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89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9" r:id="rId24"/>
    <p:sldId id="277" r:id="rId25"/>
    <p:sldId id="278" r:id="rId26"/>
    <p:sldId id="286" r:id="rId27"/>
    <p:sldId id="281" r:id="rId28"/>
    <p:sldId id="283" r:id="rId29"/>
    <p:sldId id="284" r:id="rId30"/>
    <p:sldId id="282" r:id="rId31"/>
    <p:sldId id="285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ube.com/video/8340c13e5ab94e3ea887/The%20Constitutional%20Convention%20of%201787-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I. Constitutional Convention (1787):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4701" y="1825625"/>
            <a:ext cx="11187953" cy="4351338"/>
          </a:xfrm>
        </p:spPr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4000" dirty="0"/>
              <a:t>Closed (not open to public) meeting between the delegates (representatives) from the 13 states.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000" dirty="0"/>
              <a:t>Meeting took place in Philadelphia, Pennsylvania between May 25</a:t>
            </a:r>
            <a:r>
              <a:rPr lang="en-US" sz="4000" baseline="30000" dirty="0"/>
              <a:t>th</a:t>
            </a:r>
            <a:r>
              <a:rPr lang="en-US" sz="4000" dirty="0"/>
              <a:t> and September 17</a:t>
            </a:r>
            <a:r>
              <a:rPr lang="en-US" sz="4000" baseline="30000" dirty="0"/>
              <a:t>th</a:t>
            </a:r>
            <a:r>
              <a:rPr lang="en-US" sz="4000" dirty="0"/>
              <a:t>, 1787.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000" dirty="0"/>
              <a:t>Delegates planned to amend (change) The Articles of Confederation.</a:t>
            </a:r>
          </a:p>
          <a:p>
            <a:pPr>
              <a:buFont typeface="Century Gothic" panose="020B0502020202020204" pitchFamily="34" charset="0"/>
              <a:buChar char="-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08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A. Solution = The Great Compromise: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12" y="1380148"/>
            <a:ext cx="10600765" cy="4351338"/>
          </a:xfrm>
        </p:spPr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Used parts of both the Virginia &amp; New Jersey Plan.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Set up a bicameral (two-house) legislature. 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Proposed by Richard Sherman of Connecticut.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48059" y="5163670"/>
            <a:ext cx="10994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600" dirty="0"/>
              <a:t>Problem of how to organize Congress was solved.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600" dirty="0"/>
              <a:t>The Great Compromise satisfied both large &amp; small states.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97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Results</a:t>
            </a:r>
            <a:r>
              <a:rPr lang="en-US" dirty="0"/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9474" y="1567717"/>
            <a:ext cx="5239664" cy="2950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Senate (small states):</a:t>
            </a:r>
          </a:p>
          <a:p>
            <a:r>
              <a:rPr lang="en-US" sz="4000" dirty="0"/>
              <a:t>2 Senators per state regardless of population.</a:t>
            </a:r>
          </a:p>
          <a:p>
            <a:r>
              <a:rPr lang="en-US" sz="4000" dirty="0"/>
              <a:t>100 Senators total (today)</a:t>
            </a:r>
          </a:p>
          <a:p>
            <a:r>
              <a:rPr lang="en-US" sz="4000" dirty="0"/>
              <a:t>**from New Jersey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3231" y="1509102"/>
            <a:ext cx="5611629" cy="3101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House of Representatives (large states):</a:t>
            </a:r>
          </a:p>
          <a:p>
            <a:r>
              <a:rPr lang="en-US" sz="4000" dirty="0"/>
              <a:t>Votes / delegates per state based on population.</a:t>
            </a:r>
          </a:p>
          <a:p>
            <a:r>
              <a:rPr lang="en-US" sz="4000" dirty="0"/>
              <a:t>435 members of the House (today).</a:t>
            </a:r>
          </a:p>
          <a:p>
            <a:r>
              <a:rPr lang="en-US" sz="4000" dirty="0"/>
              <a:t>**from Virginia Plan</a:t>
            </a:r>
          </a:p>
        </p:txBody>
      </p:sp>
    </p:spTree>
    <p:extLst>
      <p:ext uri="{BB962C8B-B14F-4D97-AF65-F5344CB8AC3E}">
        <p14:creationId xmlns:p14="http://schemas.microsoft.com/office/powerpoint/2010/main" val="14053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23539"/>
              </p:ext>
            </p:extLst>
          </p:nvPr>
        </p:nvGraphicFramePr>
        <p:xfrm>
          <a:off x="-10804" y="504713"/>
          <a:ext cx="12274602" cy="593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Photo Editor Photo" r:id="rId3" imgW="12552381" imgH="5038095" progId="MSPhotoEd.3">
                  <p:embed/>
                </p:oleObj>
              </mc:Choice>
              <mc:Fallback>
                <p:oleObj name="Photo Editor Photo" r:id="rId3" imgW="12552381" imgH="50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04" y="504713"/>
                        <a:ext cx="12274602" cy="5939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1" y="138953"/>
            <a:ext cx="12223311" cy="54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mg.chogger.com/c/87M8Q/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503"/>
            <a:ext cx="12227804" cy="45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chogger.com/c/YOIHG/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78" y="953293"/>
            <a:ext cx="12293246" cy="45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456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http://www.schooltube.com/video/8340c13e5ab94e3ea887/The%20Constitutional%20Convention%20of%201787-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to 9:50 min</a:t>
            </a:r>
          </a:p>
        </p:txBody>
      </p:sp>
    </p:spTree>
    <p:extLst>
      <p:ext uri="{BB962C8B-B14F-4D97-AF65-F5344CB8AC3E}">
        <p14:creationId xmlns:p14="http://schemas.microsoft.com/office/powerpoint/2010/main" val="25792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Slavery: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Some delegates from northern states wanted to abolish (end) the slave trade and slavery.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Many delegates from southern states threatened to leave the union if the slave trade or slavery were abolished in the U.S.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5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3" y="623944"/>
            <a:ext cx="11467651" cy="5553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Results: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The word slavery does not appear in the Constitution.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Delegates agreed that;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The slave trade would not be discussed in Congress until 1808.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A $10 tax would be placed on the importation of each slave.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Runaway slaves would be returned to a state of slavery.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*Slavery was formally abolished with the ratification of the 13</a:t>
            </a:r>
            <a:r>
              <a:rPr lang="en-US" sz="3200" baseline="30000" dirty="0"/>
              <a:t>th</a:t>
            </a:r>
            <a:r>
              <a:rPr lang="en-US" sz="3200" dirty="0"/>
              <a:t> Amendment (1865).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99" y="398033"/>
            <a:ext cx="11790381" cy="5778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“The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Migration or Importation </a:t>
            </a:r>
            <a:r>
              <a:rPr lang="en-US" sz="4000" dirty="0"/>
              <a:t>of such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Persons</a:t>
            </a:r>
            <a:r>
              <a:rPr lang="en-US" sz="4000" dirty="0"/>
              <a:t> as any </a:t>
            </a:r>
          </a:p>
          <a:p>
            <a:pPr marL="0" indent="0">
              <a:buNone/>
            </a:pPr>
            <a:r>
              <a:rPr lang="en-US" sz="4000" dirty="0"/>
              <a:t>of the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States now existing </a:t>
            </a:r>
            <a:r>
              <a:rPr lang="en-US" sz="4000" dirty="0"/>
              <a:t>shall think proper to admit, </a:t>
            </a:r>
          </a:p>
          <a:p>
            <a:pPr marL="0" indent="0">
              <a:buNone/>
            </a:pPr>
            <a:r>
              <a:rPr lang="en-US" sz="4000" dirty="0"/>
              <a:t>shall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be prohibited by the Congress </a:t>
            </a:r>
            <a:r>
              <a:rPr lang="en-US" sz="4000" dirty="0"/>
              <a:t>prior to the Year </a:t>
            </a:r>
          </a:p>
          <a:p>
            <a:pPr marL="0" indent="0">
              <a:buNone/>
            </a:pPr>
            <a:r>
              <a:rPr lang="en-US" sz="4000" dirty="0"/>
              <a:t>one thousand eight hundred and eight, but a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Tax or </a:t>
            </a:r>
          </a:p>
          <a:p>
            <a:pPr marL="0" indent="0">
              <a:buNone/>
            </a:pP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duty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may be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imposed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on such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Importation</a:t>
            </a:r>
            <a:r>
              <a:rPr lang="en-US" sz="4000" dirty="0"/>
              <a:t>, not </a:t>
            </a:r>
          </a:p>
          <a:p>
            <a:pPr marL="0" indent="0">
              <a:buNone/>
            </a:pPr>
            <a:r>
              <a:rPr lang="en-US" sz="4000" dirty="0"/>
              <a:t>exceeding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ten dollars for each Person</a:t>
            </a:r>
            <a:r>
              <a:rPr lang="en-US" sz="4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34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0308"/>
            <a:ext cx="12192000" cy="60546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“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 Person held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Service or </a:t>
            </a:r>
            <a:r>
              <a:rPr lang="en-US" sz="40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one State</a:t>
            </a:r>
            <a:r>
              <a:rPr lang="en-US" sz="4000" dirty="0"/>
              <a:t>, under the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Laws thereof,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escaping into another</a:t>
            </a:r>
            <a:r>
              <a:rPr lang="en-US" sz="4000" dirty="0"/>
              <a:t>, shall, in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Consequence </a:t>
            </a:r>
            <a:r>
              <a:rPr lang="en-US" sz="4000" dirty="0"/>
              <a:t>of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any Law or Regulation therein, be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discharged from such </a:t>
            </a:r>
          </a:p>
          <a:p>
            <a:pPr marL="0" indent="0">
              <a:buNone/>
            </a:pPr>
            <a:endParaRPr lang="en-US" sz="40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Service or </a:t>
            </a:r>
            <a:r>
              <a:rPr lang="en-US" sz="40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4000" dirty="0"/>
              <a:t>, but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shall be delivered up on </a:t>
            </a: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Claim of the </a:t>
            </a:r>
          </a:p>
          <a:p>
            <a:pPr marL="0" indent="0">
              <a:buNone/>
            </a:pPr>
            <a:endParaRPr lang="en-US" sz="40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0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Party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whom such Service or </a:t>
            </a:r>
            <a:r>
              <a:rPr lang="en-US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may be due</a:t>
            </a:r>
            <a:r>
              <a:rPr lang="en-US" sz="4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43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7334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3. Representation of the Slave Population: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7" y="1312432"/>
            <a:ext cx="11349317" cy="5195943"/>
          </a:xfrm>
        </p:spPr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dirty="0"/>
              <a:t>Southern states wanted to count their slave population toward representation.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dirty="0"/>
              <a:t>Southern states would get more delegates in The House of Representatives &amp; have more electoral votes for the presidency.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dirty="0"/>
              <a:t>Northern states did not want the slave population counted.</a:t>
            </a:r>
          </a:p>
          <a:p>
            <a:pPr marL="0" indent="0">
              <a:buNone/>
            </a:pPr>
            <a:r>
              <a:rPr lang="en-US" u="sng" dirty="0"/>
              <a:t>Results</a:t>
            </a:r>
            <a:r>
              <a:rPr lang="en-US" dirty="0"/>
              <a:t>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Solution = The 3/5’s Compromise: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Every 5 slaves counted as 3 free people for both taxation and representation.</a:t>
            </a:r>
          </a:p>
          <a:p>
            <a:pPr marL="0" indent="0">
              <a:buNone/>
            </a:pPr>
            <a:r>
              <a:rPr lang="en-US" dirty="0"/>
              <a:t>*Without the 3/5’s Compromise, Thomas Jefferson would not have won the election of 1800.</a:t>
            </a:r>
          </a:p>
          <a:p>
            <a:pPr lvl="0">
              <a:buFont typeface="Century Gothic" panose="020B0502020202020204" pitchFamily="34" charset="0"/>
              <a:buChar char="-"/>
            </a:pPr>
            <a:endParaRPr lang="en-US" dirty="0"/>
          </a:p>
          <a:p>
            <a:pPr>
              <a:buFont typeface="Century Gothic" panose="020B0502020202020204" pitchFamily="34" charset="0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://upload.wikimedia.org/wikipedia/commons/d/dd/Independence_Hall_in_Philadelphia_by_Ferdinand_Richardt,_1858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0" y="0"/>
            <a:ext cx="11730230" cy="66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76818"/>
              </p:ext>
            </p:extLst>
          </p:nvPr>
        </p:nvGraphicFramePr>
        <p:xfrm>
          <a:off x="570154" y="0"/>
          <a:ext cx="11160163" cy="688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Photo Editor Photo" r:id="rId3" imgW="5772956" imgH="3409524" progId="MSPhotoEd.3">
                  <p:embed/>
                </p:oleObj>
              </mc:Choice>
              <mc:Fallback>
                <p:oleObj name="Photo Editor Photo" r:id="rId3" imgW="5772956" imgH="34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54" y="0"/>
                        <a:ext cx="11160163" cy="688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0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4. Ratification of the Constitution: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25625"/>
            <a:ext cx="10815918" cy="4351338"/>
          </a:xfrm>
        </p:spPr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4000" dirty="0"/>
              <a:t>ratification = approval, acceptance 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000" dirty="0"/>
              <a:t>9 of 13 states had to ratify (accept) the Constitution before it became law.</a:t>
            </a:r>
          </a:p>
          <a:p>
            <a:pPr marL="0" indent="0">
              <a:buNone/>
            </a:pPr>
            <a:r>
              <a:rPr lang="en-US" sz="4000" u="sng" dirty="0"/>
              <a:t>Result</a:t>
            </a:r>
            <a:r>
              <a:rPr lang="en-US" sz="4000" dirty="0"/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/>
              <a:t>Two groups fought over this issue (Federalists &amp; Anti-Federalists).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88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Federalists: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1579440"/>
            <a:ext cx="10941424" cy="4351338"/>
          </a:xfrm>
        </p:spPr>
        <p:txBody>
          <a:bodyPr>
            <a:no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Supported the new Constitution.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Argued that a much stronger central (federal) government was needed to preserve (keep) the United States.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Believed the U.S. would not survive under the Articles of Confederation.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Federalist Papers = a series of essays written in favor of the Constitution that were printed around the country.  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Federalists papers were written by James Madison, Alexander Hamilton, and John Jay**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71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Anti-Federalists: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3" y="1825625"/>
            <a:ext cx="11510682" cy="4351338"/>
          </a:xfrm>
        </p:spPr>
        <p:txBody>
          <a:bodyPr>
            <a:no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3600" dirty="0"/>
              <a:t>Opposed the new Constitution.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600" dirty="0"/>
              <a:t>Believed the Constitution would create too strong a central (federal) government that would threaten individual freedom.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600" dirty="0"/>
              <a:t>Wanted individual freedoms (Bill of Rights) to be outlined in the Constitution.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600" dirty="0"/>
              <a:t>Anti-Federalists were supported by men like Patrick Henry, Samuel Adams, and George Clinton, New York’s first governor.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74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dn.freedomoutpost.com/wp-content/uploads/2013/11/federalistsvantifederali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" y="1027906"/>
            <a:ext cx="12153912" cy="46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mrworshamsushistory.wikispaces.com/file/view/Federalists_&amp;_Antifederalists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12" y="0"/>
            <a:ext cx="9139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regentsprep.org/regents/ushisgov/themes/government/feds_antifed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18" y="80682"/>
            <a:ext cx="7185588" cy="67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III. The Constitution Was Ratified (1789):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85" y="1395046"/>
            <a:ext cx="11312769" cy="4781917"/>
          </a:xfrm>
        </p:spPr>
        <p:txBody>
          <a:bodyPr>
            <a:no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11 of 13 states’ delegates ratified the Constitution.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The delegates had to get approval from their states’ legislature.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The Preamble (Introduction) clearly states where the power to govern came from; “We The People…”</a:t>
            </a:r>
          </a:p>
          <a:p>
            <a:pPr marL="0" indent="0">
              <a:buNone/>
            </a:pPr>
            <a:r>
              <a:rPr lang="en-US" sz="3200" u="sng" dirty="0"/>
              <a:t>Results</a:t>
            </a:r>
            <a:r>
              <a:rPr lang="en-US" sz="32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 took almost 2 ½ years for all 13 states to ratify the Constitution.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Many delegates believed that a bill of rights needed to be added to the Constitution to protect individual rights, liberties, and freedoms.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65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teachingamericanhistory.org/files/2013/01/federalpillars-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935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teachingamericanhistory.org/wp-content/themes/tah-main/images/imported/ratification/federalpillars-ny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329"/>
            <a:ext cx="12246350" cy="57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8" y="645459"/>
            <a:ext cx="11112650" cy="553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Results</a:t>
            </a:r>
            <a:r>
              <a:rPr lang="en-US" sz="3600" dirty="0"/>
              <a:t>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Delegates decided to scrap The Articles of Confederation and develop a new form of government.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It was a very long process which required a lot of compromise between states.</a:t>
            </a:r>
          </a:p>
          <a:p>
            <a:pPr marL="0" indent="0">
              <a:buNone/>
            </a:pPr>
            <a:r>
              <a:rPr lang="en-US" sz="3600" dirty="0"/>
              <a:t>*George Washington was nominated to be president of the Convention.</a:t>
            </a:r>
          </a:p>
          <a:p>
            <a:pPr marL="0" indent="0">
              <a:buNone/>
            </a:pPr>
            <a:r>
              <a:rPr lang="en-US" sz="3600" dirty="0"/>
              <a:t>**James Madison took very careful notes of the debates and discussions during the Convention.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67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teachingamericanhistory.org/wp-content/themes/tah-main/images/imported/ratification/federalpillars-newy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34" y="-6172"/>
            <a:ext cx="9961581" cy="68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20" name="Picture 8" descr="http://www.archives.gov/exhibits/charters/images/charters_exhibit_zoom_images/constitution_1_of_4_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archives.gov/exhibits/charters/images/charters_exhibit_zoom_images/constitution_2_of_4_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99" y="2074"/>
            <a:ext cx="5667982" cy="68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archives.gov/exhibits/charters/images/charters_exhibit_zoom_images/constitution_3_of_4_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6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rchives.gov/exhibits/charters/images/charters_exhibit_zoom_images/constitution_4_of_4_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98" y="0"/>
            <a:ext cx="5683801" cy="68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ile:Scene at the Signing of the Constitution of the United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01" y="0"/>
            <a:ext cx="10450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45459"/>
            <a:ext cx="10833847" cy="104522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II. Major Arguments (Debates) During The Constitutional Convention: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historyteacher.net/AHAP/WebQuests/WQ-ConstitutionalConvention/ConstituitonalConventionP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04" y="1825625"/>
            <a:ext cx="7649596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9758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1. Representation of Large &amp; Small States: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9" y="1825624"/>
            <a:ext cx="11392349" cy="4650479"/>
          </a:xfrm>
        </p:spPr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Large &amp; small states argued over how their state would be represented.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Large (population) states felt they should have more say (power).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3200" dirty="0"/>
              <a:t>Small (population) states felt they should have equal say (power).</a:t>
            </a:r>
          </a:p>
          <a:p>
            <a:pPr marL="0" indent="0">
              <a:buNone/>
            </a:pPr>
            <a:r>
              <a:rPr lang="en-US" sz="3200" u="sng" dirty="0"/>
              <a:t>Results</a:t>
            </a:r>
            <a:r>
              <a:rPr lang="en-US" sz="3200" dirty="0"/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dirty="0"/>
              <a:t>Two plans were proposed.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dirty="0"/>
              <a:t>The debates over the issue of representation got so heated, the Convention almost ended.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26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a. Virginia Plan: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Favored the large states.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Each state would be given a number of votes / delegates based on their states’ population.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Proposed by James Madison of Virginia.</a:t>
            </a:r>
          </a:p>
          <a:p>
            <a:pPr>
              <a:buFont typeface="Century Gothic" panose="020B0502020202020204" pitchFamily="34" charset="0"/>
              <a:buChar char="-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38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95174"/>
              </p:ext>
            </p:extLst>
          </p:nvPr>
        </p:nvGraphicFramePr>
        <p:xfrm>
          <a:off x="509140" y="0"/>
          <a:ext cx="11173719" cy="687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Photo Editor Photo" r:id="rId3" imgW="6163535" imgH="3580952" progId="MSPhotoEd.3">
                  <p:embed/>
                </p:oleObj>
              </mc:Choice>
              <mc:Fallback>
                <p:oleObj name="Photo Editor Photo" r:id="rId3" imgW="6163535" imgH="35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40" y="0"/>
                        <a:ext cx="11173719" cy="6876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New Jersey Plan: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Favored the small states.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Each state would be given the same number of votes / delegates regardless of their states’ population.</a:t>
            </a:r>
          </a:p>
          <a:p>
            <a:pPr lvl="0">
              <a:buFont typeface="Century Gothic" panose="020B0502020202020204" pitchFamily="34" charset="0"/>
              <a:buChar char="-"/>
            </a:pPr>
            <a:r>
              <a:rPr lang="en-US" sz="4400" dirty="0"/>
              <a:t>Proposed by William Paterson of New Jersey.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7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159"/>
              </p:ext>
            </p:extLst>
          </p:nvPr>
        </p:nvGraphicFramePr>
        <p:xfrm>
          <a:off x="176515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Photo Editor Photo" r:id="rId3" imgW="6276190" imgH="4486901" progId="MSPhotoEd.3">
                  <p:embed/>
                </p:oleObj>
              </mc:Choice>
              <mc:Fallback>
                <p:oleObj name="Photo Editor Photo" r:id="rId3" imgW="6276190" imgH="44869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151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3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1661</TotalTime>
  <Words>1005</Words>
  <Application>Microsoft Office PowerPoint</Application>
  <PresentationFormat>Widescreen</PresentationFormat>
  <Paragraphs>100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Corbel</vt:lpstr>
      <vt:lpstr>Wingdings</vt:lpstr>
      <vt:lpstr>Depth</vt:lpstr>
      <vt:lpstr>Photo Editor Photo</vt:lpstr>
      <vt:lpstr>I. Constitutional Convention (1787):</vt:lpstr>
      <vt:lpstr>PowerPoint Presentation</vt:lpstr>
      <vt:lpstr>PowerPoint Presentation</vt:lpstr>
      <vt:lpstr>II. Major Arguments (Debates) During The Constitutional Convention: </vt:lpstr>
      <vt:lpstr>1. Representation of Large &amp; Small States:</vt:lpstr>
      <vt:lpstr>a. Virginia Plan: </vt:lpstr>
      <vt:lpstr>PowerPoint Presentation</vt:lpstr>
      <vt:lpstr>b. New Jersey Plan:</vt:lpstr>
      <vt:lpstr>PowerPoint Presentation</vt:lpstr>
      <vt:lpstr>A. Solution = The Great Compromise:</vt:lpstr>
      <vt:lpstr>Results:</vt:lpstr>
      <vt:lpstr>PowerPoint Presentation</vt:lpstr>
      <vt:lpstr>PowerPoint Presentation</vt:lpstr>
      <vt:lpstr>http://www.schooltube.com/video/8340c13e5ab94e3ea887/The%20Constitutional%20Convention%20of%201787- </vt:lpstr>
      <vt:lpstr>2. Slavery:</vt:lpstr>
      <vt:lpstr>PowerPoint Presentation</vt:lpstr>
      <vt:lpstr>PowerPoint Presentation</vt:lpstr>
      <vt:lpstr>PowerPoint Presentation</vt:lpstr>
      <vt:lpstr>3. Representation of the Slave Population:</vt:lpstr>
      <vt:lpstr>PowerPoint Presentation</vt:lpstr>
      <vt:lpstr>4. Ratification of the Constitution:</vt:lpstr>
      <vt:lpstr>B. Federalists:</vt:lpstr>
      <vt:lpstr>A. Anti-Federalists:</vt:lpstr>
      <vt:lpstr>PowerPoint Presentation</vt:lpstr>
      <vt:lpstr>PowerPoint Presentation</vt:lpstr>
      <vt:lpstr>PowerPoint Presentation</vt:lpstr>
      <vt:lpstr>III. The Constitution Was Ratified (1789):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Stepanek</dc:creator>
  <cp:lastModifiedBy>Veronica Oliver</cp:lastModifiedBy>
  <cp:revision>52</cp:revision>
  <dcterms:created xsi:type="dcterms:W3CDTF">2013-12-17T17:33:13Z</dcterms:created>
  <dcterms:modified xsi:type="dcterms:W3CDTF">2017-11-06T11:50:32Z</dcterms:modified>
</cp:coreProperties>
</file>