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5"/>
  </p:notesMasterIdLst>
  <p:sldIdLst>
    <p:sldId id="334" r:id="rId3"/>
    <p:sldId id="318" r:id="rId4"/>
    <p:sldId id="321" r:id="rId5"/>
    <p:sldId id="296" r:id="rId6"/>
    <p:sldId id="304" r:id="rId7"/>
    <p:sldId id="337" r:id="rId8"/>
    <p:sldId id="283" r:id="rId9"/>
    <p:sldId id="265" r:id="rId10"/>
    <p:sldId id="338" r:id="rId11"/>
    <p:sldId id="314" r:id="rId12"/>
    <p:sldId id="264" r:id="rId13"/>
    <p:sldId id="341" r:id="rId14"/>
    <p:sldId id="350" r:id="rId15"/>
    <p:sldId id="267" r:id="rId16"/>
    <p:sldId id="342" r:id="rId17"/>
    <p:sldId id="270" r:id="rId18"/>
    <p:sldId id="258" r:id="rId19"/>
    <p:sldId id="259" r:id="rId20"/>
    <p:sldId id="340" r:id="rId21"/>
    <p:sldId id="335" r:id="rId22"/>
    <p:sldId id="336" r:id="rId23"/>
    <p:sldId id="280" r:id="rId24"/>
    <p:sldId id="352" r:id="rId25"/>
    <p:sldId id="344" r:id="rId26"/>
    <p:sldId id="311" r:id="rId27"/>
    <p:sldId id="312" r:id="rId28"/>
    <p:sldId id="353" r:id="rId29"/>
    <p:sldId id="354" r:id="rId30"/>
    <p:sldId id="346" r:id="rId31"/>
    <p:sldId id="310" r:id="rId32"/>
    <p:sldId id="347" r:id="rId33"/>
    <p:sldId id="271" r:id="rId34"/>
    <p:sldId id="356" r:id="rId35"/>
    <p:sldId id="313" r:id="rId36"/>
    <p:sldId id="308" r:id="rId37"/>
    <p:sldId id="284" r:id="rId38"/>
    <p:sldId id="357" r:id="rId39"/>
    <p:sldId id="349" r:id="rId40"/>
    <p:sldId id="273" r:id="rId41"/>
    <p:sldId id="319" r:id="rId42"/>
    <p:sldId id="261" r:id="rId43"/>
    <p:sldId id="260" r:id="rId4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p:scale>
          <a:sx n="80" d="100"/>
          <a:sy n="80" d="100"/>
        </p:scale>
        <p:origin x="2610" y="7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ata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5E7124-E1D4-4F64-8A57-297F45F4FF4B}" type="doc">
      <dgm:prSet loTypeId="urn:microsoft.com/office/officeart/2005/8/layout/vList6" loCatId="list" qsTypeId="urn:microsoft.com/office/officeart/2005/8/quickstyle/simple1" qsCatId="simple" csTypeId="urn:microsoft.com/office/officeart/2005/8/colors/accent0_1" csCatId="mainScheme" phldr="1"/>
      <dgm:spPr/>
      <dgm:t>
        <a:bodyPr/>
        <a:lstStyle/>
        <a:p>
          <a:endParaRPr lang="en-US"/>
        </a:p>
      </dgm:t>
    </dgm:pt>
    <dgm:pt modelId="{B86F4855-1A39-457A-90FD-2DE1949256A8}">
      <dgm:prSet phldrT="[Text]" custT="1"/>
      <dgm:spPr/>
      <dgm:t>
        <a:bodyPr/>
        <a:lstStyle/>
        <a:p>
          <a:r>
            <a:rPr lang="en-US" sz="1600" dirty="0"/>
            <a:t> </a:t>
          </a:r>
        </a:p>
      </dgm:t>
    </dgm:pt>
    <dgm:pt modelId="{5F693865-60AB-4431-A13C-41561EED1854}" type="parTrans" cxnId="{6D82755B-4D92-47B4-96B4-9ADF0466F4B4}">
      <dgm:prSet/>
      <dgm:spPr/>
      <dgm:t>
        <a:bodyPr/>
        <a:lstStyle/>
        <a:p>
          <a:endParaRPr lang="en-US" sz="1600"/>
        </a:p>
      </dgm:t>
    </dgm:pt>
    <dgm:pt modelId="{3B7517CD-98A7-4513-BE16-9A748B25F3CA}" type="sibTrans" cxnId="{6D82755B-4D92-47B4-96B4-9ADF0466F4B4}">
      <dgm:prSet/>
      <dgm:spPr/>
      <dgm:t>
        <a:bodyPr/>
        <a:lstStyle/>
        <a:p>
          <a:endParaRPr lang="en-US" sz="1600"/>
        </a:p>
      </dgm:t>
    </dgm:pt>
    <dgm:pt modelId="{B032BF85-216B-4A58-B3EB-16B3CA165778}">
      <dgm:prSet phldrT="[Text]" custT="1"/>
      <dgm:spPr/>
      <dgm:t>
        <a:bodyPr/>
        <a:lstStyle/>
        <a:p>
          <a:r>
            <a:rPr lang="en-US" sz="1600" dirty="0"/>
            <a:t>________________ seek to make money by investing in companies (buying stock) result </a:t>
          </a:r>
        </a:p>
      </dgm:t>
    </dgm:pt>
    <dgm:pt modelId="{F7F05B22-0999-4E51-84E1-6C0DC62A9122}" type="parTrans" cxnId="{6CB09CA7-DCEC-4D1E-8B32-079938A2E08F}">
      <dgm:prSet/>
      <dgm:spPr/>
      <dgm:t>
        <a:bodyPr/>
        <a:lstStyle/>
        <a:p>
          <a:endParaRPr lang="en-US" sz="1600"/>
        </a:p>
      </dgm:t>
    </dgm:pt>
    <dgm:pt modelId="{3B4352CE-93F2-4D0F-94EB-61D776381175}" type="sibTrans" cxnId="{6CB09CA7-DCEC-4D1E-8B32-079938A2E08F}">
      <dgm:prSet/>
      <dgm:spPr/>
      <dgm:t>
        <a:bodyPr/>
        <a:lstStyle/>
        <a:p>
          <a:endParaRPr lang="en-US" sz="1600"/>
        </a:p>
      </dgm:t>
    </dgm:pt>
    <dgm:pt modelId="{89E058AE-8F3F-449C-B63A-BA4E6599D4B0}">
      <dgm:prSet phldrT="[Text]" custT="1"/>
      <dgm:spPr/>
      <dgm:t>
        <a:bodyPr/>
        <a:lstStyle/>
        <a:p>
          <a:endParaRPr lang="en-US" sz="1600" dirty="0"/>
        </a:p>
      </dgm:t>
    </dgm:pt>
    <dgm:pt modelId="{B6E27CB6-09A1-4444-990F-6C34F15FEDB6}" type="parTrans" cxnId="{78EA732F-CFF0-4BD6-98AF-9066D906DB33}">
      <dgm:prSet/>
      <dgm:spPr/>
      <dgm:t>
        <a:bodyPr/>
        <a:lstStyle/>
        <a:p>
          <a:endParaRPr lang="en-US" sz="1600"/>
        </a:p>
      </dgm:t>
    </dgm:pt>
    <dgm:pt modelId="{16D903E3-D17A-49A9-BC79-CAB86AB89C9C}" type="sibTrans" cxnId="{78EA732F-CFF0-4BD6-98AF-9066D906DB33}">
      <dgm:prSet/>
      <dgm:spPr/>
      <dgm:t>
        <a:bodyPr/>
        <a:lstStyle/>
        <a:p>
          <a:endParaRPr lang="en-US" sz="1600"/>
        </a:p>
      </dgm:t>
    </dgm:pt>
    <dgm:pt modelId="{FFE7C171-8DE5-4CA0-BFF9-3A44B750AB3B}">
      <dgm:prSet phldrT="[Text]" custT="1"/>
      <dgm:spPr/>
      <dgm:t>
        <a:bodyPr/>
        <a:lstStyle/>
        <a:p>
          <a:r>
            <a:rPr lang="en-US" sz="1600" dirty="0"/>
            <a:t>companies have more capital ($) to spend on ______ ______________ __________ _________________</a:t>
          </a:r>
        </a:p>
      </dgm:t>
    </dgm:pt>
    <dgm:pt modelId="{9409EF09-595E-463D-A781-3E28F2EDF30C}" type="parTrans" cxnId="{A3F6CBCB-89CD-4FC2-9558-C28F435F05A0}">
      <dgm:prSet/>
      <dgm:spPr/>
      <dgm:t>
        <a:bodyPr/>
        <a:lstStyle/>
        <a:p>
          <a:endParaRPr lang="en-US" sz="1600"/>
        </a:p>
      </dgm:t>
    </dgm:pt>
    <dgm:pt modelId="{87CD5F49-EDA6-4B19-AE37-4773D4B8D818}" type="sibTrans" cxnId="{A3F6CBCB-89CD-4FC2-9558-C28F435F05A0}">
      <dgm:prSet/>
      <dgm:spPr/>
      <dgm:t>
        <a:bodyPr/>
        <a:lstStyle/>
        <a:p>
          <a:endParaRPr lang="en-US" sz="1600"/>
        </a:p>
      </dgm:t>
    </dgm:pt>
    <dgm:pt modelId="{9F7B1700-EF19-41CD-A518-70173404576E}" type="pres">
      <dgm:prSet presAssocID="{F75E7124-E1D4-4F64-8A57-297F45F4FF4B}" presName="Name0" presStyleCnt="0">
        <dgm:presLayoutVars>
          <dgm:dir/>
          <dgm:animLvl val="lvl"/>
          <dgm:resizeHandles/>
        </dgm:presLayoutVars>
      </dgm:prSet>
      <dgm:spPr/>
    </dgm:pt>
    <dgm:pt modelId="{5037AA58-18BC-4895-AABA-452A6957F37F}" type="pres">
      <dgm:prSet presAssocID="{B86F4855-1A39-457A-90FD-2DE1949256A8}" presName="linNode" presStyleCnt="0"/>
      <dgm:spPr/>
    </dgm:pt>
    <dgm:pt modelId="{F337A784-0F70-4AAE-8CAB-44E77878F19F}" type="pres">
      <dgm:prSet presAssocID="{B86F4855-1A39-457A-90FD-2DE1949256A8}" presName="parentShp" presStyleLbl="node1" presStyleIdx="0" presStyleCnt="2" custScaleX="5530" custScaleY="109684">
        <dgm:presLayoutVars>
          <dgm:bulletEnabled val="1"/>
        </dgm:presLayoutVars>
      </dgm:prSet>
      <dgm:spPr/>
    </dgm:pt>
    <dgm:pt modelId="{471AF1B7-4E0F-4911-84EF-DC3529793B0D}" type="pres">
      <dgm:prSet presAssocID="{B86F4855-1A39-457A-90FD-2DE1949256A8}" presName="childShp" presStyleLbl="bgAccFollowNode1" presStyleIdx="0" presStyleCnt="2" custScaleX="160922" custScaleY="102015">
        <dgm:presLayoutVars>
          <dgm:bulletEnabled val="1"/>
        </dgm:presLayoutVars>
      </dgm:prSet>
      <dgm:spPr/>
    </dgm:pt>
    <dgm:pt modelId="{3816E9F1-2C0D-4D8E-96E2-F76F9809DC1C}" type="pres">
      <dgm:prSet presAssocID="{3B7517CD-98A7-4513-BE16-9A748B25F3CA}" presName="spacing" presStyleCnt="0"/>
      <dgm:spPr/>
    </dgm:pt>
    <dgm:pt modelId="{0BE04D3A-38AD-43C4-A174-A96DD2654954}" type="pres">
      <dgm:prSet presAssocID="{89E058AE-8F3F-449C-B63A-BA4E6599D4B0}" presName="linNode" presStyleCnt="0"/>
      <dgm:spPr/>
    </dgm:pt>
    <dgm:pt modelId="{AADF41C1-F34E-4D84-8B8D-AC39E9C06359}" type="pres">
      <dgm:prSet presAssocID="{89E058AE-8F3F-449C-B63A-BA4E6599D4B0}" presName="parentShp" presStyleLbl="node1" presStyleIdx="1" presStyleCnt="2" custScaleX="6052" custScaleY="118752">
        <dgm:presLayoutVars>
          <dgm:bulletEnabled val="1"/>
        </dgm:presLayoutVars>
      </dgm:prSet>
      <dgm:spPr/>
    </dgm:pt>
    <dgm:pt modelId="{309F5FDA-66DF-4A96-BA65-7C8523768426}" type="pres">
      <dgm:prSet presAssocID="{89E058AE-8F3F-449C-B63A-BA4E6599D4B0}" presName="childShp" presStyleLbl="bgAccFollowNode1" presStyleIdx="1" presStyleCnt="2" custScaleX="159889" custScaleY="109738">
        <dgm:presLayoutVars>
          <dgm:bulletEnabled val="1"/>
        </dgm:presLayoutVars>
      </dgm:prSet>
      <dgm:spPr/>
    </dgm:pt>
  </dgm:ptLst>
  <dgm:cxnLst>
    <dgm:cxn modelId="{78EA732F-CFF0-4BD6-98AF-9066D906DB33}" srcId="{F75E7124-E1D4-4F64-8A57-297F45F4FF4B}" destId="{89E058AE-8F3F-449C-B63A-BA4E6599D4B0}" srcOrd="1" destOrd="0" parTransId="{B6E27CB6-09A1-4444-990F-6C34F15FEDB6}" sibTransId="{16D903E3-D17A-49A9-BC79-CAB86AB89C9C}"/>
    <dgm:cxn modelId="{6D82755B-4D92-47B4-96B4-9ADF0466F4B4}" srcId="{F75E7124-E1D4-4F64-8A57-297F45F4FF4B}" destId="{B86F4855-1A39-457A-90FD-2DE1949256A8}" srcOrd="0" destOrd="0" parTransId="{5F693865-60AB-4431-A13C-41561EED1854}" sibTransId="{3B7517CD-98A7-4513-BE16-9A748B25F3CA}"/>
    <dgm:cxn modelId="{6B91DE8E-5A79-49C0-B4DA-D998B78DEA55}" type="presOf" srcId="{B032BF85-216B-4A58-B3EB-16B3CA165778}" destId="{471AF1B7-4E0F-4911-84EF-DC3529793B0D}" srcOrd="0" destOrd="0" presId="urn:microsoft.com/office/officeart/2005/8/layout/vList6"/>
    <dgm:cxn modelId="{65DE3B8F-B7B9-475D-BE28-ED9CC8C9007C}" type="presOf" srcId="{F75E7124-E1D4-4F64-8A57-297F45F4FF4B}" destId="{9F7B1700-EF19-41CD-A518-70173404576E}" srcOrd="0" destOrd="0" presId="urn:microsoft.com/office/officeart/2005/8/layout/vList6"/>
    <dgm:cxn modelId="{6CB09CA7-DCEC-4D1E-8B32-079938A2E08F}" srcId="{B86F4855-1A39-457A-90FD-2DE1949256A8}" destId="{B032BF85-216B-4A58-B3EB-16B3CA165778}" srcOrd="0" destOrd="0" parTransId="{F7F05B22-0999-4E51-84E1-6C0DC62A9122}" sibTransId="{3B4352CE-93F2-4D0F-94EB-61D776381175}"/>
    <dgm:cxn modelId="{1105D1C1-8C1A-4F69-AB11-105C6811244A}" type="presOf" srcId="{FFE7C171-8DE5-4CA0-BFF9-3A44B750AB3B}" destId="{309F5FDA-66DF-4A96-BA65-7C8523768426}" srcOrd="0" destOrd="0" presId="urn:microsoft.com/office/officeart/2005/8/layout/vList6"/>
    <dgm:cxn modelId="{A3F6CBCB-89CD-4FC2-9558-C28F435F05A0}" srcId="{89E058AE-8F3F-449C-B63A-BA4E6599D4B0}" destId="{FFE7C171-8DE5-4CA0-BFF9-3A44B750AB3B}" srcOrd="0" destOrd="0" parTransId="{9409EF09-595E-463D-A781-3E28F2EDF30C}" sibTransId="{87CD5F49-EDA6-4B19-AE37-4773D4B8D818}"/>
    <dgm:cxn modelId="{0194F2EA-2E0F-448F-96D4-31527003275A}" type="presOf" srcId="{89E058AE-8F3F-449C-B63A-BA4E6599D4B0}" destId="{AADF41C1-F34E-4D84-8B8D-AC39E9C06359}" srcOrd="0" destOrd="0" presId="urn:microsoft.com/office/officeart/2005/8/layout/vList6"/>
    <dgm:cxn modelId="{00D972EF-1693-4A39-99F4-EB3ABF0C6445}" type="presOf" srcId="{B86F4855-1A39-457A-90FD-2DE1949256A8}" destId="{F337A784-0F70-4AAE-8CAB-44E77878F19F}" srcOrd="0" destOrd="0" presId="urn:microsoft.com/office/officeart/2005/8/layout/vList6"/>
    <dgm:cxn modelId="{768176BC-963C-479F-894A-469BA63FB323}" type="presParOf" srcId="{9F7B1700-EF19-41CD-A518-70173404576E}" destId="{5037AA58-18BC-4895-AABA-452A6957F37F}" srcOrd="0" destOrd="0" presId="urn:microsoft.com/office/officeart/2005/8/layout/vList6"/>
    <dgm:cxn modelId="{2B3F98F7-8595-4012-BCB5-4AC8C02C0E19}" type="presParOf" srcId="{5037AA58-18BC-4895-AABA-452A6957F37F}" destId="{F337A784-0F70-4AAE-8CAB-44E77878F19F}" srcOrd="0" destOrd="0" presId="urn:microsoft.com/office/officeart/2005/8/layout/vList6"/>
    <dgm:cxn modelId="{FB20E694-498C-41EE-B8D2-372E444350B4}" type="presParOf" srcId="{5037AA58-18BC-4895-AABA-452A6957F37F}" destId="{471AF1B7-4E0F-4911-84EF-DC3529793B0D}" srcOrd="1" destOrd="0" presId="urn:microsoft.com/office/officeart/2005/8/layout/vList6"/>
    <dgm:cxn modelId="{9D864AC8-50AC-4E90-A2CF-89D63AF1F09B}" type="presParOf" srcId="{9F7B1700-EF19-41CD-A518-70173404576E}" destId="{3816E9F1-2C0D-4D8E-96E2-F76F9809DC1C}" srcOrd="1" destOrd="0" presId="urn:microsoft.com/office/officeart/2005/8/layout/vList6"/>
    <dgm:cxn modelId="{21341C1B-ACBA-4AD2-BFE4-EA991101C6EA}" type="presParOf" srcId="{9F7B1700-EF19-41CD-A518-70173404576E}" destId="{0BE04D3A-38AD-43C4-A174-A96DD2654954}" srcOrd="2" destOrd="0" presId="urn:microsoft.com/office/officeart/2005/8/layout/vList6"/>
    <dgm:cxn modelId="{FF279624-8973-4C2B-A293-5B2CEF5977B4}" type="presParOf" srcId="{0BE04D3A-38AD-43C4-A174-A96DD2654954}" destId="{AADF41C1-F34E-4D84-8B8D-AC39E9C06359}" srcOrd="0" destOrd="0" presId="urn:microsoft.com/office/officeart/2005/8/layout/vList6"/>
    <dgm:cxn modelId="{9EA20792-13B7-4BCB-BB78-00AF9DEEB4F0}" type="presParOf" srcId="{0BE04D3A-38AD-43C4-A174-A96DD2654954}" destId="{309F5FDA-66DF-4A96-BA65-7C852376842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6D55BA-946B-43B9-8165-5DAA232FD25B}" type="doc">
      <dgm:prSet loTypeId="urn:microsoft.com/office/officeart/2005/8/layout/lProcess2" loCatId="list" qsTypeId="urn:microsoft.com/office/officeart/2005/8/quickstyle/simple1" qsCatId="simple" csTypeId="urn:microsoft.com/office/officeart/2005/8/colors/accent3_1" csCatId="accent3" phldr="1"/>
      <dgm:spPr/>
      <dgm:t>
        <a:bodyPr/>
        <a:lstStyle/>
        <a:p>
          <a:endParaRPr lang="en-US"/>
        </a:p>
      </dgm:t>
    </dgm:pt>
    <dgm:pt modelId="{3F92AA85-5B20-4FF1-9278-2A5B76E86000}">
      <dgm:prSet phldrT="[Text]"/>
      <dgm:spPr/>
      <dgm:t>
        <a:bodyPr/>
        <a:lstStyle/>
        <a:p>
          <a:r>
            <a:rPr lang="en-US" altLang="en-US" dirty="0"/>
            <a:t>Reasons for leaving </a:t>
          </a:r>
        </a:p>
        <a:p>
          <a:r>
            <a:rPr lang="en-US" altLang="en-US" dirty="0"/>
            <a:t>(____________________) </a:t>
          </a:r>
          <a:endParaRPr lang="en-US" dirty="0"/>
        </a:p>
      </dgm:t>
    </dgm:pt>
    <dgm:pt modelId="{AE6A5C57-563B-4D76-AC30-7C62A69D5655}" type="parTrans" cxnId="{10593CFA-1C57-444E-81B4-7C937CAC3BB9}">
      <dgm:prSet/>
      <dgm:spPr/>
      <dgm:t>
        <a:bodyPr/>
        <a:lstStyle/>
        <a:p>
          <a:endParaRPr lang="en-US"/>
        </a:p>
      </dgm:t>
    </dgm:pt>
    <dgm:pt modelId="{6519826B-D4BC-422C-9100-A541DCDE891B}" type="sibTrans" cxnId="{10593CFA-1C57-444E-81B4-7C937CAC3BB9}">
      <dgm:prSet/>
      <dgm:spPr/>
      <dgm:t>
        <a:bodyPr/>
        <a:lstStyle/>
        <a:p>
          <a:endParaRPr lang="en-US"/>
        </a:p>
      </dgm:t>
    </dgm:pt>
    <dgm:pt modelId="{3CC72934-CCC9-46CB-8EC8-DC1E173520EC}">
      <dgm:prSet phldrT="[Text]"/>
      <dgm:spPr/>
      <dgm:t>
        <a:bodyPr/>
        <a:lstStyle/>
        <a:p>
          <a:pPr>
            <a:buClr>
              <a:schemeClr val="tx1"/>
            </a:buClr>
            <a:buFontTx/>
            <a:buChar char="="/>
          </a:pPr>
          <a:r>
            <a:rPr lang="en-US" altLang="en-US" dirty="0"/>
            <a:t>______ ___________ _________ (fungus destroyed potato crops in Ireland)</a:t>
          </a:r>
          <a:endParaRPr lang="en-US" dirty="0"/>
        </a:p>
      </dgm:t>
    </dgm:pt>
    <dgm:pt modelId="{27D913A4-2847-4FDB-AD65-DC77C6785A8B}" type="parTrans" cxnId="{D1604970-363C-41EA-8669-16F15331B6AD}">
      <dgm:prSet/>
      <dgm:spPr/>
      <dgm:t>
        <a:bodyPr/>
        <a:lstStyle/>
        <a:p>
          <a:endParaRPr lang="en-US"/>
        </a:p>
      </dgm:t>
    </dgm:pt>
    <dgm:pt modelId="{CEF596DD-1B77-493C-A7ED-F66083FEBB5A}" type="sibTrans" cxnId="{D1604970-363C-41EA-8669-16F15331B6AD}">
      <dgm:prSet/>
      <dgm:spPr/>
      <dgm:t>
        <a:bodyPr/>
        <a:lstStyle/>
        <a:p>
          <a:endParaRPr lang="en-US"/>
        </a:p>
      </dgm:t>
    </dgm:pt>
    <dgm:pt modelId="{4E8A71A0-CAEA-47E9-8D94-2F43A0B2464F}">
      <dgm:prSet phldrT="[Text]"/>
      <dgm:spPr/>
      <dgm:t>
        <a:bodyPr/>
        <a:lstStyle/>
        <a:p>
          <a:r>
            <a:rPr lang="en-US" altLang="en-US" dirty="0"/>
            <a:t>Reasons for coming </a:t>
          </a:r>
        </a:p>
        <a:p>
          <a:r>
            <a:rPr lang="en-US" altLang="en-US" dirty="0"/>
            <a:t>(__________________)</a:t>
          </a:r>
          <a:endParaRPr lang="en-US" dirty="0"/>
        </a:p>
      </dgm:t>
    </dgm:pt>
    <dgm:pt modelId="{0844B4D1-D797-4356-9432-2F10BEC01575}" type="parTrans" cxnId="{BB7D1F44-2BC3-4544-B300-C5221A6E3003}">
      <dgm:prSet/>
      <dgm:spPr/>
      <dgm:t>
        <a:bodyPr/>
        <a:lstStyle/>
        <a:p>
          <a:endParaRPr lang="en-US"/>
        </a:p>
      </dgm:t>
    </dgm:pt>
    <dgm:pt modelId="{C3CD7CAF-A3A9-4B52-9A40-F6BBBF948D97}" type="sibTrans" cxnId="{BB7D1F44-2BC3-4544-B300-C5221A6E3003}">
      <dgm:prSet/>
      <dgm:spPr/>
      <dgm:t>
        <a:bodyPr/>
        <a:lstStyle/>
        <a:p>
          <a:endParaRPr lang="en-US"/>
        </a:p>
      </dgm:t>
    </dgm:pt>
    <dgm:pt modelId="{CBF9EEBA-3A2E-4BF0-B887-85FD366305B6}">
      <dgm:prSet phldrT="[Text]"/>
      <dgm:spPr/>
      <dgm:t>
        <a:bodyPr/>
        <a:lstStyle/>
        <a:p>
          <a:pPr>
            <a:buClr>
              <a:schemeClr val="tx1"/>
            </a:buClr>
            <a:buFontTx/>
            <a:buChar char="="/>
          </a:pPr>
          <a:r>
            <a:rPr lang="en-US" altLang="en-US" dirty="0"/>
            <a:t>_______ ______ ________ ________ </a:t>
          </a:r>
        </a:p>
        <a:p>
          <a:pPr>
            <a:buClr>
              <a:schemeClr val="tx1"/>
            </a:buClr>
            <a:buFontTx/>
            <a:buChar char="="/>
          </a:pPr>
          <a:r>
            <a:rPr lang="en-US" altLang="en-US" dirty="0"/>
            <a:t>(many settled in cities)</a:t>
          </a:r>
          <a:endParaRPr lang="en-US" dirty="0"/>
        </a:p>
      </dgm:t>
    </dgm:pt>
    <dgm:pt modelId="{D6FAE8DE-CF4A-4622-9E48-48CE3BF4E5E5}" type="parTrans" cxnId="{D4CE58AB-B0B9-442D-B74C-C699F91BD7A2}">
      <dgm:prSet/>
      <dgm:spPr/>
      <dgm:t>
        <a:bodyPr/>
        <a:lstStyle/>
        <a:p>
          <a:endParaRPr lang="en-US"/>
        </a:p>
      </dgm:t>
    </dgm:pt>
    <dgm:pt modelId="{3C632576-BC6E-4A0D-B028-3455F6BC89BE}" type="sibTrans" cxnId="{D4CE58AB-B0B9-442D-B74C-C699F91BD7A2}">
      <dgm:prSet/>
      <dgm:spPr/>
      <dgm:t>
        <a:bodyPr/>
        <a:lstStyle/>
        <a:p>
          <a:endParaRPr lang="en-US"/>
        </a:p>
      </dgm:t>
    </dgm:pt>
    <dgm:pt modelId="{7DABF929-21E8-4665-98F9-455A5A6A734C}">
      <dgm:prSet phldrT="[Text]"/>
      <dgm:spPr/>
      <dgm:t>
        <a:bodyPr/>
        <a:lstStyle/>
        <a:p>
          <a:r>
            <a:rPr lang="en-US" dirty="0"/>
            <a:t>Restrictions</a:t>
          </a:r>
        </a:p>
      </dgm:t>
    </dgm:pt>
    <dgm:pt modelId="{136E4751-9F69-4D41-A8C9-E5E8DCA46F9A}" type="parTrans" cxnId="{2E192685-E8D2-4441-88A8-0385A333D143}">
      <dgm:prSet/>
      <dgm:spPr/>
      <dgm:t>
        <a:bodyPr/>
        <a:lstStyle/>
        <a:p>
          <a:endParaRPr lang="en-US"/>
        </a:p>
      </dgm:t>
    </dgm:pt>
    <dgm:pt modelId="{3B7D4799-EF7F-4DD1-853A-82D6189F6EC9}" type="sibTrans" cxnId="{2E192685-E8D2-4441-88A8-0385A333D143}">
      <dgm:prSet/>
      <dgm:spPr/>
      <dgm:t>
        <a:bodyPr/>
        <a:lstStyle/>
        <a:p>
          <a:endParaRPr lang="en-US"/>
        </a:p>
      </dgm:t>
    </dgm:pt>
    <dgm:pt modelId="{1EA5037F-C930-484C-8B5A-AB8308B31F0D}">
      <dgm:prSet/>
      <dgm:spPr/>
      <dgm:t>
        <a:bodyPr/>
        <a:lstStyle/>
        <a:p>
          <a:r>
            <a:rPr lang="en-US" altLang="en-US" dirty="0"/>
            <a:t>______ _______________ </a:t>
          </a:r>
        </a:p>
        <a:p>
          <a:r>
            <a:rPr lang="en-US" altLang="en-US" dirty="0"/>
            <a:t>(too many people) in Europe</a:t>
          </a:r>
        </a:p>
      </dgm:t>
    </dgm:pt>
    <dgm:pt modelId="{4C3DBB42-1E3E-4836-AC8E-444DADA70EF6}" type="parTrans" cxnId="{8212EF13-6948-44FB-B3B1-0BEA5F1F7093}">
      <dgm:prSet/>
      <dgm:spPr/>
      <dgm:t>
        <a:bodyPr/>
        <a:lstStyle/>
        <a:p>
          <a:endParaRPr lang="en-US"/>
        </a:p>
      </dgm:t>
    </dgm:pt>
    <dgm:pt modelId="{31F8A3F0-F662-4F75-95D5-E45F2B4BB9ED}" type="sibTrans" cxnId="{8212EF13-6948-44FB-B3B1-0BEA5F1F7093}">
      <dgm:prSet/>
      <dgm:spPr/>
      <dgm:t>
        <a:bodyPr/>
        <a:lstStyle/>
        <a:p>
          <a:endParaRPr lang="en-US"/>
        </a:p>
      </dgm:t>
    </dgm:pt>
    <dgm:pt modelId="{BF9DCE16-037D-4E77-AAFE-2F3D2CF7663B}">
      <dgm:prSet/>
      <dgm:spPr/>
      <dgm:t>
        <a:bodyPr/>
        <a:lstStyle/>
        <a:p>
          <a:r>
            <a:rPr lang="en-US" altLang="en-US" dirty="0"/>
            <a:t>_______ ___________ ________ and in their countries to farm</a:t>
          </a:r>
        </a:p>
      </dgm:t>
    </dgm:pt>
    <dgm:pt modelId="{F08BB2F4-EAED-4333-923D-90FE210335FF}" type="parTrans" cxnId="{A536ED77-B8F9-4226-8FB7-CF853C74BA60}">
      <dgm:prSet/>
      <dgm:spPr/>
      <dgm:t>
        <a:bodyPr/>
        <a:lstStyle/>
        <a:p>
          <a:endParaRPr lang="en-US"/>
        </a:p>
      </dgm:t>
    </dgm:pt>
    <dgm:pt modelId="{87D18760-3AB1-4C95-BFDE-0A999F328F94}" type="sibTrans" cxnId="{A536ED77-B8F9-4226-8FB7-CF853C74BA60}">
      <dgm:prSet/>
      <dgm:spPr/>
      <dgm:t>
        <a:bodyPr/>
        <a:lstStyle/>
        <a:p>
          <a:endParaRPr lang="en-US"/>
        </a:p>
      </dgm:t>
    </dgm:pt>
    <dgm:pt modelId="{92FBC814-2C9C-4BFD-95D9-95504DE5BB81}">
      <dgm:prSet/>
      <dgm:spPr/>
      <dgm:t>
        <a:bodyPr/>
        <a:lstStyle/>
        <a:p>
          <a:r>
            <a:rPr lang="en-US" altLang="en-US" dirty="0"/>
            <a:t>not enough industrial jobs available</a:t>
          </a:r>
        </a:p>
      </dgm:t>
    </dgm:pt>
    <dgm:pt modelId="{965279C2-8D78-4FFE-BBFB-A6238E3C99A1}" type="parTrans" cxnId="{4A8429CA-FB17-457F-8AB1-430C56DC4BB5}">
      <dgm:prSet/>
      <dgm:spPr/>
      <dgm:t>
        <a:bodyPr/>
        <a:lstStyle/>
        <a:p>
          <a:endParaRPr lang="en-US"/>
        </a:p>
      </dgm:t>
    </dgm:pt>
    <dgm:pt modelId="{05408871-82EA-4F60-BAE3-02E68E3AFAB2}" type="sibTrans" cxnId="{4A8429CA-FB17-457F-8AB1-430C56DC4BB5}">
      <dgm:prSet/>
      <dgm:spPr/>
      <dgm:t>
        <a:bodyPr/>
        <a:lstStyle/>
        <a:p>
          <a:endParaRPr lang="en-US"/>
        </a:p>
      </dgm:t>
    </dgm:pt>
    <dgm:pt modelId="{DE96A4DE-3EA7-43A7-989E-645ED50B52F1}">
      <dgm:prSet/>
      <dgm:spPr/>
      <dgm:t>
        <a:bodyPr/>
        <a:lstStyle/>
        <a:p>
          <a:r>
            <a:rPr lang="en-US" altLang="en-US" dirty="0"/>
            <a:t>many moved west to be farmers (______________ _________)</a:t>
          </a:r>
        </a:p>
      </dgm:t>
    </dgm:pt>
    <dgm:pt modelId="{E2AD8686-A6AB-454A-ACD1-A3BD8275A92D}" type="parTrans" cxnId="{2C3FD497-3EF5-4701-9A90-13465550D718}">
      <dgm:prSet/>
      <dgm:spPr/>
      <dgm:t>
        <a:bodyPr/>
        <a:lstStyle/>
        <a:p>
          <a:endParaRPr lang="en-US"/>
        </a:p>
      </dgm:t>
    </dgm:pt>
    <dgm:pt modelId="{229D38DC-25EC-4D95-AE9C-E6103DA488D6}" type="sibTrans" cxnId="{2C3FD497-3EF5-4701-9A90-13465550D718}">
      <dgm:prSet/>
      <dgm:spPr/>
      <dgm:t>
        <a:bodyPr/>
        <a:lstStyle/>
        <a:p>
          <a:endParaRPr lang="en-US"/>
        </a:p>
      </dgm:t>
    </dgm:pt>
    <dgm:pt modelId="{0083510B-3FAE-4ECB-AFFA-2F89D9B8BFA6}">
      <dgm:prSet phldrT="[Text]"/>
      <dgm:spPr/>
      <dgm:t>
        <a:bodyPr/>
        <a:lstStyle/>
        <a:p>
          <a:endParaRPr lang="en-US" dirty="0"/>
        </a:p>
      </dgm:t>
    </dgm:pt>
    <dgm:pt modelId="{27A3D9BB-CF01-40C8-83EB-233E2D78FFF8}" type="parTrans" cxnId="{80F5CA40-76AD-4F7D-B7D1-C976218DB804}">
      <dgm:prSet/>
      <dgm:spPr/>
      <dgm:t>
        <a:bodyPr/>
        <a:lstStyle/>
        <a:p>
          <a:endParaRPr lang="en-US"/>
        </a:p>
      </dgm:t>
    </dgm:pt>
    <dgm:pt modelId="{FEFF9736-1320-4FE8-A174-DEE0F4DB2A01}" type="sibTrans" cxnId="{80F5CA40-76AD-4F7D-B7D1-C976218DB804}">
      <dgm:prSet/>
      <dgm:spPr/>
      <dgm:t>
        <a:bodyPr/>
        <a:lstStyle/>
        <a:p>
          <a:endParaRPr lang="en-US"/>
        </a:p>
      </dgm:t>
    </dgm:pt>
    <dgm:pt modelId="{2B168DFD-E751-4711-B8CF-F598241074F0}" type="pres">
      <dgm:prSet presAssocID="{F66D55BA-946B-43B9-8165-5DAA232FD25B}" presName="theList" presStyleCnt="0">
        <dgm:presLayoutVars>
          <dgm:dir/>
          <dgm:animLvl val="lvl"/>
          <dgm:resizeHandles val="exact"/>
        </dgm:presLayoutVars>
      </dgm:prSet>
      <dgm:spPr/>
    </dgm:pt>
    <dgm:pt modelId="{8A4F7BD6-F4E7-41B1-B741-D3D52021CA61}" type="pres">
      <dgm:prSet presAssocID="{3F92AA85-5B20-4FF1-9278-2A5B76E86000}" presName="compNode" presStyleCnt="0"/>
      <dgm:spPr/>
    </dgm:pt>
    <dgm:pt modelId="{BD931AC9-2DA7-4654-B853-D1BC59D01E32}" type="pres">
      <dgm:prSet presAssocID="{3F92AA85-5B20-4FF1-9278-2A5B76E86000}" presName="aNode" presStyleLbl="bgShp" presStyleIdx="0" presStyleCnt="3"/>
      <dgm:spPr/>
    </dgm:pt>
    <dgm:pt modelId="{655C6CEF-9980-4B1A-AFE9-5B3BBE87751F}" type="pres">
      <dgm:prSet presAssocID="{3F92AA85-5B20-4FF1-9278-2A5B76E86000}" presName="textNode" presStyleLbl="bgShp" presStyleIdx="0" presStyleCnt="3"/>
      <dgm:spPr/>
    </dgm:pt>
    <dgm:pt modelId="{DBED912B-895B-4CB1-B067-CEBE98E1874E}" type="pres">
      <dgm:prSet presAssocID="{3F92AA85-5B20-4FF1-9278-2A5B76E86000}" presName="compChildNode" presStyleCnt="0"/>
      <dgm:spPr/>
    </dgm:pt>
    <dgm:pt modelId="{9E1B1EC4-B657-4165-A9C9-1AA41D697B2D}" type="pres">
      <dgm:prSet presAssocID="{3F92AA85-5B20-4FF1-9278-2A5B76E86000}" presName="theInnerList" presStyleCnt="0"/>
      <dgm:spPr/>
    </dgm:pt>
    <dgm:pt modelId="{5885705F-03BE-49B2-B7A6-CA815BB9ECE4}" type="pres">
      <dgm:prSet presAssocID="{3CC72934-CCC9-46CB-8EC8-DC1E173520EC}" presName="childNode" presStyleLbl="node1" presStyleIdx="0" presStyleCnt="7">
        <dgm:presLayoutVars>
          <dgm:bulletEnabled val="1"/>
        </dgm:presLayoutVars>
      </dgm:prSet>
      <dgm:spPr/>
    </dgm:pt>
    <dgm:pt modelId="{6D557471-81BC-4357-8592-9B91D8A919F0}" type="pres">
      <dgm:prSet presAssocID="{3CC72934-CCC9-46CB-8EC8-DC1E173520EC}" presName="aSpace2" presStyleCnt="0"/>
      <dgm:spPr/>
    </dgm:pt>
    <dgm:pt modelId="{CDC670E5-75D8-46C2-841B-3300CDB96374}" type="pres">
      <dgm:prSet presAssocID="{1EA5037F-C930-484C-8B5A-AB8308B31F0D}" presName="childNode" presStyleLbl="node1" presStyleIdx="1" presStyleCnt="7">
        <dgm:presLayoutVars>
          <dgm:bulletEnabled val="1"/>
        </dgm:presLayoutVars>
      </dgm:prSet>
      <dgm:spPr/>
    </dgm:pt>
    <dgm:pt modelId="{3CAC98F8-B0DC-4EA8-B83F-21F5D712DDCF}" type="pres">
      <dgm:prSet presAssocID="{1EA5037F-C930-484C-8B5A-AB8308B31F0D}" presName="aSpace2" presStyleCnt="0"/>
      <dgm:spPr/>
    </dgm:pt>
    <dgm:pt modelId="{CB979DF7-6544-4AAE-B802-CFDF5DC422F7}" type="pres">
      <dgm:prSet presAssocID="{BF9DCE16-037D-4E77-AAFE-2F3D2CF7663B}" presName="childNode" presStyleLbl="node1" presStyleIdx="2" presStyleCnt="7">
        <dgm:presLayoutVars>
          <dgm:bulletEnabled val="1"/>
        </dgm:presLayoutVars>
      </dgm:prSet>
      <dgm:spPr/>
    </dgm:pt>
    <dgm:pt modelId="{9D5E3020-F528-47BD-BBB2-4D7483553597}" type="pres">
      <dgm:prSet presAssocID="{BF9DCE16-037D-4E77-AAFE-2F3D2CF7663B}" presName="aSpace2" presStyleCnt="0"/>
      <dgm:spPr/>
    </dgm:pt>
    <dgm:pt modelId="{70518B78-AED9-4353-9E52-68D3AC6640E4}" type="pres">
      <dgm:prSet presAssocID="{92FBC814-2C9C-4BFD-95D9-95504DE5BB81}" presName="childNode" presStyleLbl="node1" presStyleIdx="3" presStyleCnt="7">
        <dgm:presLayoutVars>
          <dgm:bulletEnabled val="1"/>
        </dgm:presLayoutVars>
      </dgm:prSet>
      <dgm:spPr/>
    </dgm:pt>
    <dgm:pt modelId="{5212EA50-29C1-4061-A466-B8BF025AE32F}" type="pres">
      <dgm:prSet presAssocID="{3F92AA85-5B20-4FF1-9278-2A5B76E86000}" presName="aSpace" presStyleCnt="0"/>
      <dgm:spPr/>
    </dgm:pt>
    <dgm:pt modelId="{E9B9E881-9CE2-4F0C-8060-E19AA4615492}" type="pres">
      <dgm:prSet presAssocID="{4E8A71A0-CAEA-47E9-8D94-2F43A0B2464F}" presName="compNode" presStyleCnt="0"/>
      <dgm:spPr/>
    </dgm:pt>
    <dgm:pt modelId="{10CEB1C7-2C51-4AC3-97AD-11FB18E79FAC}" type="pres">
      <dgm:prSet presAssocID="{4E8A71A0-CAEA-47E9-8D94-2F43A0B2464F}" presName="aNode" presStyleLbl="bgShp" presStyleIdx="1" presStyleCnt="3"/>
      <dgm:spPr/>
    </dgm:pt>
    <dgm:pt modelId="{1F662B72-11A9-4AFD-AA6B-D8AE937DAAF1}" type="pres">
      <dgm:prSet presAssocID="{4E8A71A0-CAEA-47E9-8D94-2F43A0B2464F}" presName="textNode" presStyleLbl="bgShp" presStyleIdx="1" presStyleCnt="3"/>
      <dgm:spPr/>
    </dgm:pt>
    <dgm:pt modelId="{1A560338-3011-4C95-BAE5-21C07A9A72D3}" type="pres">
      <dgm:prSet presAssocID="{4E8A71A0-CAEA-47E9-8D94-2F43A0B2464F}" presName="compChildNode" presStyleCnt="0"/>
      <dgm:spPr/>
    </dgm:pt>
    <dgm:pt modelId="{FC22ADE7-00CD-4EEA-8DBB-FB22A23502B0}" type="pres">
      <dgm:prSet presAssocID="{4E8A71A0-CAEA-47E9-8D94-2F43A0B2464F}" presName="theInnerList" presStyleCnt="0"/>
      <dgm:spPr/>
    </dgm:pt>
    <dgm:pt modelId="{F258F42D-CFAC-4EB1-9081-9C850B8A8AD7}" type="pres">
      <dgm:prSet presAssocID="{CBF9EEBA-3A2E-4BF0-B887-85FD366305B6}" presName="childNode" presStyleLbl="node1" presStyleIdx="4" presStyleCnt="7">
        <dgm:presLayoutVars>
          <dgm:bulletEnabled val="1"/>
        </dgm:presLayoutVars>
      </dgm:prSet>
      <dgm:spPr/>
    </dgm:pt>
    <dgm:pt modelId="{4D8EC5AA-7517-49E2-A742-FC995EEE305A}" type="pres">
      <dgm:prSet presAssocID="{CBF9EEBA-3A2E-4BF0-B887-85FD366305B6}" presName="aSpace2" presStyleCnt="0"/>
      <dgm:spPr/>
    </dgm:pt>
    <dgm:pt modelId="{6EBAFFC6-80A1-4033-8CC3-3F46C9FAEE22}" type="pres">
      <dgm:prSet presAssocID="{DE96A4DE-3EA7-43A7-989E-645ED50B52F1}" presName="childNode" presStyleLbl="node1" presStyleIdx="5" presStyleCnt="7">
        <dgm:presLayoutVars>
          <dgm:bulletEnabled val="1"/>
        </dgm:presLayoutVars>
      </dgm:prSet>
      <dgm:spPr/>
    </dgm:pt>
    <dgm:pt modelId="{9F325D50-080F-4372-A1C6-073AFC149A33}" type="pres">
      <dgm:prSet presAssocID="{4E8A71A0-CAEA-47E9-8D94-2F43A0B2464F}" presName="aSpace" presStyleCnt="0"/>
      <dgm:spPr/>
    </dgm:pt>
    <dgm:pt modelId="{194CC933-EFDC-4034-B977-E0A378929504}" type="pres">
      <dgm:prSet presAssocID="{7DABF929-21E8-4665-98F9-455A5A6A734C}" presName="compNode" presStyleCnt="0"/>
      <dgm:spPr/>
    </dgm:pt>
    <dgm:pt modelId="{7A8DDE2A-494B-4F72-BFE6-24F5A96FD6AE}" type="pres">
      <dgm:prSet presAssocID="{7DABF929-21E8-4665-98F9-455A5A6A734C}" presName="aNode" presStyleLbl="bgShp" presStyleIdx="2" presStyleCnt="3" custScaleX="47523"/>
      <dgm:spPr/>
    </dgm:pt>
    <dgm:pt modelId="{9A0EDEFC-CB15-41AF-9A48-125853448EB3}" type="pres">
      <dgm:prSet presAssocID="{7DABF929-21E8-4665-98F9-455A5A6A734C}" presName="textNode" presStyleLbl="bgShp" presStyleIdx="2" presStyleCnt="3"/>
      <dgm:spPr/>
    </dgm:pt>
    <dgm:pt modelId="{118BDE9C-C41A-47D8-A69F-824446F90786}" type="pres">
      <dgm:prSet presAssocID="{7DABF929-21E8-4665-98F9-455A5A6A734C}" presName="compChildNode" presStyleCnt="0"/>
      <dgm:spPr/>
    </dgm:pt>
    <dgm:pt modelId="{1C9A6EA2-D8CA-4BCE-89B0-9132FFB2A77C}" type="pres">
      <dgm:prSet presAssocID="{7DABF929-21E8-4665-98F9-455A5A6A734C}" presName="theInnerList" presStyleCnt="0"/>
      <dgm:spPr/>
    </dgm:pt>
    <dgm:pt modelId="{82BFABCA-F5DB-4386-A410-7BD2355DA915}" type="pres">
      <dgm:prSet presAssocID="{0083510B-3FAE-4ECB-AFFA-2F89D9B8BFA6}" presName="childNode" presStyleLbl="node1" presStyleIdx="6" presStyleCnt="7" custScaleX="49068">
        <dgm:presLayoutVars>
          <dgm:bulletEnabled val="1"/>
        </dgm:presLayoutVars>
      </dgm:prSet>
      <dgm:spPr/>
    </dgm:pt>
  </dgm:ptLst>
  <dgm:cxnLst>
    <dgm:cxn modelId="{E72DF401-1060-4619-93BB-4149086EA780}" type="presOf" srcId="{3CC72934-CCC9-46CB-8EC8-DC1E173520EC}" destId="{5885705F-03BE-49B2-B7A6-CA815BB9ECE4}" srcOrd="0" destOrd="0" presId="urn:microsoft.com/office/officeart/2005/8/layout/lProcess2"/>
    <dgm:cxn modelId="{8212EF13-6948-44FB-B3B1-0BEA5F1F7093}" srcId="{3F92AA85-5B20-4FF1-9278-2A5B76E86000}" destId="{1EA5037F-C930-484C-8B5A-AB8308B31F0D}" srcOrd="1" destOrd="0" parTransId="{4C3DBB42-1E3E-4836-AC8E-444DADA70EF6}" sibTransId="{31F8A3F0-F662-4F75-95D5-E45F2B4BB9ED}"/>
    <dgm:cxn modelId="{EC2E3B14-D1C9-442B-9118-79AD72A5AB9B}" type="presOf" srcId="{7DABF929-21E8-4665-98F9-455A5A6A734C}" destId="{9A0EDEFC-CB15-41AF-9A48-125853448EB3}" srcOrd="1" destOrd="0" presId="urn:microsoft.com/office/officeart/2005/8/layout/lProcess2"/>
    <dgm:cxn modelId="{0CFFFA17-4DAB-49BC-9E68-3EC442679CCE}" type="presOf" srcId="{7DABF929-21E8-4665-98F9-455A5A6A734C}" destId="{7A8DDE2A-494B-4F72-BFE6-24F5A96FD6AE}" srcOrd="0" destOrd="0" presId="urn:microsoft.com/office/officeart/2005/8/layout/lProcess2"/>
    <dgm:cxn modelId="{CE2B3519-E077-4EE4-B168-0F13D62CADA1}" type="presOf" srcId="{1EA5037F-C930-484C-8B5A-AB8308B31F0D}" destId="{CDC670E5-75D8-46C2-841B-3300CDB96374}" srcOrd="0" destOrd="0" presId="urn:microsoft.com/office/officeart/2005/8/layout/lProcess2"/>
    <dgm:cxn modelId="{951A6924-2384-4B61-9E56-F92F927BB18C}" type="presOf" srcId="{0083510B-3FAE-4ECB-AFFA-2F89D9B8BFA6}" destId="{82BFABCA-F5DB-4386-A410-7BD2355DA915}" srcOrd="0" destOrd="0" presId="urn:microsoft.com/office/officeart/2005/8/layout/lProcess2"/>
    <dgm:cxn modelId="{25248235-FEAA-4C86-9340-D23522BC2395}" type="presOf" srcId="{4E8A71A0-CAEA-47E9-8D94-2F43A0B2464F}" destId="{1F662B72-11A9-4AFD-AA6B-D8AE937DAAF1}" srcOrd="1" destOrd="0" presId="urn:microsoft.com/office/officeart/2005/8/layout/lProcess2"/>
    <dgm:cxn modelId="{80F5CA40-76AD-4F7D-B7D1-C976218DB804}" srcId="{7DABF929-21E8-4665-98F9-455A5A6A734C}" destId="{0083510B-3FAE-4ECB-AFFA-2F89D9B8BFA6}" srcOrd="0" destOrd="0" parTransId="{27A3D9BB-CF01-40C8-83EB-233E2D78FFF8}" sibTransId="{FEFF9736-1320-4FE8-A174-DEE0F4DB2A01}"/>
    <dgm:cxn modelId="{3DF2555D-5994-4D71-85D0-56B20DF8C46A}" type="presOf" srcId="{F66D55BA-946B-43B9-8165-5DAA232FD25B}" destId="{2B168DFD-E751-4711-B8CF-F598241074F0}" srcOrd="0" destOrd="0" presId="urn:microsoft.com/office/officeart/2005/8/layout/lProcess2"/>
    <dgm:cxn modelId="{B899A45F-2FB4-4E71-BBEA-32F95CAAE1EB}" type="presOf" srcId="{3F92AA85-5B20-4FF1-9278-2A5B76E86000}" destId="{BD931AC9-2DA7-4654-B853-D1BC59D01E32}" srcOrd="0" destOrd="0" presId="urn:microsoft.com/office/officeart/2005/8/layout/lProcess2"/>
    <dgm:cxn modelId="{73E3EE42-852E-43EA-BD8B-FE27BE48D9F3}" type="presOf" srcId="{92FBC814-2C9C-4BFD-95D9-95504DE5BB81}" destId="{70518B78-AED9-4353-9E52-68D3AC6640E4}" srcOrd="0" destOrd="0" presId="urn:microsoft.com/office/officeart/2005/8/layout/lProcess2"/>
    <dgm:cxn modelId="{BB7D1F44-2BC3-4544-B300-C5221A6E3003}" srcId="{F66D55BA-946B-43B9-8165-5DAA232FD25B}" destId="{4E8A71A0-CAEA-47E9-8D94-2F43A0B2464F}" srcOrd="1" destOrd="0" parTransId="{0844B4D1-D797-4356-9432-2F10BEC01575}" sibTransId="{C3CD7CAF-A3A9-4B52-9A40-F6BBBF948D97}"/>
    <dgm:cxn modelId="{F3CBF14A-F489-41E2-8225-E48CFEFCFE54}" type="presOf" srcId="{4E8A71A0-CAEA-47E9-8D94-2F43A0B2464F}" destId="{10CEB1C7-2C51-4AC3-97AD-11FB18E79FAC}" srcOrd="0" destOrd="0" presId="urn:microsoft.com/office/officeart/2005/8/layout/lProcess2"/>
    <dgm:cxn modelId="{7A71726E-617E-4C47-94D4-85777ADA8A6A}" type="presOf" srcId="{DE96A4DE-3EA7-43A7-989E-645ED50B52F1}" destId="{6EBAFFC6-80A1-4033-8CC3-3F46C9FAEE22}" srcOrd="0" destOrd="0" presId="urn:microsoft.com/office/officeart/2005/8/layout/lProcess2"/>
    <dgm:cxn modelId="{D1604970-363C-41EA-8669-16F15331B6AD}" srcId="{3F92AA85-5B20-4FF1-9278-2A5B76E86000}" destId="{3CC72934-CCC9-46CB-8EC8-DC1E173520EC}" srcOrd="0" destOrd="0" parTransId="{27D913A4-2847-4FDB-AD65-DC77C6785A8B}" sibTransId="{CEF596DD-1B77-493C-A7ED-F66083FEBB5A}"/>
    <dgm:cxn modelId="{A536ED77-B8F9-4226-8FB7-CF853C74BA60}" srcId="{3F92AA85-5B20-4FF1-9278-2A5B76E86000}" destId="{BF9DCE16-037D-4E77-AAFE-2F3D2CF7663B}" srcOrd="2" destOrd="0" parTransId="{F08BB2F4-EAED-4333-923D-90FE210335FF}" sibTransId="{87D18760-3AB1-4C95-BFDE-0A999F328F94}"/>
    <dgm:cxn modelId="{B305FC79-B271-4B80-B351-A1FF80B149A8}" type="presOf" srcId="{BF9DCE16-037D-4E77-AAFE-2F3D2CF7663B}" destId="{CB979DF7-6544-4AAE-B802-CFDF5DC422F7}" srcOrd="0" destOrd="0" presId="urn:microsoft.com/office/officeart/2005/8/layout/lProcess2"/>
    <dgm:cxn modelId="{2E192685-E8D2-4441-88A8-0385A333D143}" srcId="{F66D55BA-946B-43B9-8165-5DAA232FD25B}" destId="{7DABF929-21E8-4665-98F9-455A5A6A734C}" srcOrd="2" destOrd="0" parTransId="{136E4751-9F69-4D41-A8C9-E5E8DCA46F9A}" sibTransId="{3B7D4799-EF7F-4DD1-853A-82D6189F6EC9}"/>
    <dgm:cxn modelId="{2C3FD497-3EF5-4701-9A90-13465550D718}" srcId="{4E8A71A0-CAEA-47E9-8D94-2F43A0B2464F}" destId="{DE96A4DE-3EA7-43A7-989E-645ED50B52F1}" srcOrd="1" destOrd="0" parTransId="{E2AD8686-A6AB-454A-ACD1-A3BD8275A92D}" sibTransId="{229D38DC-25EC-4D95-AE9C-E6103DA488D6}"/>
    <dgm:cxn modelId="{D4CE58AB-B0B9-442D-B74C-C699F91BD7A2}" srcId="{4E8A71A0-CAEA-47E9-8D94-2F43A0B2464F}" destId="{CBF9EEBA-3A2E-4BF0-B887-85FD366305B6}" srcOrd="0" destOrd="0" parTransId="{D6FAE8DE-CF4A-4622-9E48-48CE3BF4E5E5}" sibTransId="{3C632576-BC6E-4A0D-B028-3455F6BC89BE}"/>
    <dgm:cxn modelId="{E22CBCBE-3E5A-4983-A055-5CBD0F3CFCB7}" type="presOf" srcId="{CBF9EEBA-3A2E-4BF0-B887-85FD366305B6}" destId="{F258F42D-CFAC-4EB1-9081-9C850B8A8AD7}" srcOrd="0" destOrd="0" presId="urn:microsoft.com/office/officeart/2005/8/layout/lProcess2"/>
    <dgm:cxn modelId="{4A8429CA-FB17-457F-8AB1-430C56DC4BB5}" srcId="{3F92AA85-5B20-4FF1-9278-2A5B76E86000}" destId="{92FBC814-2C9C-4BFD-95D9-95504DE5BB81}" srcOrd="3" destOrd="0" parTransId="{965279C2-8D78-4FFE-BBFB-A6238E3C99A1}" sibTransId="{05408871-82EA-4F60-BAE3-02E68E3AFAB2}"/>
    <dgm:cxn modelId="{32E28AE0-3F9F-4005-89AF-AEA6BBFD00ED}" type="presOf" srcId="{3F92AA85-5B20-4FF1-9278-2A5B76E86000}" destId="{655C6CEF-9980-4B1A-AFE9-5B3BBE87751F}" srcOrd="1" destOrd="0" presId="urn:microsoft.com/office/officeart/2005/8/layout/lProcess2"/>
    <dgm:cxn modelId="{10593CFA-1C57-444E-81B4-7C937CAC3BB9}" srcId="{F66D55BA-946B-43B9-8165-5DAA232FD25B}" destId="{3F92AA85-5B20-4FF1-9278-2A5B76E86000}" srcOrd="0" destOrd="0" parTransId="{AE6A5C57-563B-4D76-AC30-7C62A69D5655}" sibTransId="{6519826B-D4BC-422C-9100-A541DCDE891B}"/>
    <dgm:cxn modelId="{25E5998E-0244-47E7-AF10-6207D0DA2A0E}" type="presParOf" srcId="{2B168DFD-E751-4711-B8CF-F598241074F0}" destId="{8A4F7BD6-F4E7-41B1-B741-D3D52021CA61}" srcOrd="0" destOrd="0" presId="urn:microsoft.com/office/officeart/2005/8/layout/lProcess2"/>
    <dgm:cxn modelId="{9E206BBD-FE48-4AE1-9B55-0EB8DE2CC95D}" type="presParOf" srcId="{8A4F7BD6-F4E7-41B1-B741-D3D52021CA61}" destId="{BD931AC9-2DA7-4654-B853-D1BC59D01E32}" srcOrd="0" destOrd="0" presId="urn:microsoft.com/office/officeart/2005/8/layout/lProcess2"/>
    <dgm:cxn modelId="{6ABE874D-D545-465A-ACF4-59F765F57D0D}" type="presParOf" srcId="{8A4F7BD6-F4E7-41B1-B741-D3D52021CA61}" destId="{655C6CEF-9980-4B1A-AFE9-5B3BBE87751F}" srcOrd="1" destOrd="0" presId="urn:microsoft.com/office/officeart/2005/8/layout/lProcess2"/>
    <dgm:cxn modelId="{7BAA9D43-7032-4E41-8CB7-BF761229C63C}" type="presParOf" srcId="{8A4F7BD6-F4E7-41B1-B741-D3D52021CA61}" destId="{DBED912B-895B-4CB1-B067-CEBE98E1874E}" srcOrd="2" destOrd="0" presId="urn:microsoft.com/office/officeart/2005/8/layout/lProcess2"/>
    <dgm:cxn modelId="{BB0D53E8-FAC0-4394-BC98-F7DB8877D52C}" type="presParOf" srcId="{DBED912B-895B-4CB1-B067-CEBE98E1874E}" destId="{9E1B1EC4-B657-4165-A9C9-1AA41D697B2D}" srcOrd="0" destOrd="0" presId="urn:microsoft.com/office/officeart/2005/8/layout/lProcess2"/>
    <dgm:cxn modelId="{7C2497CA-727D-4281-AE3D-3E892C8B6F65}" type="presParOf" srcId="{9E1B1EC4-B657-4165-A9C9-1AA41D697B2D}" destId="{5885705F-03BE-49B2-B7A6-CA815BB9ECE4}" srcOrd="0" destOrd="0" presId="urn:microsoft.com/office/officeart/2005/8/layout/lProcess2"/>
    <dgm:cxn modelId="{401AD762-1A1E-4839-8150-0E193BDB5449}" type="presParOf" srcId="{9E1B1EC4-B657-4165-A9C9-1AA41D697B2D}" destId="{6D557471-81BC-4357-8592-9B91D8A919F0}" srcOrd="1" destOrd="0" presId="urn:microsoft.com/office/officeart/2005/8/layout/lProcess2"/>
    <dgm:cxn modelId="{253D3C18-525C-490C-AD2C-510F8A05CEEB}" type="presParOf" srcId="{9E1B1EC4-B657-4165-A9C9-1AA41D697B2D}" destId="{CDC670E5-75D8-46C2-841B-3300CDB96374}" srcOrd="2" destOrd="0" presId="urn:microsoft.com/office/officeart/2005/8/layout/lProcess2"/>
    <dgm:cxn modelId="{5E923779-1555-402F-9DB6-61108DC9B836}" type="presParOf" srcId="{9E1B1EC4-B657-4165-A9C9-1AA41D697B2D}" destId="{3CAC98F8-B0DC-4EA8-B83F-21F5D712DDCF}" srcOrd="3" destOrd="0" presId="urn:microsoft.com/office/officeart/2005/8/layout/lProcess2"/>
    <dgm:cxn modelId="{F1755CC1-C7BF-4F36-B2DE-BA5F7FDCAB1D}" type="presParOf" srcId="{9E1B1EC4-B657-4165-A9C9-1AA41D697B2D}" destId="{CB979DF7-6544-4AAE-B802-CFDF5DC422F7}" srcOrd="4" destOrd="0" presId="urn:microsoft.com/office/officeart/2005/8/layout/lProcess2"/>
    <dgm:cxn modelId="{FF74C3B6-4199-4D17-A3FB-319107FD0DA7}" type="presParOf" srcId="{9E1B1EC4-B657-4165-A9C9-1AA41D697B2D}" destId="{9D5E3020-F528-47BD-BBB2-4D7483553597}" srcOrd="5" destOrd="0" presId="urn:microsoft.com/office/officeart/2005/8/layout/lProcess2"/>
    <dgm:cxn modelId="{930ABC1D-8951-437F-9B5D-38ACEB4DA7E1}" type="presParOf" srcId="{9E1B1EC4-B657-4165-A9C9-1AA41D697B2D}" destId="{70518B78-AED9-4353-9E52-68D3AC6640E4}" srcOrd="6" destOrd="0" presId="urn:microsoft.com/office/officeart/2005/8/layout/lProcess2"/>
    <dgm:cxn modelId="{5690AD96-4523-4B54-A0FB-85F555E5E71D}" type="presParOf" srcId="{2B168DFD-E751-4711-B8CF-F598241074F0}" destId="{5212EA50-29C1-4061-A466-B8BF025AE32F}" srcOrd="1" destOrd="0" presId="urn:microsoft.com/office/officeart/2005/8/layout/lProcess2"/>
    <dgm:cxn modelId="{8A587681-CD26-4257-8D29-150BDFE489F5}" type="presParOf" srcId="{2B168DFD-E751-4711-B8CF-F598241074F0}" destId="{E9B9E881-9CE2-4F0C-8060-E19AA4615492}" srcOrd="2" destOrd="0" presId="urn:microsoft.com/office/officeart/2005/8/layout/lProcess2"/>
    <dgm:cxn modelId="{B096D208-6E15-49F8-B826-BDDE5D894571}" type="presParOf" srcId="{E9B9E881-9CE2-4F0C-8060-E19AA4615492}" destId="{10CEB1C7-2C51-4AC3-97AD-11FB18E79FAC}" srcOrd="0" destOrd="0" presId="urn:microsoft.com/office/officeart/2005/8/layout/lProcess2"/>
    <dgm:cxn modelId="{AD3470B6-F402-41A9-B4CE-FD8FACDC32DC}" type="presParOf" srcId="{E9B9E881-9CE2-4F0C-8060-E19AA4615492}" destId="{1F662B72-11A9-4AFD-AA6B-D8AE937DAAF1}" srcOrd="1" destOrd="0" presId="urn:microsoft.com/office/officeart/2005/8/layout/lProcess2"/>
    <dgm:cxn modelId="{E8447AAF-DFDE-458D-B9DD-664C77080997}" type="presParOf" srcId="{E9B9E881-9CE2-4F0C-8060-E19AA4615492}" destId="{1A560338-3011-4C95-BAE5-21C07A9A72D3}" srcOrd="2" destOrd="0" presId="urn:microsoft.com/office/officeart/2005/8/layout/lProcess2"/>
    <dgm:cxn modelId="{2462B69F-2EB4-4EA9-8166-7F25568DBB81}" type="presParOf" srcId="{1A560338-3011-4C95-BAE5-21C07A9A72D3}" destId="{FC22ADE7-00CD-4EEA-8DBB-FB22A23502B0}" srcOrd="0" destOrd="0" presId="urn:microsoft.com/office/officeart/2005/8/layout/lProcess2"/>
    <dgm:cxn modelId="{321CE52A-56E3-40BF-B4AD-7BAC305A1942}" type="presParOf" srcId="{FC22ADE7-00CD-4EEA-8DBB-FB22A23502B0}" destId="{F258F42D-CFAC-4EB1-9081-9C850B8A8AD7}" srcOrd="0" destOrd="0" presId="urn:microsoft.com/office/officeart/2005/8/layout/lProcess2"/>
    <dgm:cxn modelId="{D8321584-2ADD-4307-8B25-DD24250587C8}" type="presParOf" srcId="{FC22ADE7-00CD-4EEA-8DBB-FB22A23502B0}" destId="{4D8EC5AA-7517-49E2-A742-FC995EEE305A}" srcOrd="1" destOrd="0" presId="urn:microsoft.com/office/officeart/2005/8/layout/lProcess2"/>
    <dgm:cxn modelId="{B28C2F8F-E7CC-4CB8-9DAA-D5B45FD506F4}" type="presParOf" srcId="{FC22ADE7-00CD-4EEA-8DBB-FB22A23502B0}" destId="{6EBAFFC6-80A1-4033-8CC3-3F46C9FAEE22}" srcOrd="2" destOrd="0" presId="urn:microsoft.com/office/officeart/2005/8/layout/lProcess2"/>
    <dgm:cxn modelId="{D3BC925C-8740-43F0-9824-F0C7BCDD8182}" type="presParOf" srcId="{2B168DFD-E751-4711-B8CF-F598241074F0}" destId="{9F325D50-080F-4372-A1C6-073AFC149A33}" srcOrd="3" destOrd="0" presId="urn:microsoft.com/office/officeart/2005/8/layout/lProcess2"/>
    <dgm:cxn modelId="{478C95AB-D540-4B6C-BFC7-B8C1376DA911}" type="presParOf" srcId="{2B168DFD-E751-4711-B8CF-F598241074F0}" destId="{194CC933-EFDC-4034-B977-E0A378929504}" srcOrd="4" destOrd="0" presId="urn:microsoft.com/office/officeart/2005/8/layout/lProcess2"/>
    <dgm:cxn modelId="{B94839F3-5858-44AC-97D5-E99AA21A3826}" type="presParOf" srcId="{194CC933-EFDC-4034-B977-E0A378929504}" destId="{7A8DDE2A-494B-4F72-BFE6-24F5A96FD6AE}" srcOrd="0" destOrd="0" presId="urn:microsoft.com/office/officeart/2005/8/layout/lProcess2"/>
    <dgm:cxn modelId="{BC4181D2-5C9C-4DC2-A316-F67FEF091685}" type="presParOf" srcId="{194CC933-EFDC-4034-B977-E0A378929504}" destId="{9A0EDEFC-CB15-41AF-9A48-125853448EB3}" srcOrd="1" destOrd="0" presId="urn:microsoft.com/office/officeart/2005/8/layout/lProcess2"/>
    <dgm:cxn modelId="{F06AF11F-C753-484B-87F4-430FE5B77BEA}" type="presParOf" srcId="{194CC933-EFDC-4034-B977-E0A378929504}" destId="{118BDE9C-C41A-47D8-A69F-824446F90786}" srcOrd="2" destOrd="0" presId="urn:microsoft.com/office/officeart/2005/8/layout/lProcess2"/>
    <dgm:cxn modelId="{2B1AA525-B531-4D81-B843-AF13C54E7689}" type="presParOf" srcId="{118BDE9C-C41A-47D8-A69F-824446F90786}" destId="{1C9A6EA2-D8CA-4BCE-89B0-9132FFB2A77C}" srcOrd="0" destOrd="0" presId="urn:microsoft.com/office/officeart/2005/8/layout/lProcess2"/>
    <dgm:cxn modelId="{AC716E27-BCE6-4D97-8E17-B5F6AFAE6279}" type="presParOf" srcId="{1C9A6EA2-D8CA-4BCE-89B0-9132FFB2A77C}" destId="{82BFABCA-F5DB-4386-A410-7BD2355DA915}"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6D55BA-946B-43B9-8165-5DAA232FD25B}" type="doc">
      <dgm:prSet loTypeId="urn:microsoft.com/office/officeart/2005/8/layout/lProcess2" loCatId="list" qsTypeId="urn:microsoft.com/office/officeart/2005/8/quickstyle/simple1" qsCatId="simple" csTypeId="urn:microsoft.com/office/officeart/2005/8/colors/accent3_1" csCatId="accent3" phldr="1"/>
      <dgm:spPr/>
      <dgm:t>
        <a:bodyPr/>
        <a:lstStyle/>
        <a:p>
          <a:endParaRPr lang="en-US"/>
        </a:p>
      </dgm:t>
    </dgm:pt>
    <dgm:pt modelId="{3F92AA85-5B20-4FF1-9278-2A5B76E86000}">
      <dgm:prSet phldrT="[Text]"/>
      <dgm:spPr/>
      <dgm:t>
        <a:bodyPr/>
        <a:lstStyle/>
        <a:p>
          <a:r>
            <a:rPr lang="en-US" altLang="en-US" dirty="0"/>
            <a:t>Reasons for leaving </a:t>
          </a:r>
        </a:p>
        <a:p>
          <a:r>
            <a:rPr lang="en-US" altLang="en-US" dirty="0"/>
            <a:t>(____________________) </a:t>
          </a:r>
          <a:endParaRPr lang="en-US" dirty="0"/>
        </a:p>
      </dgm:t>
    </dgm:pt>
    <dgm:pt modelId="{AE6A5C57-563B-4D76-AC30-7C62A69D5655}" type="parTrans" cxnId="{10593CFA-1C57-444E-81B4-7C937CAC3BB9}">
      <dgm:prSet/>
      <dgm:spPr/>
      <dgm:t>
        <a:bodyPr/>
        <a:lstStyle/>
        <a:p>
          <a:endParaRPr lang="en-US"/>
        </a:p>
      </dgm:t>
    </dgm:pt>
    <dgm:pt modelId="{6519826B-D4BC-422C-9100-A541DCDE891B}" type="sibTrans" cxnId="{10593CFA-1C57-444E-81B4-7C937CAC3BB9}">
      <dgm:prSet/>
      <dgm:spPr/>
      <dgm:t>
        <a:bodyPr/>
        <a:lstStyle/>
        <a:p>
          <a:endParaRPr lang="en-US"/>
        </a:p>
      </dgm:t>
    </dgm:pt>
    <dgm:pt modelId="{3CC72934-CCC9-46CB-8EC8-DC1E173520EC}">
      <dgm:prSet phldrT="[Text]" custT="1"/>
      <dgm:spPr/>
      <dgm:t>
        <a:bodyPr/>
        <a:lstStyle/>
        <a:p>
          <a:pPr>
            <a:buClr>
              <a:schemeClr val="tx1"/>
            </a:buClr>
            <a:buFontTx/>
            <a:buChar char="="/>
          </a:pPr>
          <a:r>
            <a:rPr lang="en-US" altLang="en-US" sz="1600" dirty="0"/>
            <a:t>fleeing </a:t>
          </a:r>
        </a:p>
        <a:p>
          <a:pPr>
            <a:buClr>
              <a:schemeClr val="tx1"/>
            </a:buClr>
            <a:buFontTx/>
            <a:buChar char="="/>
          </a:pPr>
          <a:r>
            <a:rPr lang="en-US" sz="1600" dirty="0"/>
            <a:t>_________ ________</a:t>
          </a:r>
        </a:p>
      </dgm:t>
    </dgm:pt>
    <dgm:pt modelId="{27D913A4-2847-4FDB-AD65-DC77C6785A8B}" type="parTrans" cxnId="{D1604970-363C-41EA-8669-16F15331B6AD}">
      <dgm:prSet/>
      <dgm:spPr/>
      <dgm:t>
        <a:bodyPr/>
        <a:lstStyle/>
        <a:p>
          <a:endParaRPr lang="en-US"/>
        </a:p>
      </dgm:t>
    </dgm:pt>
    <dgm:pt modelId="{CEF596DD-1B77-493C-A7ED-F66083FEBB5A}" type="sibTrans" cxnId="{D1604970-363C-41EA-8669-16F15331B6AD}">
      <dgm:prSet/>
      <dgm:spPr/>
      <dgm:t>
        <a:bodyPr/>
        <a:lstStyle/>
        <a:p>
          <a:endParaRPr lang="en-US"/>
        </a:p>
      </dgm:t>
    </dgm:pt>
    <dgm:pt modelId="{4E8A71A0-CAEA-47E9-8D94-2F43A0B2464F}">
      <dgm:prSet phldrT="[Text]"/>
      <dgm:spPr/>
      <dgm:t>
        <a:bodyPr/>
        <a:lstStyle/>
        <a:p>
          <a:r>
            <a:rPr lang="en-US" altLang="en-US" dirty="0"/>
            <a:t>Reasons for coming </a:t>
          </a:r>
        </a:p>
        <a:p>
          <a:r>
            <a:rPr lang="en-US" altLang="en-US" dirty="0"/>
            <a:t>(__________________)</a:t>
          </a:r>
          <a:endParaRPr lang="en-US" dirty="0"/>
        </a:p>
      </dgm:t>
    </dgm:pt>
    <dgm:pt modelId="{0844B4D1-D797-4356-9432-2F10BEC01575}" type="parTrans" cxnId="{BB7D1F44-2BC3-4544-B300-C5221A6E3003}">
      <dgm:prSet/>
      <dgm:spPr/>
      <dgm:t>
        <a:bodyPr/>
        <a:lstStyle/>
        <a:p>
          <a:endParaRPr lang="en-US"/>
        </a:p>
      </dgm:t>
    </dgm:pt>
    <dgm:pt modelId="{C3CD7CAF-A3A9-4B52-9A40-F6BBBF948D97}" type="sibTrans" cxnId="{BB7D1F44-2BC3-4544-B300-C5221A6E3003}">
      <dgm:prSet/>
      <dgm:spPr/>
      <dgm:t>
        <a:bodyPr/>
        <a:lstStyle/>
        <a:p>
          <a:endParaRPr lang="en-US"/>
        </a:p>
      </dgm:t>
    </dgm:pt>
    <dgm:pt modelId="{CBF9EEBA-3A2E-4BF0-B887-85FD366305B6}">
      <dgm:prSet phldrT="[Text]" custT="1"/>
      <dgm:spPr/>
      <dgm:t>
        <a:bodyPr/>
        <a:lstStyle/>
        <a:p>
          <a:pPr>
            <a:buClr>
              <a:schemeClr val="tx1"/>
            </a:buClr>
            <a:buFontTx/>
            <a:buChar char="="/>
          </a:pPr>
          <a:r>
            <a:rPr lang="en-US" altLang="en-US" sz="1600" dirty="0"/>
            <a:t>__________ of __________ _____  in America – most settle in cities</a:t>
          </a:r>
          <a:endParaRPr lang="en-US" sz="1600" dirty="0"/>
        </a:p>
      </dgm:t>
    </dgm:pt>
    <dgm:pt modelId="{D6FAE8DE-CF4A-4622-9E48-48CE3BF4E5E5}" type="parTrans" cxnId="{D4CE58AB-B0B9-442D-B74C-C699F91BD7A2}">
      <dgm:prSet/>
      <dgm:spPr/>
      <dgm:t>
        <a:bodyPr/>
        <a:lstStyle/>
        <a:p>
          <a:endParaRPr lang="en-US"/>
        </a:p>
      </dgm:t>
    </dgm:pt>
    <dgm:pt modelId="{3C632576-BC6E-4A0D-B028-3455F6BC89BE}" type="sibTrans" cxnId="{D4CE58AB-B0B9-442D-B74C-C699F91BD7A2}">
      <dgm:prSet/>
      <dgm:spPr/>
      <dgm:t>
        <a:bodyPr/>
        <a:lstStyle/>
        <a:p>
          <a:endParaRPr lang="en-US"/>
        </a:p>
      </dgm:t>
    </dgm:pt>
    <dgm:pt modelId="{7DABF929-21E8-4665-98F9-455A5A6A734C}">
      <dgm:prSet phldrT="[Text]"/>
      <dgm:spPr/>
      <dgm:t>
        <a:bodyPr/>
        <a:lstStyle/>
        <a:p>
          <a:r>
            <a:rPr lang="en-US" dirty="0"/>
            <a:t>Restrictions</a:t>
          </a:r>
        </a:p>
      </dgm:t>
    </dgm:pt>
    <dgm:pt modelId="{136E4751-9F69-4D41-A8C9-E5E8DCA46F9A}" type="parTrans" cxnId="{2E192685-E8D2-4441-88A8-0385A333D143}">
      <dgm:prSet/>
      <dgm:spPr/>
      <dgm:t>
        <a:bodyPr/>
        <a:lstStyle/>
        <a:p>
          <a:endParaRPr lang="en-US"/>
        </a:p>
      </dgm:t>
    </dgm:pt>
    <dgm:pt modelId="{3B7D4799-EF7F-4DD1-853A-82D6189F6EC9}" type="sibTrans" cxnId="{2E192685-E8D2-4441-88A8-0385A333D143}">
      <dgm:prSet/>
      <dgm:spPr/>
      <dgm:t>
        <a:bodyPr/>
        <a:lstStyle/>
        <a:p>
          <a:endParaRPr lang="en-US"/>
        </a:p>
      </dgm:t>
    </dgm:pt>
    <dgm:pt modelId="{0083510B-3FAE-4ECB-AFFA-2F89D9B8BFA6}">
      <dgm:prSet phldrT="[Text]" custT="1"/>
      <dgm:spPr/>
      <dgm:t>
        <a:bodyPr/>
        <a:lstStyle/>
        <a:p>
          <a:r>
            <a:rPr lang="en-US" altLang="en-US" sz="1800" dirty="0"/>
            <a:t>convicts, insane, people on charity</a:t>
          </a:r>
          <a:endParaRPr lang="en-US" sz="1800" dirty="0"/>
        </a:p>
      </dgm:t>
    </dgm:pt>
    <dgm:pt modelId="{27A3D9BB-CF01-40C8-83EB-233E2D78FFF8}" type="parTrans" cxnId="{80F5CA40-76AD-4F7D-B7D1-C976218DB804}">
      <dgm:prSet/>
      <dgm:spPr/>
      <dgm:t>
        <a:bodyPr/>
        <a:lstStyle/>
        <a:p>
          <a:endParaRPr lang="en-US"/>
        </a:p>
      </dgm:t>
    </dgm:pt>
    <dgm:pt modelId="{FEFF9736-1320-4FE8-A174-DEE0F4DB2A01}" type="sibTrans" cxnId="{80F5CA40-76AD-4F7D-B7D1-C976218DB804}">
      <dgm:prSet/>
      <dgm:spPr/>
      <dgm:t>
        <a:bodyPr/>
        <a:lstStyle/>
        <a:p>
          <a:endParaRPr lang="en-US"/>
        </a:p>
      </dgm:t>
    </dgm:pt>
    <dgm:pt modelId="{A8AF16BF-3917-4DDA-BBC7-CDCD9A2FD3FB}">
      <dgm:prSet custT="1"/>
      <dgm:spPr/>
      <dgm:t>
        <a:bodyPr/>
        <a:lstStyle/>
        <a:p>
          <a:pPr>
            <a:buClr>
              <a:schemeClr val="tx1"/>
            </a:buClr>
            <a:buFontTx/>
            <a:buChar char="="/>
          </a:pPr>
          <a:r>
            <a:rPr lang="en-US" altLang="en-US" sz="1600" dirty="0"/>
            <a:t>not enough factory jobs available</a:t>
          </a:r>
        </a:p>
      </dgm:t>
    </dgm:pt>
    <dgm:pt modelId="{419D9713-F30A-4D0D-9030-FCBF76445C6C}" type="parTrans" cxnId="{E473D6B8-EBB4-4EC2-898B-AFCF945C2D40}">
      <dgm:prSet/>
      <dgm:spPr/>
      <dgm:t>
        <a:bodyPr/>
        <a:lstStyle/>
        <a:p>
          <a:endParaRPr lang="en-US"/>
        </a:p>
      </dgm:t>
    </dgm:pt>
    <dgm:pt modelId="{7EA7A91D-6B46-4B1E-AD86-80D2373792AF}" type="sibTrans" cxnId="{E473D6B8-EBB4-4EC2-898B-AFCF945C2D40}">
      <dgm:prSet/>
      <dgm:spPr/>
      <dgm:t>
        <a:bodyPr/>
        <a:lstStyle/>
        <a:p>
          <a:endParaRPr lang="en-US"/>
        </a:p>
      </dgm:t>
    </dgm:pt>
    <dgm:pt modelId="{D24BA867-AC79-4361-BA3D-F5A694755EEC}">
      <dgm:prSet custT="1"/>
      <dgm:spPr/>
      <dgm:t>
        <a:bodyPr/>
        <a:lstStyle/>
        <a:p>
          <a:pPr>
            <a:buClr>
              <a:schemeClr val="tx1"/>
            </a:buClr>
            <a:buFontTx/>
            <a:buChar char="="/>
          </a:pPr>
          <a:r>
            <a:rPr lang="en-US" altLang="en-US" sz="1600" dirty="0"/>
            <a:t>___________</a:t>
          </a:r>
        </a:p>
        <a:p>
          <a:pPr>
            <a:buClr>
              <a:schemeClr val="tx1"/>
            </a:buClr>
            <a:buFontTx/>
            <a:buChar char="="/>
          </a:pPr>
          <a:r>
            <a:rPr lang="en-US" altLang="en-US" sz="1600" dirty="0"/>
            <a:t> in America</a:t>
          </a:r>
        </a:p>
      </dgm:t>
    </dgm:pt>
    <dgm:pt modelId="{33771AEC-A8E8-4E29-9BFD-82C9AE4A5CBD}" type="parTrans" cxnId="{0EDFD72A-992C-4965-958C-243BF9FFE4B4}">
      <dgm:prSet/>
      <dgm:spPr/>
      <dgm:t>
        <a:bodyPr/>
        <a:lstStyle/>
        <a:p>
          <a:endParaRPr lang="en-US"/>
        </a:p>
      </dgm:t>
    </dgm:pt>
    <dgm:pt modelId="{B17DDE43-2AEB-4948-BABD-1457A69332AB}" type="sibTrans" cxnId="{0EDFD72A-992C-4965-958C-243BF9FFE4B4}">
      <dgm:prSet/>
      <dgm:spPr/>
      <dgm:t>
        <a:bodyPr/>
        <a:lstStyle/>
        <a:p>
          <a:endParaRPr lang="en-US"/>
        </a:p>
      </dgm:t>
    </dgm:pt>
    <dgm:pt modelId="{2B168DFD-E751-4711-B8CF-F598241074F0}" type="pres">
      <dgm:prSet presAssocID="{F66D55BA-946B-43B9-8165-5DAA232FD25B}" presName="theList" presStyleCnt="0">
        <dgm:presLayoutVars>
          <dgm:dir/>
          <dgm:animLvl val="lvl"/>
          <dgm:resizeHandles val="exact"/>
        </dgm:presLayoutVars>
      </dgm:prSet>
      <dgm:spPr/>
    </dgm:pt>
    <dgm:pt modelId="{8A4F7BD6-F4E7-41B1-B741-D3D52021CA61}" type="pres">
      <dgm:prSet presAssocID="{3F92AA85-5B20-4FF1-9278-2A5B76E86000}" presName="compNode" presStyleCnt="0"/>
      <dgm:spPr/>
    </dgm:pt>
    <dgm:pt modelId="{BD931AC9-2DA7-4654-B853-D1BC59D01E32}" type="pres">
      <dgm:prSet presAssocID="{3F92AA85-5B20-4FF1-9278-2A5B76E86000}" presName="aNode" presStyleLbl="bgShp" presStyleIdx="0" presStyleCnt="3"/>
      <dgm:spPr/>
    </dgm:pt>
    <dgm:pt modelId="{655C6CEF-9980-4B1A-AFE9-5B3BBE87751F}" type="pres">
      <dgm:prSet presAssocID="{3F92AA85-5B20-4FF1-9278-2A5B76E86000}" presName="textNode" presStyleLbl="bgShp" presStyleIdx="0" presStyleCnt="3"/>
      <dgm:spPr/>
    </dgm:pt>
    <dgm:pt modelId="{DBED912B-895B-4CB1-B067-CEBE98E1874E}" type="pres">
      <dgm:prSet presAssocID="{3F92AA85-5B20-4FF1-9278-2A5B76E86000}" presName="compChildNode" presStyleCnt="0"/>
      <dgm:spPr/>
    </dgm:pt>
    <dgm:pt modelId="{9E1B1EC4-B657-4165-A9C9-1AA41D697B2D}" type="pres">
      <dgm:prSet presAssocID="{3F92AA85-5B20-4FF1-9278-2A5B76E86000}" presName="theInnerList" presStyleCnt="0"/>
      <dgm:spPr/>
    </dgm:pt>
    <dgm:pt modelId="{5885705F-03BE-49B2-B7A6-CA815BB9ECE4}" type="pres">
      <dgm:prSet presAssocID="{3CC72934-CCC9-46CB-8EC8-DC1E173520EC}" presName="childNode" presStyleLbl="node1" presStyleIdx="0" presStyleCnt="5">
        <dgm:presLayoutVars>
          <dgm:bulletEnabled val="1"/>
        </dgm:presLayoutVars>
      </dgm:prSet>
      <dgm:spPr/>
    </dgm:pt>
    <dgm:pt modelId="{6D557471-81BC-4357-8592-9B91D8A919F0}" type="pres">
      <dgm:prSet presAssocID="{3CC72934-CCC9-46CB-8EC8-DC1E173520EC}" presName="aSpace2" presStyleCnt="0"/>
      <dgm:spPr/>
    </dgm:pt>
    <dgm:pt modelId="{2FB126CC-E86D-4CB3-8A14-468BCBB3C912}" type="pres">
      <dgm:prSet presAssocID="{A8AF16BF-3917-4DDA-BBC7-CDCD9A2FD3FB}" presName="childNode" presStyleLbl="node1" presStyleIdx="1" presStyleCnt="5">
        <dgm:presLayoutVars>
          <dgm:bulletEnabled val="1"/>
        </dgm:presLayoutVars>
      </dgm:prSet>
      <dgm:spPr/>
    </dgm:pt>
    <dgm:pt modelId="{5212EA50-29C1-4061-A466-B8BF025AE32F}" type="pres">
      <dgm:prSet presAssocID="{3F92AA85-5B20-4FF1-9278-2A5B76E86000}" presName="aSpace" presStyleCnt="0"/>
      <dgm:spPr/>
    </dgm:pt>
    <dgm:pt modelId="{E9B9E881-9CE2-4F0C-8060-E19AA4615492}" type="pres">
      <dgm:prSet presAssocID="{4E8A71A0-CAEA-47E9-8D94-2F43A0B2464F}" presName="compNode" presStyleCnt="0"/>
      <dgm:spPr/>
    </dgm:pt>
    <dgm:pt modelId="{10CEB1C7-2C51-4AC3-97AD-11FB18E79FAC}" type="pres">
      <dgm:prSet presAssocID="{4E8A71A0-CAEA-47E9-8D94-2F43A0B2464F}" presName="aNode" presStyleLbl="bgShp" presStyleIdx="1" presStyleCnt="3"/>
      <dgm:spPr/>
    </dgm:pt>
    <dgm:pt modelId="{1F662B72-11A9-4AFD-AA6B-D8AE937DAAF1}" type="pres">
      <dgm:prSet presAssocID="{4E8A71A0-CAEA-47E9-8D94-2F43A0B2464F}" presName="textNode" presStyleLbl="bgShp" presStyleIdx="1" presStyleCnt="3"/>
      <dgm:spPr/>
    </dgm:pt>
    <dgm:pt modelId="{1A560338-3011-4C95-BAE5-21C07A9A72D3}" type="pres">
      <dgm:prSet presAssocID="{4E8A71A0-CAEA-47E9-8D94-2F43A0B2464F}" presName="compChildNode" presStyleCnt="0"/>
      <dgm:spPr/>
    </dgm:pt>
    <dgm:pt modelId="{FC22ADE7-00CD-4EEA-8DBB-FB22A23502B0}" type="pres">
      <dgm:prSet presAssocID="{4E8A71A0-CAEA-47E9-8D94-2F43A0B2464F}" presName="theInnerList" presStyleCnt="0"/>
      <dgm:spPr/>
    </dgm:pt>
    <dgm:pt modelId="{F258F42D-CFAC-4EB1-9081-9C850B8A8AD7}" type="pres">
      <dgm:prSet presAssocID="{CBF9EEBA-3A2E-4BF0-B887-85FD366305B6}" presName="childNode" presStyleLbl="node1" presStyleIdx="2" presStyleCnt="5">
        <dgm:presLayoutVars>
          <dgm:bulletEnabled val="1"/>
        </dgm:presLayoutVars>
      </dgm:prSet>
      <dgm:spPr/>
    </dgm:pt>
    <dgm:pt modelId="{4D8EC5AA-7517-49E2-A742-FC995EEE305A}" type="pres">
      <dgm:prSet presAssocID="{CBF9EEBA-3A2E-4BF0-B887-85FD366305B6}" presName="aSpace2" presStyleCnt="0"/>
      <dgm:spPr/>
    </dgm:pt>
    <dgm:pt modelId="{3655DB80-33E8-48A2-863E-722DD70CE6CE}" type="pres">
      <dgm:prSet presAssocID="{D24BA867-AC79-4361-BA3D-F5A694755EEC}" presName="childNode" presStyleLbl="node1" presStyleIdx="3" presStyleCnt="5">
        <dgm:presLayoutVars>
          <dgm:bulletEnabled val="1"/>
        </dgm:presLayoutVars>
      </dgm:prSet>
      <dgm:spPr/>
    </dgm:pt>
    <dgm:pt modelId="{9F325D50-080F-4372-A1C6-073AFC149A33}" type="pres">
      <dgm:prSet presAssocID="{4E8A71A0-CAEA-47E9-8D94-2F43A0B2464F}" presName="aSpace" presStyleCnt="0"/>
      <dgm:spPr/>
    </dgm:pt>
    <dgm:pt modelId="{194CC933-EFDC-4034-B977-E0A378929504}" type="pres">
      <dgm:prSet presAssocID="{7DABF929-21E8-4665-98F9-455A5A6A734C}" presName="compNode" presStyleCnt="0"/>
      <dgm:spPr/>
    </dgm:pt>
    <dgm:pt modelId="{7A8DDE2A-494B-4F72-BFE6-24F5A96FD6AE}" type="pres">
      <dgm:prSet presAssocID="{7DABF929-21E8-4665-98F9-455A5A6A734C}" presName="aNode" presStyleLbl="bgShp" presStyleIdx="2" presStyleCnt="3" custScaleX="47523"/>
      <dgm:spPr/>
    </dgm:pt>
    <dgm:pt modelId="{9A0EDEFC-CB15-41AF-9A48-125853448EB3}" type="pres">
      <dgm:prSet presAssocID="{7DABF929-21E8-4665-98F9-455A5A6A734C}" presName="textNode" presStyleLbl="bgShp" presStyleIdx="2" presStyleCnt="3"/>
      <dgm:spPr/>
    </dgm:pt>
    <dgm:pt modelId="{118BDE9C-C41A-47D8-A69F-824446F90786}" type="pres">
      <dgm:prSet presAssocID="{7DABF929-21E8-4665-98F9-455A5A6A734C}" presName="compChildNode" presStyleCnt="0"/>
      <dgm:spPr/>
    </dgm:pt>
    <dgm:pt modelId="{1C9A6EA2-D8CA-4BCE-89B0-9132FFB2A77C}" type="pres">
      <dgm:prSet presAssocID="{7DABF929-21E8-4665-98F9-455A5A6A734C}" presName="theInnerList" presStyleCnt="0"/>
      <dgm:spPr/>
    </dgm:pt>
    <dgm:pt modelId="{82BFABCA-F5DB-4386-A410-7BD2355DA915}" type="pres">
      <dgm:prSet presAssocID="{0083510B-3FAE-4ECB-AFFA-2F89D9B8BFA6}" presName="childNode" presStyleLbl="node1" presStyleIdx="4" presStyleCnt="5" custScaleX="49068">
        <dgm:presLayoutVars>
          <dgm:bulletEnabled val="1"/>
        </dgm:presLayoutVars>
      </dgm:prSet>
      <dgm:spPr/>
    </dgm:pt>
  </dgm:ptLst>
  <dgm:cxnLst>
    <dgm:cxn modelId="{E72DF401-1060-4619-93BB-4149086EA780}" type="presOf" srcId="{3CC72934-CCC9-46CB-8EC8-DC1E173520EC}" destId="{5885705F-03BE-49B2-B7A6-CA815BB9ECE4}" srcOrd="0" destOrd="0" presId="urn:microsoft.com/office/officeart/2005/8/layout/lProcess2"/>
    <dgm:cxn modelId="{EC2E3B14-D1C9-442B-9118-79AD72A5AB9B}" type="presOf" srcId="{7DABF929-21E8-4665-98F9-455A5A6A734C}" destId="{9A0EDEFC-CB15-41AF-9A48-125853448EB3}" srcOrd="1" destOrd="0" presId="urn:microsoft.com/office/officeart/2005/8/layout/lProcess2"/>
    <dgm:cxn modelId="{0CFFFA17-4DAB-49BC-9E68-3EC442679CCE}" type="presOf" srcId="{7DABF929-21E8-4665-98F9-455A5A6A734C}" destId="{7A8DDE2A-494B-4F72-BFE6-24F5A96FD6AE}" srcOrd="0" destOrd="0" presId="urn:microsoft.com/office/officeart/2005/8/layout/lProcess2"/>
    <dgm:cxn modelId="{951A6924-2384-4B61-9E56-F92F927BB18C}" type="presOf" srcId="{0083510B-3FAE-4ECB-AFFA-2F89D9B8BFA6}" destId="{82BFABCA-F5DB-4386-A410-7BD2355DA915}" srcOrd="0" destOrd="0" presId="urn:microsoft.com/office/officeart/2005/8/layout/lProcess2"/>
    <dgm:cxn modelId="{0EDFD72A-992C-4965-958C-243BF9FFE4B4}" srcId="{4E8A71A0-CAEA-47E9-8D94-2F43A0B2464F}" destId="{D24BA867-AC79-4361-BA3D-F5A694755EEC}" srcOrd="1" destOrd="0" parTransId="{33771AEC-A8E8-4E29-9BFD-82C9AE4A5CBD}" sibTransId="{B17DDE43-2AEB-4948-BABD-1457A69332AB}"/>
    <dgm:cxn modelId="{ADB40E34-3F57-4299-87EC-C7539E3C72C9}" type="presOf" srcId="{D24BA867-AC79-4361-BA3D-F5A694755EEC}" destId="{3655DB80-33E8-48A2-863E-722DD70CE6CE}" srcOrd="0" destOrd="0" presId="urn:microsoft.com/office/officeart/2005/8/layout/lProcess2"/>
    <dgm:cxn modelId="{25248235-FEAA-4C86-9340-D23522BC2395}" type="presOf" srcId="{4E8A71A0-CAEA-47E9-8D94-2F43A0B2464F}" destId="{1F662B72-11A9-4AFD-AA6B-D8AE937DAAF1}" srcOrd="1" destOrd="0" presId="urn:microsoft.com/office/officeart/2005/8/layout/lProcess2"/>
    <dgm:cxn modelId="{80F5CA40-76AD-4F7D-B7D1-C976218DB804}" srcId="{7DABF929-21E8-4665-98F9-455A5A6A734C}" destId="{0083510B-3FAE-4ECB-AFFA-2F89D9B8BFA6}" srcOrd="0" destOrd="0" parTransId="{27A3D9BB-CF01-40C8-83EB-233E2D78FFF8}" sibTransId="{FEFF9736-1320-4FE8-A174-DEE0F4DB2A01}"/>
    <dgm:cxn modelId="{3DF2555D-5994-4D71-85D0-56B20DF8C46A}" type="presOf" srcId="{F66D55BA-946B-43B9-8165-5DAA232FD25B}" destId="{2B168DFD-E751-4711-B8CF-F598241074F0}" srcOrd="0" destOrd="0" presId="urn:microsoft.com/office/officeart/2005/8/layout/lProcess2"/>
    <dgm:cxn modelId="{B899A45F-2FB4-4E71-BBEA-32F95CAAE1EB}" type="presOf" srcId="{3F92AA85-5B20-4FF1-9278-2A5B76E86000}" destId="{BD931AC9-2DA7-4654-B853-D1BC59D01E32}" srcOrd="0" destOrd="0" presId="urn:microsoft.com/office/officeart/2005/8/layout/lProcess2"/>
    <dgm:cxn modelId="{BB7D1F44-2BC3-4544-B300-C5221A6E3003}" srcId="{F66D55BA-946B-43B9-8165-5DAA232FD25B}" destId="{4E8A71A0-CAEA-47E9-8D94-2F43A0B2464F}" srcOrd="1" destOrd="0" parTransId="{0844B4D1-D797-4356-9432-2F10BEC01575}" sibTransId="{C3CD7CAF-A3A9-4B52-9A40-F6BBBF948D97}"/>
    <dgm:cxn modelId="{F3CBF14A-F489-41E2-8225-E48CFEFCFE54}" type="presOf" srcId="{4E8A71A0-CAEA-47E9-8D94-2F43A0B2464F}" destId="{10CEB1C7-2C51-4AC3-97AD-11FB18E79FAC}" srcOrd="0" destOrd="0" presId="urn:microsoft.com/office/officeart/2005/8/layout/lProcess2"/>
    <dgm:cxn modelId="{D1604970-363C-41EA-8669-16F15331B6AD}" srcId="{3F92AA85-5B20-4FF1-9278-2A5B76E86000}" destId="{3CC72934-CCC9-46CB-8EC8-DC1E173520EC}" srcOrd="0" destOrd="0" parTransId="{27D913A4-2847-4FDB-AD65-DC77C6785A8B}" sibTransId="{CEF596DD-1B77-493C-A7ED-F66083FEBB5A}"/>
    <dgm:cxn modelId="{2E192685-E8D2-4441-88A8-0385A333D143}" srcId="{F66D55BA-946B-43B9-8165-5DAA232FD25B}" destId="{7DABF929-21E8-4665-98F9-455A5A6A734C}" srcOrd="2" destOrd="0" parTransId="{136E4751-9F69-4D41-A8C9-E5E8DCA46F9A}" sibTransId="{3B7D4799-EF7F-4DD1-853A-82D6189F6EC9}"/>
    <dgm:cxn modelId="{F74E8B8F-1467-4997-BBC9-0EE908E52F25}" type="presOf" srcId="{A8AF16BF-3917-4DDA-BBC7-CDCD9A2FD3FB}" destId="{2FB126CC-E86D-4CB3-8A14-468BCBB3C912}" srcOrd="0" destOrd="0" presId="urn:microsoft.com/office/officeart/2005/8/layout/lProcess2"/>
    <dgm:cxn modelId="{D4CE58AB-B0B9-442D-B74C-C699F91BD7A2}" srcId="{4E8A71A0-CAEA-47E9-8D94-2F43A0B2464F}" destId="{CBF9EEBA-3A2E-4BF0-B887-85FD366305B6}" srcOrd="0" destOrd="0" parTransId="{D6FAE8DE-CF4A-4622-9E48-48CE3BF4E5E5}" sibTransId="{3C632576-BC6E-4A0D-B028-3455F6BC89BE}"/>
    <dgm:cxn modelId="{E473D6B8-EBB4-4EC2-898B-AFCF945C2D40}" srcId="{3F92AA85-5B20-4FF1-9278-2A5B76E86000}" destId="{A8AF16BF-3917-4DDA-BBC7-CDCD9A2FD3FB}" srcOrd="1" destOrd="0" parTransId="{419D9713-F30A-4D0D-9030-FCBF76445C6C}" sibTransId="{7EA7A91D-6B46-4B1E-AD86-80D2373792AF}"/>
    <dgm:cxn modelId="{E22CBCBE-3E5A-4983-A055-5CBD0F3CFCB7}" type="presOf" srcId="{CBF9EEBA-3A2E-4BF0-B887-85FD366305B6}" destId="{F258F42D-CFAC-4EB1-9081-9C850B8A8AD7}" srcOrd="0" destOrd="0" presId="urn:microsoft.com/office/officeart/2005/8/layout/lProcess2"/>
    <dgm:cxn modelId="{32E28AE0-3F9F-4005-89AF-AEA6BBFD00ED}" type="presOf" srcId="{3F92AA85-5B20-4FF1-9278-2A5B76E86000}" destId="{655C6CEF-9980-4B1A-AFE9-5B3BBE87751F}" srcOrd="1" destOrd="0" presId="urn:microsoft.com/office/officeart/2005/8/layout/lProcess2"/>
    <dgm:cxn modelId="{10593CFA-1C57-444E-81B4-7C937CAC3BB9}" srcId="{F66D55BA-946B-43B9-8165-5DAA232FD25B}" destId="{3F92AA85-5B20-4FF1-9278-2A5B76E86000}" srcOrd="0" destOrd="0" parTransId="{AE6A5C57-563B-4D76-AC30-7C62A69D5655}" sibTransId="{6519826B-D4BC-422C-9100-A541DCDE891B}"/>
    <dgm:cxn modelId="{25E5998E-0244-47E7-AF10-6207D0DA2A0E}" type="presParOf" srcId="{2B168DFD-E751-4711-B8CF-F598241074F0}" destId="{8A4F7BD6-F4E7-41B1-B741-D3D52021CA61}" srcOrd="0" destOrd="0" presId="urn:microsoft.com/office/officeart/2005/8/layout/lProcess2"/>
    <dgm:cxn modelId="{9E206BBD-FE48-4AE1-9B55-0EB8DE2CC95D}" type="presParOf" srcId="{8A4F7BD6-F4E7-41B1-B741-D3D52021CA61}" destId="{BD931AC9-2DA7-4654-B853-D1BC59D01E32}" srcOrd="0" destOrd="0" presId="urn:microsoft.com/office/officeart/2005/8/layout/lProcess2"/>
    <dgm:cxn modelId="{6ABE874D-D545-465A-ACF4-59F765F57D0D}" type="presParOf" srcId="{8A4F7BD6-F4E7-41B1-B741-D3D52021CA61}" destId="{655C6CEF-9980-4B1A-AFE9-5B3BBE87751F}" srcOrd="1" destOrd="0" presId="urn:microsoft.com/office/officeart/2005/8/layout/lProcess2"/>
    <dgm:cxn modelId="{7BAA9D43-7032-4E41-8CB7-BF761229C63C}" type="presParOf" srcId="{8A4F7BD6-F4E7-41B1-B741-D3D52021CA61}" destId="{DBED912B-895B-4CB1-B067-CEBE98E1874E}" srcOrd="2" destOrd="0" presId="urn:microsoft.com/office/officeart/2005/8/layout/lProcess2"/>
    <dgm:cxn modelId="{BB0D53E8-FAC0-4394-BC98-F7DB8877D52C}" type="presParOf" srcId="{DBED912B-895B-4CB1-B067-CEBE98E1874E}" destId="{9E1B1EC4-B657-4165-A9C9-1AA41D697B2D}" srcOrd="0" destOrd="0" presId="urn:microsoft.com/office/officeart/2005/8/layout/lProcess2"/>
    <dgm:cxn modelId="{7C2497CA-727D-4281-AE3D-3E892C8B6F65}" type="presParOf" srcId="{9E1B1EC4-B657-4165-A9C9-1AA41D697B2D}" destId="{5885705F-03BE-49B2-B7A6-CA815BB9ECE4}" srcOrd="0" destOrd="0" presId="urn:microsoft.com/office/officeart/2005/8/layout/lProcess2"/>
    <dgm:cxn modelId="{401AD762-1A1E-4839-8150-0E193BDB5449}" type="presParOf" srcId="{9E1B1EC4-B657-4165-A9C9-1AA41D697B2D}" destId="{6D557471-81BC-4357-8592-9B91D8A919F0}" srcOrd="1" destOrd="0" presId="urn:microsoft.com/office/officeart/2005/8/layout/lProcess2"/>
    <dgm:cxn modelId="{133190BB-0D99-4A0C-A61B-A9F3BDB2A244}" type="presParOf" srcId="{9E1B1EC4-B657-4165-A9C9-1AA41D697B2D}" destId="{2FB126CC-E86D-4CB3-8A14-468BCBB3C912}" srcOrd="2" destOrd="0" presId="urn:microsoft.com/office/officeart/2005/8/layout/lProcess2"/>
    <dgm:cxn modelId="{5690AD96-4523-4B54-A0FB-85F555E5E71D}" type="presParOf" srcId="{2B168DFD-E751-4711-B8CF-F598241074F0}" destId="{5212EA50-29C1-4061-A466-B8BF025AE32F}" srcOrd="1" destOrd="0" presId="urn:microsoft.com/office/officeart/2005/8/layout/lProcess2"/>
    <dgm:cxn modelId="{8A587681-CD26-4257-8D29-150BDFE489F5}" type="presParOf" srcId="{2B168DFD-E751-4711-B8CF-F598241074F0}" destId="{E9B9E881-9CE2-4F0C-8060-E19AA4615492}" srcOrd="2" destOrd="0" presId="urn:microsoft.com/office/officeart/2005/8/layout/lProcess2"/>
    <dgm:cxn modelId="{B096D208-6E15-49F8-B826-BDDE5D894571}" type="presParOf" srcId="{E9B9E881-9CE2-4F0C-8060-E19AA4615492}" destId="{10CEB1C7-2C51-4AC3-97AD-11FB18E79FAC}" srcOrd="0" destOrd="0" presId="urn:microsoft.com/office/officeart/2005/8/layout/lProcess2"/>
    <dgm:cxn modelId="{AD3470B6-F402-41A9-B4CE-FD8FACDC32DC}" type="presParOf" srcId="{E9B9E881-9CE2-4F0C-8060-E19AA4615492}" destId="{1F662B72-11A9-4AFD-AA6B-D8AE937DAAF1}" srcOrd="1" destOrd="0" presId="urn:microsoft.com/office/officeart/2005/8/layout/lProcess2"/>
    <dgm:cxn modelId="{E8447AAF-DFDE-458D-B9DD-664C77080997}" type="presParOf" srcId="{E9B9E881-9CE2-4F0C-8060-E19AA4615492}" destId="{1A560338-3011-4C95-BAE5-21C07A9A72D3}" srcOrd="2" destOrd="0" presId="urn:microsoft.com/office/officeart/2005/8/layout/lProcess2"/>
    <dgm:cxn modelId="{2462B69F-2EB4-4EA9-8166-7F25568DBB81}" type="presParOf" srcId="{1A560338-3011-4C95-BAE5-21C07A9A72D3}" destId="{FC22ADE7-00CD-4EEA-8DBB-FB22A23502B0}" srcOrd="0" destOrd="0" presId="urn:microsoft.com/office/officeart/2005/8/layout/lProcess2"/>
    <dgm:cxn modelId="{321CE52A-56E3-40BF-B4AD-7BAC305A1942}" type="presParOf" srcId="{FC22ADE7-00CD-4EEA-8DBB-FB22A23502B0}" destId="{F258F42D-CFAC-4EB1-9081-9C850B8A8AD7}" srcOrd="0" destOrd="0" presId="urn:microsoft.com/office/officeart/2005/8/layout/lProcess2"/>
    <dgm:cxn modelId="{D8321584-2ADD-4307-8B25-DD24250587C8}" type="presParOf" srcId="{FC22ADE7-00CD-4EEA-8DBB-FB22A23502B0}" destId="{4D8EC5AA-7517-49E2-A742-FC995EEE305A}" srcOrd="1" destOrd="0" presId="urn:microsoft.com/office/officeart/2005/8/layout/lProcess2"/>
    <dgm:cxn modelId="{0E481E60-20D4-4DEE-AA7C-F37DA61A898B}" type="presParOf" srcId="{FC22ADE7-00CD-4EEA-8DBB-FB22A23502B0}" destId="{3655DB80-33E8-48A2-863E-722DD70CE6CE}" srcOrd="2" destOrd="0" presId="urn:microsoft.com/office/officeart/2005/8/layout/lProcess2"/>
    <dgm:cxn modelId="{D3BC925C-8740-43F0-9824-F0C7BCDD8182}" type="presParOf" srcId="{2B168DFD-E751-4711-B8CF-F598241074F0}" destId="{9F325D50-080F-4372-A1C6-073AFC149A33}" srcOrd="3" destOrd="0" presId="urn:microsoft.com/office/officeart/2005/8/layout/lProcess2"/>
    <dgm:cxn modelId="{478C95AB-D540-4B6C-BFC7-B8C1376DA911}" type="presParOf" srcId="{2B168DFD-E751-4711-B8CF-F598241074F0}" destId="{194CC933-EFDC-4034-B977-E0A378929504}" srcOrd="4" destOrd="0" presId="urn:microsoft.com/office/officeart/2005/8/layout/lProcess2"/>
    <dgm:cxn modelId="{B94839F3-5858-44AC-97D5-E99AA21A3826}" type="presParOf" srcId="{194CC933-EFDC-4034-B977-E0A378929504}" destId="{7A8DDE2A-494B-4F72-BFE6-24F5A96FD6AE}" srcOrd="0" destOrd="0" presId="urn:microsoft.com/office/officeart/2005/8/layout/lProcess2"/>
    <dgm:cxn modelId="{BC4181D2-5C9C-4DC2-A316-F67FEF091685}" type="presParOf" srcId="{194CC933-EFDC-4034-B977-E0A378929504}" destId="{9A0EDEFC-CB15-41AF-9A48-125853448EB3}" srcOrd="1" destOrd="0" presId="urn:microsoft.com/office/officeart/2005/8/layout/lProcess2"/>
    <dgm:cxn modelId="{F06AF11F-C753-484B-87F4-430FE5B77BEA}" type="presParOf" srcId="{194CC933-EFDC-4034-B977-E0A378929504}" destId="{118BDE9C-C41A-47D8-A69F-824446F90786}" srcOrd="2" destOrd="0" presId="urn:microsoft.com/office/officeart/2005/8/layout/lProcess2"/>
    <dgm:cxn modelId="{2B1AA525-B531-4D81-B843-AF13C54E7689}" type="presParOf" srcId="{118BDE9C-C41A-47D8-A69F-824446F90786}" destId="{1C9A6EA2-D8CA-4BCE-89B0-9132FFB2A77C}" srcOrd="0" destOrd="0" presId="urn:microsoft.com/office/officeart/2005/8/layout/lProcess2"/>
    <dgm:cxn modelId="{AC716E27-BCE6-4D97-8E17-B5F6AFAE6279}" type="presParOf" srcId="{1C9A6EA2-D8CA-4BCE-89B0-9132FFB2A77C}" destId="{82BFABCA-F5DB-4386-A410-7BD2355DA915}"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6D55BA-946B-43B9-8165-5DAA232FD25B}" type="doc">
      <dgm:prSet loTypeId="urn:microsoft.com/office/officeart/2005/8/layout/lProcess2" loCatId="list" qsTypeId="urn:microsoft.com/office/officeart/2005/8/quickstyle/simple1" qsCatId="simple" csTypeId="urn:microsoft.com/office/officeart/2005/8/colors/accent3_1" csCatId="accent3" phldr="1"/>
      <dgm:spPr/>
      <dgm:t>
        <a:bodyPr/>
        <a:lstStyle/>
        <a:p>
          <a:endParaRPr lang="en-US"/>
        </a:p>
      </dgm:t>
    </dgm:pt>
    <dgm:pt modelId="{3F92AA85-5B20-4FF1-9278-2A5B76E86000}">
      <dgm:prSet phldrT="[Text]" custT="1"/>
      <dgm:spPr/>
      <dgm:t>
        <a:bodyPr/>
        <a:lstStyle/>
        <a:p>
          <a:r>
            <a:rPr lang="en-US" altLang="en-US" sz="1800" dirty="0"/>
            <a:t>Reasons for leaving </a:t>
          </a:r>
        </a:p>
        <a:p>
          <a:r>
            <a:rPr lang="en-US" altLang="en-US" sz="1800" dirty="0"/>
            <a:t>(____________________) </a:t>
          </a:r>
          <a:endParaRPr lang="en-US" sz="1000" dirty="0"/>
        </a:p>
      </dgm:t>
    </dgm:pt>
    <dgm:pt modelId="{AE6A5C57-563B-4D76-AC30-7C62A69D5655}" type="parTrans" cxnId="{10593CFA-1C57-444E-81B4-7C937CAC3BB9}">
      <dgm:prSet/>
      <dgm:spPr/>
      <dgm:t>
        <a:bodyPr/>
        <a:lstStyle/>
        <a:p>
          <a:endParaRPr lang="en-US"/>
        </a:p>
      </dgm:t>
    </dgm:pt>
    <dgm:pt modelId="{6519826B-D4BC-422C-9100-A541DCDE891B}" type="sibTrans" cxnId="{10593CFA-1C57-444E-81B4-7C937CAC3BB9}">
      <dgm:prSet/>
      <dgm:spPr/>
      <dgm:t>
        <a:bodyPr/>
        <a:lstStyle/>
        <a:p>
          <a:endParaRPr lang="en-US"/>
        </a:p>
      </dgm:t>
    </dgm:pt>
    <dgm:pt modelId="{3CC72934-CCC9-46CB-8EC8-DC1E173520EC}">
      <dgm:prSet phldrT="[Text]"/>
      <dgm:spPr/>
      <dgm:t>
        <a:bodyPr/>
        <a:lstStyle/>
        <a:p>
          <a:pPr>
            <a:buClr>
              <a:schemeClr val="tx1"/>
            </a:buClr>
            <a:buFontTx/>
            <a:buChar char="="/>
          </a:pPr>
          <a:r>
            <a:rPr lang="en-US" altLang="en-US" dirty="0"/>
            <a:t>most live in __________ (poor) </a:t>
          </a:r>
          <a:endParaRPr lang="en-US" dirty="0"/>
        </a:p>
      </dgm:t>
    </dgm:pt>
    <dgm:pt modelId="{27D913A4-2847-4FDB-AD65-DC77C6785A8B}" type="parTrans" cxnId="{D1604970-363C-41EA-8669-16F15331B6AD}">
      <dgm:prSet/>
      <dgm:spPr/>
      <dgm:t>
        <a:bodyPr/>
        <a:lstStyle/>
        <a:p>
          <a:endParaRPr lang="en-US"/>
        </a:p>
      </dgm:t>
    </dgm:pt>
    <dgm:pt modelId="{CEF596DD-1B77-493C-A7ED-F66083FEBB5A}" type="sibTrans" cxnId="{D1604970-363C-41EA-8669-16F15331B6AD}">
      <dgm:prSet/>
      <dgm:spPr/>
      <dgm:t>
        <a:bodyPr/>
        <a:lstStyle/>
        <a:p>
          <a:endParaRPr lang="en-US"/>
        </a:p>
      </dgm:t>
    </dgm:pt>
    <dgm:pt modelId="{4E8A71A0-CAEA-47E9-8D94-2F43A0B2464F}">
      <dgm:prSet phldrT="[Text]" custT="1"/>
      <dgm:spPr/>
      <dgm:t>
        <a:bodyPr/>
        <a:lstStyle/>
        <a:p>
          <a:r>
            <a:rPr lang="en-US" altLang="en-US" sz="1800" dirty="0"/>
            <a:t>Reasons for coming </a:t>
          </a:r>
        </a:p>
        <a:p>
          <a:r>
            <a:rPr lang="en-US" altLang="en-US" sz="1800" dirty="0"/>
            <a:t>(__________________)</a:t>
          </a:r>
          <a:endParaRPr lang="en-US" sz="1800" dirty="0"/>
        </a:p>
      </dgm:t>
    </dgm:pt>
    <dgm:pt modelId="{0844B4D1-D797-4356-9432-2F10BEC01575}" type="parTrans" cxnId="{BB7D1F44-2BC3-4544-B300-C5221A6E3003}">
      <dgm:prSet/>
      <dgm:spPr/>
      <dgm:t>
        <a:bodyPr/>
        <a:lstStyle/>
        <a:p>
          <a:endParaRPr lang="en-US"/>
        </a:p>
      </dgm:t>
    </dgm:pt>
    <dgm:pt modelId="{C3CD7CAF-A3A9-4B52-9A40-F6BBBF948D97}" type="sibTrans" cxnId="{BB7D1F44-2BC3-4544-B300-C5221A6E3003}">
      <dgm:prSet/>
      <dgm:spPr/>
      <dgm:t>
        <a:bodyPr/>
        <a:lstStyle/>
        <a:p>
          <a:endParaRPr lang="en-US"/>
        </a:p>
      </dgm:t>
    </dgm:pt>
    <dgm:pt modelId="{CBF9EEBA-3A2E-4BF0-B887-85FD366305B6}">
      <dgm:prSet phldrT="[Text]"/>
      <dgm:spPr/>
      <dgm:t>
        <a:bodyPr/>
        <a:lstStyle/>
        <a:p>
          <a:pPr>
            <a:buClr>
              <a:schemeClr val="tx1"/>
            </a:buClr>
            <a:buFontTx/>
            <a:buChar char="="/>
          </a:pPr>
          <a:r>
            <a:rPr lang="en-US" altLang="en-US" dirty="0"/>
            <a:t>opportunity for a better life </a:t>
          </a:r>
        </a:p>
        <a:p>
          <a:pPr>
            <a:buClr>
              <a:schemeClr val="tx1"/>
            </a:buClr>
            <a:buFontTx/>
            <a:buChar char="="/>
          </a:pPr>
          <a:r>
            <a:rPr lang="en-US" altLang="en-US" dirty="0"/>
            <a:t>(______________)</a:t>
          </a:r>
          <a:endParaRPr lang="en-US" dirty="0"/>
        </a:p>
      </dgm:t>
    </dgm:pt>
    <dgm:pt modelId="{D6FAE8DE-CF4A-4622-9E48-48CE3BF4E5E5}" type="parTrans" cxnId="{D4CE58AB-B0B9-442D-B74C-C699F91BD7A2}">
      <dgm:prSet/>
      <dgm:spPr/>
      <dgm:t>
        <a:bodyPr/>
        <a:lstStyle/>
        <a:p>
          <a:endParaRPr lang="en-US"/>
        </a:p>
      </dgm:t>
    </dgm:pt>
    <dgm:pt modelId="{3C632576-BC6E-4A0D-B028-3455F6BC89BE}" type="sibTrans" cxnId="{D4CE58AB-B0B9-442D-B74C-C699F91BD7A2}">
      <dgm:prSet/>
      <dgm:spPr/>
      <dgm:t>
        <a:bodyPr/>
        <a:lstStyle/>
        <a:p>
          <a:endParaRPr lang="en-US"/>
        </a:p>
      </dgm:t>
    </dgm:pt>
    <dgm:pt modelId="{7DABF929-21E8-4665-98F9-455A5A6A734C}">
      <dgm:prSet phldrT="[Text]" custT="1"/>
      <dgm:spPr/>
      <dgm:t>
        <a:bodyPr/>
        <a:lstStyle/>
        <a:p>
          <a:r>
            <a:rPr lang="en-US" sz="4000" dirty="0"/>
            <a:t>Restrictions</a:t>
          </a:r>
        </a:p>
      </dgm:t>
    </dgm:pt>
    <dgm:pt modelId="{136E4751-9F69-4D41-A8C9-E5E8DCA46F9A}" type="parTrans" cxnId="{2E192685-E8D2-4441-88A8-0385A333D143}">
      <dgm:prSet/>
      <dgm:spPr/>
      <dgm:t>
        <a:bodyPr/>
        <a:lstStyle/>
        <a:p>
          <a:endParaRPr lang="en-US"/>
        </a:p>
      </dgm:t>
    </dgm:pt>
    <dgm:pt modelId="{3B7D4799-EF7F-4DD1-853A-82D6189F6EC9}" type="sibTrans" cxnId="{2E192685-E8D2-4441-88A8-0385A333D143}">
      <dgm:prSet/>
      <dgm:spPr/>
      <dgm:t>
        <a:bodyPr/>
        <a:lstStyle/>
        <a:p>
          <a:endParaRPr lang="en-US"/>
        </a:p>
      </dgm:t>
    </dgm:pt>
    <dgm:pt modelId="{92FBC814-2C9C-4BFD-95D9-95504DE5BB81}">
      <dgm:prSet/>
      <dgm:spPr/>
      <dgm:t>
        <a:bodyPr/>
        <a:lstStyle/>
        <a:p>
          <a:r>
            <a:rPr lang="en-US" altLang="en-US"/>
            <a:t>jobs </a:t>
          </a:r>
          <a:r>
            <a:rPr lang="en-US" altLang="en-US" dirty="0"/>
            <a:t>available</a:t>
          </a:r>
        </a:p>
      </dgm:t>
    </dgm:pt>
    <dgm:pt modelId="{965279C2-8D78-4FFE-BBFB-A6238E3C99A1}" type="parTrans" cxnId="{4A8429CA-FB17-457F-8AB1-430C56DC4BB5}">
      <dgm:prSet/>
      <dgm:spPr/>
      <dgm:t>
        <a:bodyPr/>
        <a:lstStyle/>
        <a:p>
          <a:endParaRPr lang="en-US"/>
        </a:p>
      </dgm:t>
    </dgm:pt>
    <dgm:pt modelId="{05408871-82EA-4F60-BAE3-02E68E3AFAB2}" type="sibTrans" cxnId="{4A8429CA-FB17-457F-8AB1-430C56DC4BB5}">
      <dgm:prSet/>
      <dgm:spPr/>
      <dgm:t>
        <a:bodyPr/>
        <a:lstStyle/>
        <a:p>
          <a:endParaRPr lang="en-US"/>
        </a:p>
      </dgm:t>
    </dgm:pt>
    <dgm:pt modelId="{0083510B-3FAE-4ECB-AFFA-2F89D9B8BFA6}">
      <dgm:prSet phldrT="[Text]"/>
      <dgm:spPr/>
      <dgm:t>
        <a:bodyPr/>
        <a:lstStyle/>
        <a:p>
          <a:pPr>
            <a:buClr>
              <a:schemeClr val="tx1"/>
            </a:buClr>
            <a:buFontTx/>
            <a:buChar char="-"/>
          </a:pPr>
          <a:r>
            <a:rPr lang="en-US" altLang="en-US" dirty="0"/>
            <a:t>could not own land</a:t>
          </a:r>
          <a:endParaRPr lang="en-US" dirty="0"/>
        </a:p>
      </dgm:t>
    </dgm:pt>
    <dgm:pt modelId="{27A3D9BB-CF01-40C8-83EB-233E2D78FFF8}" type="parTrans" cxnId="{80F5CA40-76AD-4F7D-B7D1-C976218DB804}">
      <dgm:prSet/>
      <dgm:spPr/>
      <dgm:t>
        <a:bodyPr/>
        <a:lstStyle/>
        <a:p>
          <a:endParaRPr lang="en-US"/>
        </a:p>
      </dgm:t>
    </dgm:pt>
    <dgm:pt modelId="{FEFF9736-1320-4FE8-A174-DEE0F4DB2A01}" type="sibTrans" cxnId="{80F5CA40-76AD-4F7D-B7D1-C976218DB804}">
      <dgm:prSet/>
      <dgm:spPr/>
      <dgm:t>
        <a:bodyPr/>
        <a:lstStyle/>
        <a:p>
          <a:endParaRPr lang="en-US"/>
        </a:p>
      </dgm:t>
    </dgm:pt>
    <dgm:pt modelId="{D75538CE-56D4-47D8-A241-80DA739E19AD}">
      <dgm:prSet/>
      <dgm:spPr/>
      <dgm:t>
        <a:bodyPr/>
        <a:lstStyle/>
        <a:p>
          <a:pPr>
            <a:buClr>
              <a:schemeClr val="tx1"/>
            </a:buClr>
            <a:buFontTx/>
            <a:buChar char="="/>
          </a:pPr>
          <a:r>
            <a:rPr lang="en-US" altLang="en-US" dirty="0"/>
            <a:t>cheap labor needed to</a:t>
          </a:r>
        </a:p>
        <a:p>
          <a:pPr>
            <a:buClr>
              <a:schemeClr val="tx1"/>
            </a:buClr>
            <a:buFontTx/>
            <a:buChar char="="/>
          </a:pPr>
          <a:r>
            <a:rPr lang="en-US" altLang="en-US" dirty="0"/>
            <a:t> </a:t>
          </a:r>
          <a:r>
            <a:rPr lang="en-US" altLang="en-US" b="0" dirty="0">
              <a:solidFill>
                <a:schemeClr val="tx1"/>
              </a:solidFill>
            </a:rPr>
            <a:t>____________ ____________ ____________</a:t>
          </a:r>
        </a:p>
      </dgm:t>
    </dgm:pt>
    <dgm:pt modelId="{0B9147F5-8EA4-4645-A72B-2FB9851865B0}" type="parTrans" cxnId="{C3D716F1-C1C7-4ADF-8558-D43BF852BF15}">
      <dgm:prSet/>
      <dgm:spPr/>
      <dgm:t>
        <a:bodyPr/>
        <a:lstStyle/>
        <a:p>
          <a:endParaRPr lang="en-US"/>
        </a:p>
      </dgm:t>
    </dgm:pt>
    <dgm:pt modelId="{B567A454-FA27-4E69-A8EB-0F7AD3531AF3}" type="sibTrans" cxnId="{C3D716F1-C1C7-4ADF-8558-D43BF852BF15}">
      <dgm:prSet/>
      <dgm:spPr/>
      <dgm:t>
        <a:bodyPr/>
        <a:lstStyle/>
        <a:p>
          <a:endParaRPr lang="en-US"/>
        </a:p>
      </dgm:t>
    </dgm:pt>
    <dgm:pt modelId="{9C3C0432-8FC9-4E74-B929-E1749935831D}">
      <dgm:prSet/>
      <dgm:spPr/>
      <dgm:t>
        <a:bodyPr/>
        <a:lstStyle/>
        <a:p>
          <a:r>
            <a:rPr lang="en-US" altLang="en-US" dirty="0"/>
            <a:t>______________________________________________</a:t>
          </a:r>
        </a:p>
        <a:p>
          <a:r>
            <a:rPr lang="en-US" altLang="en-US" dirty="0"/>
            <a:t>said no Chinese worker could enter the U.S. for 10 years.  Result = stopped almost all Chinese from coming to the U.S.</a:t>
          </a:r>
        </a:p>
      </dgm:t>
    </dgm:pt>
    <dgm:pt modelId="{7D129FE3-344B-4311-9B68-6D3FF5329F2E}" type="parTrans" cxnId="{CF9139A9-8747-4356-8753-F4EA8C9FB54E}">
      <dgm:prSet/>
      <dgm:spPr/>
      <dgm:t>
        <a:bodyPr/>
        <a:lstStyle/>
        <a:p>
          <a:endParaRPr lang="en-US"/>
        </a:p>
      </dgm:t>
    </dgm:pt>
    <dgm:pt modelId="{0A751DDA-8380-4EEE-96EA-F6F02C5F7ECA}" type="sibTrans" cxnId="{CF9139A9-8747-4356-8753-F4EA8C9FB54E}">
      <dgm:prSet/>
      <dgm:spPr/>
      <dgm:t>
        <a:bodyPr/>
        <a:lstStyle/>
        <a:p>
          <a:endParaRPr lang="en-US"/>
        </a:p>
      </dgm:t>
    </dgm:pt>
    <dgm:pt modelId="{EFFB1BFC-C8FB-4469-ABD8-4BC56C0E40E2}">
      <dgm:prSet custT="1"/>
      <dgm:spPr/>
      <dgm:t>
        <a:bodyPr/>
        <a:lstStyle/>
        <a:p>
          <a:r>
            <a:rPr lang="en-US" altLang="en-US" sz="1400" dirty="0"/>
            <a:t>_______________________________________</a:t>
          </a:r>
        </a:p>
        <a:p>
          <a:r>
            <a:rPr lang="en-US" altLang="en-US" sz="1400" dirty="0"/>
            <a:t> current Japanese Americans would get more rights if Japan did not send anymore immigrants</a:t>
          </a:r>
        </a:p>
      </dgm:t>
    </dgm:pt>
    <dgm:pt modelId="{4CCB9ED6-8F5A-4F32-AFB8-D86AFF34D37D}" type="parTrans" cxnId="{65329646-A3C7-445B-A518-94EB5A107825}">
      <dgm:prSet/>
      <dgm:spPr/>
      <dgm:t>
        <a:bodyPr/>
        <a:lstStyle/>
        <a:p>
          <a:endParaRPr lang="en-US"/>
        </a:p>
      </dgm:t>
    </dgm:pt>
    <dgm:pt modelId="{A6BF448C-093B-41E0-ADE3-D9302875328F}" type="sibTrans" cxnId="{65329646-A3C7-445B-A518-94EB5A107825}">
      <dgm:prSet/>
      <dgm:spPr/>
      <dgm:t>
        <a:bodyPr/>
        <a:lstStyle/>
        <a:p>
          <a:endParaRPr lang="en-US"/>
        </a:p>
      </dgm:t>
    </dgm:pt>
    <dgm:pt modelId="{2B168DFD-E751-4711-B8CF-F598241074F0}" type="pres">
      <dgm:prSet presAssocID="{F66D55BA-946B-43B9-8165-5DAA232FD25B}" presName="theList" presStyleCnt="0">
        <dgm:presLayoutVars>
          <dgm:dir/>
          <dgm:animLvl val="lvl"/>
          <dgm:resizeHandles val="exact"/>
        </dgm:presLayoutVars>
      </dgm:prSet>
      <dgm:spPr/>
    </dgm:pt>
    <dgm:pt modelId="{8A4F7BD6-F4E7-41B1-B741-D3D52021CA61}" type="pres">
      <dgm:prSet presAssocID="{3F92AA85-5B20-4FF1-9278-2A5B76E86000}" presName="compNode" presStyleCnt="0"/>
      <dgm:spPr/>
    </dgm:pt>
    <dgm:pt modelId="{BD931AC9-2DA7-4654-B853-D1BC59D01E32}" type="pres">
      <dgm:prSet presAssocID="{3F92AA85-5B20-4FF1-9278-2A5B76E86000}" presName="aNode" presStyleLbl="bgShp" presStyleIdx="0" presStyleCnt="3" custScaleX="56583"/>
      <dgm:spPr/>
    </dgm:pt>
    <dgm:pt modelId="{655C6CEF-9980-4B1A-AFE9-5B3BBE87751F}" type="pres">
      <dgm:prSet presAssocID="{3F92AA85-5B20-4FF1-9278-2A5B76E86000}" presName="textNode" presStyleLbl="bgShp" presStyleIdx="0" presStyleCnt="3"/>
      <dgm:spPr/>
    </dgm:pt>
    <dgm:pt modelId="{DBED912B-895B-4CB1-B067-CEBE98E1874E}" type="pres">
      <dgm:prSet presAssocID="{3F92AA85-5B20-4FF1-9278-2A5B76E86000}" presName="compChildNode" presStyleCnt="0"/>
      <dgm:spPr/>
    </dgm:pt>
    <dgm:pt modelId="{9E1B1EC4-B657-4165-A9C9-1AA41D697B2D}" type="pres">
      <dgm:prSet presAssocID="{3F92AA85-5B20-4FF1-9278-2A5B76E86000}" presName="theInnerList" presStyleCnt="0"/>
      <dgm:spPr/>
    </dgm:pt>
    <dgm:pt modelId="{5885705F-03BE-49B2-B7A6-CA815BB9ECE4}" type="pres">
      <dgm:prSet presAssocID="{3CC72934-CCC9-46CB-8EC8-DC1E173520EC}" presName="childNode" presStyleLbl="node1" presStyleIdx="0" presStyleCnt="7" custScaleX="76820">
        <dgm:presLayoutVars>
          <dgm:bulletEnabled val="1"/>
        </dgm:presLayoutVars>
      </dgm:prSet>
      <dgm:spPr/>
    </dgm:pt>
    <dgm:pt modelId="{6D557471-81BC-4357-8592-9B91D8A919F0}" type="pres">
      <dgm:prSet presAssocID="{3CC72934-CCC9-46CB-8EC8-DC1E173520EC}" presName="aSpace2" presStyleCnt="0"/>
      <dgm:spPr/>
    </dgm:pt>
    <dgm:pt modelId="{70518B78-AED9-4353-9E52-68D3AC6640E4}" type="pres">
      <dgm:prSet presAssocID="{92FBC814-2C9C-4BFD-95D9-95504DE5BB81}" presName="childNode" presStyleLbl="node1" presStyleIdx="1" presStyleCnt="7" custScaleX="69160">
        <dgm:presLayoutVars>
          <dgm:bulletEnabled val="1"/>
        </dgm:presLayoutVars>
      </dgm:prSet>
      <dgm:spPr/>
    </dgm:pt>
    <dgm:pt modelId="{5212EA50-29C1-4061-A466-B8BF025AE32F}" type="pres">
      <dgm:prSet presAssocID="{3F92AA85-5B20-4FF1-9278-2A5B76E86000}" presName="aSpace" presStyleCnt="0"/>
      <dgm:spPr/>
    </dgm:pt>
    <dgm:pt modelId="{E9B9E881-9CE2-4F0C-8060-E19AA4615492}" type="pres">
      <dgm:prSet presAssocID="{4E8A71A0-CAEA-47E9-8D94-2F43A0B2464F}" presName="compNode" presStyleCnt="0"/>
      <dgm:spPr/>
    </dgm:pt>
    <dgm:pt modelId="{10CEB1C7-2C51-4AC3-97AD-11FB18E79FAC}" type="pres">
      <dgm:prSet presAssocID="{4E8A71A0-CAEA-47E9-8D94-2F43A0B2464F}" presName="aNode" presStyleLbl="bgShp" presStyleIdx="1" presStyleCnt="3" custScaleX="54814"/>
      <dgm:spPr/>
    </dgm:pt>
    <dgm:pt modelId="{1F662B72-11A9-4AFD-AA6B-D8AE937DAAF1}" type="pres">
      <dgm:prSet presAssocID="{4E8A71A0-CAEA-47E9-8D94-2F43A0B2464F}" presName="textNode" presStyleLbl="bgShp" presStyleIdx="1" presStyleCnt="3"/>
      <dgm:spPr/>
    </dgm:pt>
    <dgm:pt modelId="{1A560338-3011-4C95-BAE5-21C07A9A72D3}" type="pres">
      <dgm:prSet presAssocID="{4E8A71A0-CAEA-47E9-8D94-2F43A0B2464F}" presName="compChildNode" presStyleCnt="0"/>
      <dgm:spPr/>
    </dgm:pt>
    <dgm:pt modelId="{FC22ADE7-00CD-4EEA-8DBB-FB22A23502B0}" type="pres">
      <dgm:prSet presAssocID="{4E8A71A0-CAEA-47E9-8D94-2F43A0B2464F}" presName="theInnerList" presStyleCnt="0"/>
      <dgm:spPr/>
    </dgm:pt>
    <dgm:pt modelId="{F258F42D-CFAC-4EB1-9081-9C850B8A8AD7}" type="pres">
      <dgm:prSet presAssocID="{CBF9EEBA-3A2E-4BF0-B887-85FD366305B6}" presName="childNode" presStyleLbl="node1" presStyleIdx="2" presStyleCnt="7" custScaleX="75203">
        <dgm:presLayoutVars>
          <dgm:bulletEnabled val="1"/>
        </dgm:presLayoutVars>
      </dgm:prSet>
      <dgm:spPr/>
    </dgm:pt>
    <dgm:pt modelId="{4D8EC5AA-7517-49E2-A742-FC995EEE305A}" type="pres">
      <dgm:prSet presAssocID="{CBF9EEBA-3A2E-4BF0-B887-85FD366305B6}" presName="aSpace2" presStyleCnt="0"/>
      <dgm:spPr/>
    </dgm:pt>
    <dgm:pt modelId="{B81E0DA4-8C5E-42A5-89E8-C3D3BABE06AC}" type="pres">
      <dgm:prSet presAssocID="{D75538CE-56D4-47D8-A241-80DA739E19AD}" presName="childNode" presStyleLbl="node1" presStyleIdx="3" presStyleCnt="7" custScaleX="67097" custLinFactNeighborX="1564" custLinFactNeighborY="-18247">
        <dgm:presLayoutVars>
          <dgm:bulletEnabled val="1"/>
        </dgm:presLayoutVars>
      </dgm:prSet>
      <dgm:spPr/>
    </dgm:pt>
    <dgm:pt modelId="{9F325D50-080F-4372-A1C6-073AFC149A33}" type="pres">
      <dgm:prSet presAssocID="{4E8A71A0-CAEA-47E9-8D94-2F43A0B2464F}" presName="aSpace" presStyleCnt="0"/>
      <dgm:spPr/>
    </dgm:pt>
    <dgm:pt modelId="{194CC933-EFDC-4034-B977-E0A378929504}" type="pres">
      <dgm:prSet presAssocID="{7DABF929-21E8-4665-98F9-455A5A6A734C}" presName="compNode" presStyleCnt="0"/>
      <dgm:spPr/>
    </dgm:pt>
    <dgm:pt modelId="{7A8DDE2A-494B-4F72-BFE6-24F5A96FD6AE}" type="pres">
      <dgm:prSet presAssocID="{7DABF929-21E8-4665-98F9-455A5A6A734C}" presName="aNode" presStyleLbl="bgShp" presStyleIdx="2" presStyleCnt="3" custScaleX="157030"/>
      <dgm:spPr/>
    </dgm:pt>
    <dgm:pt modelId="{9A0EDEFC-CB15-41AF-9A48-125853448EB3}" type="pres">
      <dgm:prSet presAssocID="{7DABF929-21E8-4665-98F9-455A5A6A734C}" presName="textNode" presStyleLbl="bgShp" presStyleIdx="2" presStyleCnt="3"/>
      <dgm:spPr/>
    </dgm:pt>
    <dgm:pt modelId="{118BDE9C-C41A-47D8-A69F-824446F90786}" type="pres">
      <dgm:prSet presAssocID="{7DABF929-21E8-4665-98F9-455A5A6A734C}" presName="compChildNode" presStyleCnt="0"/>
      <dgm:spPr/>
    </dgm:pt>
    <dgm:pt modelId="{1C9A6EA2-D8CA-4BCE-89B0-9132FFB2A77C}" type="pres">
      <dgm:prSet presAssocID="{7DABF929-21E8-4665-98F9-455A5A6A734C}" presName="theInnerList" presStyleCnt="0"/>
      <dgm:spPr/>
    </dgm:pt>
    <dgm:pt modelId="{82BFABCA-F5DB-4386-A410-7BD2355DA915}" type="pres">
      <dgm:prSet presAssocID="{0083510B-3FAE-4ECB-AFFA-2F89D9B8BFA6}" presName="childNode" presStyleLbl="node1" presStyleIdx="4" presStyleCnt="7" custScaleX="186746" custScaleY="56869">
        <dgm:presLayoutVars>
          <dgm:bulletEnabled val="1"/>
        </dgm:presLayoutVars>
      </dgm:prSet>
      <dgm:spPr/>
    </dgm:pt>
    <dgm:pt modelId="{4F25A5E0-0287-4312-9F78-9E7082EB9025}" type="pres">
      <dgm:prSet presAssocID="{0083510B-3FAE-4ECB-AFFA-2F89D9B8BFA6}" presName="aSpace2" presStyleCnt="0"/>
      <dgm:spPr/>
    </dgm:pt>
    <dgm:pt modelId="{CEE24254-539E-45C0-80F6-5C39C399932C}" type="pres">
      <dgm:prSet presAssocID="{9C3C0432-8FC9-4E74-B929-E1749935831D}" presName="childNode" presStyleLbl="node1" presStyleIdx="5" presStyleCnt="7" custScaleX="195089" custScaleY="141920">
        <dgm:presLayoutVars>
          <dgm:bulletEnabled val="1"/>
        </dgm:presLayoutVars>
      </dgm:prSet>
      <dgm:spPr/>
    </dgm:pt>
    <dgm:pt modelId="{E30D12D4-A870-4BB5-9CDB-A594AC9A28AF}" type="pres">
      <dgm:prSet presAssocID="{9C3C0432-8FC9-4E74-B929-E1749935831D}" presName="aSpace2" presStyleCnt="0"/>
      <dgm:spPr/>
    </dgm:pt>
    <dgm:pt modelId="{CC16B56B-9296-430F-AD30-3FE577F99E43}" type="pres">
      <dgm:prSet presAssocID="{EFFB1BFC-C8FB-4469-ABD8-4BC56C0E40E2}" presName="childNode" presStyleLbl="node1" presStyleIdx="6" presStyleCnt="7" custScaleX="192275" custScaleY="179874">
        <dgm:presLayoutVars>
          <dgm:bulletEnabled val="1"/>
        </dgm:presLayoutVars>
      </dgm:prSet>
      <dgm:spPr/>
    </dgm:pt>
  </dgm:ptLst>
  <dgm:cxnLst>
    <dgm:cxn modelId="{E72DF401-1060-4619-93BB-4149086EA780}" type="presOf" srcId="{3CC72934-CCC9-46CB-8EC8-DC1E173520EC}" destId="{5885705F-03BE-49B2-B7A6-CA815BB9ECE4}" srcOrd="0" destOrd="0" presId="urn:microsoft.com/office/officeart/2005/8/layout/lProcess2"/>
    <dgm:cxn modelId="{EF9C9E02-5BF9-41AD-8154-A1E58D2D656A}" type="presOf" srcId="{D75538CE-56D4-47D8-A241-80DA739E19AD}" destId="{B81E0DA4-8C5E-42A5-89E8-C3D3BABE06AC}" srcOrd="0" destOrd="0" presId="urn:microsoft.com/office/officeart/2005/8/layout/lProcess2"/>
    <dgm:cxn modelId="{EC2E3B14-D1C9-442B-9118-79AD72A5AB9B}" type="presOf" srcId="{7DABF929-21E8-4665-98F9-455A5A6A734C}" destId="{9A0EDEFC-CB15-41AF-9A48-125853448EB3}" srcOrd="1" destOrd="0" presId="urn:microsoft.com/office/officeart/2005/8/layout/lProcess2"/>
    <dgm:cxn modelId="{0CFFFA17-4DAB-49BC-9E68-3EC442679CCE}" type="presOf" srcId="{7DABF929-21E8-4665-98F9-455A5A6A734C}" destId="{7A8DDE2A-494B-4F72-BFE6-24F5A96FD6AE}" srcOrd="0" destOrd="0" presId="urn:microsoft.com/office/officeart/2005/8/layout/lProcess2"/>
    <dgm:cxn modelId="{951A6924-2384-4B61-9E56-F92F927BB18C}" type="presOf" srcId="{0083510B-3FAE-4ECB-AFFA-2F89D9B8BFA6}" destId="{82BFABCA-F5DB-4386-A410-7BD2355DA915}" srcOrd="0" destOrd="0" presId="urn:microsoft.com/office/officeart/2005/8/layout/lProcess2"/>
    <dgm:cxn modelId="{25248235-FEAA-4C86-9340-D23522BC2395}" type="presOf" srcId="{4E8A71A0-CAEA-47E9-8D94-2F43A0B2464F}" destId="{1F662B72-11A9-4AFD-AA6B-D8AE937DAAF1}" srcOrd="1" destOrd="0" presId="urn:microsoft.com/office/officeart/2005/8/layout/lProcess2"/>
    <dgm:cxn modelId="{80F5CA40-76AD-4F7D-B7D1-C976218DB804}" srcId="{7DABF929-21E8-4665-98F9-455A5A6A734C}" destId="{0083510B-3FAE-4ECB-AFFA-2F89D9B8BFA6}" srcOrd="0" destOrd="0" parTransId="{27A3D9BB-CF01-40C8-83EB-233E2D78FFF8}" sibTransId="{FEFF9736-1320-4FE8-A174-DEE0F4DB2A01}"/>
    <dgm:cxn modelId="{3DF2555D-5994-4D71-85D0-56B20DF8C46A}" type="presOf" srcId="{F66D55BA-946B-43B9-8165-5DAA232FD25B}" destId="{2B168DFD-E751-4711-B8CF-F598241074F0}" srcOrd="0" destOrd="0" presId="urn:microsoft.com/office/officeart/2005/8/layout/lProcess2"/>
    <dgm:cxn modelId="{B899A45F-2FB4-4E71-BBEA-32F95CAAE1EB}" type="presOf" srcId="{3F92AA85-5B20-4FF1-9278-2A5B76E86000}" destId="{BD931AC9-2DA7-4654-B853-D1BC59D01E32}" srcOrd="0" destOrd="0" presId="urn:microsoft.com/office/officeart/2005/8/layout/lProcess2"/>
    <dgm:cxn modelId="{73E3EE42-852E-43EA-BD8B-FE27BE48D9F3}" type="presOf" srcId="{92FBC814-2C9C-4BFD-95D9-95504DE5BB81}" destId="{70518B78-AED9-4353-9E52-68D3AC6640E4}" srcOrd="0" destOrd="0" presId="urn:microsoft.com/office/officeart/2005/8/layout/lProcess2"/>
    <dgm:cxn modelId="{BB7D1F44-2BC3-4544-B300-C5221A6E3003}" srcId="{F66D55BA-946B-43B9-8165-5DAA232FD25B}" destId="{4E8A71A0-CAEA-47E9-8D94-2F43A0B2464F}" srcOrd="1" destOrd="0" parTransId="{0844B4D1-D797-4356-9432-2F10BEC01575}" sibTransId="{C3CD7CAF-A3A9-4B52-9A40-F6BBBF948D97}"/>
    <dgm:cxn modelId="{65329646-A3C7-445B-A518-94EB5A107825}" srcId="{7DABF929-21E8-4665-98F9-455A5A6A734C}" destId="{EFFB1BFC-C8FB-4469-ABD8-4BC56C0E40E2}" srcOrd="2" destOrd="0" parTransId="{4CCB9ED6-8F5A-4F32-AFB8-D86AFF34D37D}" sibTransId="{A6BF448C-093B-41E0-ADE3-D9302875328F}"/>
    <dgm:cxn modelId="{F3CBF14A-F489-41E2-8225-E48CFEFCFE54}" type="presOf" srcId="{4E8A71A0-CAEA-47E9-8D94-2F43A0B2464F}" destId="{10CEB1C7-2C51-4AC3-97AD-11FB18E79FAC}" srcOrd="0" destOrd="0" presId="urn:microsoft.com/office/officeart/2005/8/layout/lProcess2"/>
    <dgm:cxn modelId="{D1604970-363C-41EA-8669-16F15331B6AD}" srcId="{3F92AA85-5B20-4FF1-9278-2A5B76E86000}" destId="{3CC72934-CCC9-46CB-8EC8-DC1E173520EC}" srcOrd="0" destOrd="0" parTransId="{27D913A4-2847-4FDB-AD65-DC77C6785A8B}" sibTransId="{CEF596DD-1B77-493C-A7ED-F66083FEBB5A}"/>
    <dgm:cxn modelId="{2E192685-E8D2-4441-88A8-0385A333D143}" srcId="{F66D55BA-946B-43B9-8165-5DAA232FD25B}" destId="{7DABF929-21E8-4665-98F9-455A5A6A734C}" srcOrd="2" destOrd="0" parTransId="{136E4751-9F69-4D41-A8C9-E5E8DCA46F9A}" sibTransId="{3B7D4799-EF7F-4DD1-853A-82D6189F6EC9}"/>
    <dgm:cxn modelId="{029788A3-BA2E-4823-B30E-95A655A24051}" type="presOf" srcId="{EFFB1BFC-C8FB-4469-ABD8-4BC56C0E40E2}" destId="{CC16B56B-9296-430F-AD30-3FE577F99E43}" srcOrd="0" destOrd="0" presId="urn:microsoft.com/office/officeart/2005/8/layout/lProcess2"/>
    <dgm:cxn modelId="{C31B05A8-468B-492C-BA7E-6F463304832B}" type="presOf" srcId="{9C3C0432-8FC9-4E74-B929-E1749935831D}" destId="{CEE24254-539E-45C0-80F6-5C39C399932C}" srcOrd="0" destOrd="0" presId="urn:microsoft.com/office/officeart/2005/8/layout/lProcess2"/>
    <dgm:cxn modelId="{CF9139A9-8747-4356-8753-F4EA8C9FB54E}" srcId="{7DABF929-21E8-4665-98F9-455A5A6A734C}" destId="{9C3C0432-8FC9-4E74-B929-E1749935831D}" srcOrd="1" destOrd="0" parTransId="{7D129FE3-344B-4311-9B68-6D3FF5329F2E}" sibTransId="{0A751DDA-8380-4EEE-96EA-F6F02C5F7ECA}"/>
    <dgm:cxn modelId="{D4CE58AB-B0B9-442D-B74C-C699F91BD7A2}" srcId="{4E8A71A0-CAEA-47E9-8D94-2F43A0B2464F}" destId="{CBF9EEBA-3A2E-4BF0-B887-85FD366305B6}" srcOrd="0" destOrd="0" parTransId="{D6FAE8DE-CF4A-4622-9E48-48CE3BF4E5E5}" sibTransId="{3C632576-BC6E-4A0D-B028-3455F6BC89BE}"/>
    <dgm:cxn modelId="{E22CBCBE-3E5A-4983-A055-5CBD0F3CFCB7}" type="presOf" srcId="{CBF9EEBA-3A2E-4BF0-B887-85FD366305B6}" destId="{F258F42D-CFAC-4EB1-9081-9C850B8A8AD7}" srcOrd="0" destOrd="0" presId="urn:microsoft.com/office/officeart/2005/8/layout/lProcess2"/>
    <dgm:cxn modelId="{4A8429CA-FB17-457F-8AB1-430C56DC4BB5}" srcId="{3F92AA85-5B20-4FF1-9278-2A5B76E86000}" destId="{92FBC814-2C9C-4BFD-95D9-95504DE5BB81}" srcOrd="1" destOrd="0" parTransId="{965279C2-8D78-4FFE-BBFB-A6238E3C99A1}" sibTransId="{05408871-82EA-4F60-BAE3-02E68E3AFAB2}"/>
    <dgm:cxn modelId="{32E28AE0-3F9F-4005-89AF-AEA6BBFD00ED}" type="presOf" srcId="{3F92AA85-5B20-4FF1-9278-2A5B76E86000}" destId="{655C6CEF-9980-4B1A-AFE9-5B3BBE87751F}" srcOrd="1" destOrd="0" presId="urn:microsoft.com/office/officeart/2005/8/layout/lProcess2"/>
    <dgm:cxn modelId="{C3D716F1-C1C7-4ADF-8558-D43BF852BF15}" srcId="{4E8A71A0-CAEA-47E9-8D94-2F43A0B2464F}" destId="{D75538CE-56D4-47D8-A241-80DA739E19AD}" srcOrd="1" destOrd="0" parTransId="{0B9147F5-8EA4-4645-A72B-2FB9851865B0}" sibTransId="{B567A454-FA27-4E69-A8EB-0F7AD3531AF3}"/>
    <dgm:cxn modelId="{10593CFA-1C57-444E-81B4-7C937CAC3BB9}" srcId="{F66D55BA-946B-43B9-8165-5DAA232FD25B}" destId="{3F92AA85-5B20-4FF1-9278-2A5B76E86000}" srcOrd="0" destOrd="0" parTransId="{AE6A5C57-563B-4D76-AC30-7C62A69D5655}" sibTransId="{6519826B-D4BC-422C-9100-A541DCDE891B}"/>
    <dgm:cxn modelId="{25E5998E-0244-47E7-AF10-6207D0DA2A0E}" type="presParOf" srcId="{2B168DFD-E751-4711-B8CF-F598241074F0}" destId="{8A4F7BD6-F4E7-41B1-B741-D3D52021CA61}" srcOrd="0" destOrd="0" presId="urn:microsoft.com/office/officeart/2005/8/layout/lProcess2"/>
    <dgm:cxn modelId="{9E206BBD-FE48-4AE1-9B55-0EB8DE2CC95D}" type="presParOf" srcId="{8A4F7BD6-F4E7-41B1-B741-D3D52021CA61}" destId="{BD931AC9-2DA7-4654-B853-D1BC59D01E32}" srcOrd="0" destOrd="0" presId="urn:microsoft.com/office/officeart/2005/8/layout/lProcess2"/>
    <dgm:cxn modelId="{6ABE874D-D545-465A-ACF4-59F765F57D0D}" type="presParOf" srcId="{8A4F7BD6-F4E7-41B1-B741-D3D52021CA61}" destId="{655C6CEF-9980-4B1A-AFE9-5B3BBE87751F}" srcOrd="1" destOrd="0" presId="urn:microsoft.com/office/officeart/2005/8/layout/lProcess2"/>
    <dgm:cxn modelId="{7BAA9D43-7032-4E41-8CB7-BF761229C63C}" type="presParOf" srcId="{8A4F7BD6-F4E7-41B1-B741-D3D52021CA61}" destId="{DBED912B-895B-4CB1-B067-CEBE98E1874E}" srcOrd="2" destOrd="0" presId="urn:microsoft.com/office/officeart/2005/8/layout/lProcess2"/>
    <dgm:cxn modelId="{BB0D53E8-FAC0-4394-BC98-F7DB8877D52C}" type="presParOf" srcId="{DBED912B-895B-4CB1-B067-CEBE98E1874E}" destId="{9E1B1EC4-B657-4165-A9C9-1AA41D697B2D}" srcOrd="0" destOrd="0" presId="urn:microsoft.com/office/officeart/2005/8/layout/lProcess2"/>
    <dgm:cxn modelId="{7C2497CA-727D-4281-AE3D-3E892C8B6F65}" type="presParOf" srcId="{9E1B1EC4-B657-4165-A9C9-1AA41D697B2D}" destId="{5885705F-03BE-49B2-B7A6-CA815BB9ECE4}" srcOrd="0" destOrd="0" presId="urn:microsoft.com/office/officeart/2005/8/layout/lProcess2"/>
    <dgm:cxn modelId="{401AD762-1A1E-4839-8150-0E193BDB5449}" type="presParOf" srcId="{9E1B1EC4-B657-4165-A9C9-1AA41D697B2D}" destId="{6D557471-81BC-4357-8592-9B91D8A919F0}" srcOrd="1" destOrd="0" presId="urn:microsoft.com/office/officeart/2005/8/layout/lProcess2"/>
    <dgm:cxn modelId="{930ABC1D-8951-437F-9B5D-38ACEB4DA7E1}" type="presParOf" srcId="{9E1B1EC4-B657-4165-A9C9-1AA41D697B2D}" destId="{70518B78-AED9-4353-9E52-68D3AC6640E4}" srcOrd="2" destOrd="0" presId="urn:microsoft.com/office/officeart/2005/8/layout/lProcess2"/>
    <dgm:cxn modelId="{5690AD96-4523-4B54-A0FB-85F555E5E71D}" type="presParOf" srcId="{2B168DFD-E751-4711-B8CF-F598241074F0}" destId="{5212EA50-29C1-4061-A466-B8BF025AE32F}" srcOrd="1" destOrd="0" presId="urn:microsoft.com/office/officeart/2005/8/layout/lProcess2"/>
    <dgm:cxn modelId="{8A587681-CD26-4257-8D29-150BDFE489F5}" type="presParOf" srcId="{2B168DFD-E751-4711-B8CF-F598241074F0}" destId="{E9B9E881-9CE2-4F0C-8060-E19AA4615492}" srcOrd="2" destOrd="0" presId="urn:microsoft.com/office/officeart/2005/8/layout/lProcess2"/>
    <dgm:cxn modelId="{B096D208-6E15-49F8-B826-BDDE5D894571}" type="presParOf" srcId="{E9B9E881-9CE2-4F0C-8060-E19AA4615492}" destId="{10CEB1C7-2C51-4AC3-97AD-11FB18E79FAC}" srcOrd="0" destOrd="0" presId="urn:microsoft.com/office/officeart/2005/8/layout/lProcess2"/>
    <dgm:cxn modelId="{AD3470B6-F402-41A9-B4CE-FD8FACDC32DC}" type="presParOf" srcId="{E9B9E881-9CE2-4F0C-8060-E19AA4615492}" destId="{1F662B72-11A9-4AFD-AA6B-D8AE937DAAF1}" srcOrd="1" destOrd="0" presId="urn:microsoft.com/office/officeart/2005/8/layout/lProcess2"/>
    <dgm:cxn modelId="{E8447AAF-DFDE-458D-B9DD-664C77080997}" type="presParOf" srcId="{E9B9E881-9CE2-4F0C-8060-E19AA4615492}" destId="{1A560338-3011-4C95-BAE5-21C07A9A72D3}" srcOrd="2" destOrd="0" presId="urn:microsoft.com/office/officeart/2005/8/layout/lProcess2"/>
    <dgm:cxn modelId="{2462B69F-2EB4-4EA9-8166-7F25568DBB81}" type="presParOf" srcId="{1A560338-3011-4C95-BAE5-21C07A9A72D3}" destId="{FC22ADE7-00CD-4EEA-8DBB-FB22A23502B0}" srcOrd="0" destOrd="0" presId="urn:microsoft.com/office/officeart/2005/8/layout/lProcess2"/>
    <dgm:cxn modelId="{321CE52A-56E3-40BF-B4AD-7BAC305A1942}" type="presParOf" srcId="{FC22ADE7-00CD-4EEA-8DBB-FB22A23502B0}" destId="{F258F42D-CFAC-4EB1-9081-9C850B8A8AD7}" srcOrd="0" destOrd="0" presId="urn:microsoft.com/office/officeart/2005/8/layout/lProcess2"/>
    <dgm:cxn modelId="{D8321584-2ADD-4307-8B25-DD24250587C8}" type="presParOf" srcId="{FC22ADE7-00CD-4EEA-8DBB-FB22A23502B0}" destId="{4D8EC5AA-7517-49E2-A742-FC995EEE305A}" srcOrd="1" destOrd="0" presId="urn:microsoft.com/office/officeart/2005/8/layout/lProcess2"/>
    <dgm:cxn modelId="{8F6D91C8-50D9-4BDF-AD5D-71B8699DF1E2}" type="presParOf" srcId="{FC22ADE7-00CD-4EEA-8DBB-FB22A23502B0}" destId="{B81E0DA4-8C5E-42A5-89E8-C3D3BABE06AC}" srcOrd="2" destOrd="0" presId="urn:microsoft.com/office/officeart/2005/8/layout/lProcess2"/>
    <dgm:cxn modelId="{D3BC925C-8740-43F0-9824-F0C7BCDD8182}" type="presParOf" srcId="{2B168DFD-E751-4711-B8CF-F598241074F0}" destId="{9F325D50-080F-4372-A1C6-073AFC149A33}" srcOrd="3" destOrd="0" presId="urn:microsoft.com/office/officeart/2005/8/layout/lProcess2"/>
    <dgm:cxn modelId="{478C95AB-D540-4B6C-BFC7-B8C1376DA911}" type="presParOf" srcId="{2B168DFD-E751-4711-B8CF-F598241074F0}" destId="{194CC933-EFDC-4034-B977-E0A378929504}" srcOrd="4" destOrd="0" presId="urn:microsoft.com/office/officeart/2005/8/layout/lProcess2"/>
    <dgm:cxn modelId="{B94839F3-5858-44AC-97D5-E99AA21A3826}" type="presParOf" srcId="{194CC933-EFDC-4034-B977-E0A378929504}" destId="{7A8DDE2A-494B-4F72-BFE6-24F5A96FD6AE}" srcOrd="0" destOrd="0" presId="urn:microsoft.com/office/officeart/2005/8/layout/lProcess2"/>
    <dgm:cxn modelId="{BC4181D2-5C9C-4DC2-A316-F67FEF091685}" type="presParOf" srcId="{194CC933-EFDC-4034-B977-E0A378929504}" destId="{9A0EDEFC-CB15-41AF-9A48-125853448EB3}" srcOrd="1" destOrd="0" presId="urn:microsoft.com/office/officeart/2005/8/layout/lProcess2"/>
    <dgm:cxn modelId="{F06AF11F-C753-484B-87F4-430FE5B77BEA}" type="presParOf" srcId="{194CC933-EFDC-4034-B977-E0A378929504}" destId="{118BDE9C-C41A-47D8-A69F-824446F90786}" srcOrd="2" destOrd="0" presId="urn:microsoft.com/office/officeart/2005/8/layout/lProcess2"/>
    <dgm:cxn modelId="{2B1AA525-B531-4D81-B843-AF13C54E7689}" type="presParOf" srcId="{118BDE9C-C41A-47D8-A69F-824446F90786}" destId="{1C9A6EA2-D8CA-4BCE-89B0-9132FFB2A77C}" srcOrd="0" destOrd="0" presId="urn:microsoft.com/office/officeart/2005/8/layout/lProcess2"/>
    <dgm:cxn modelId="{AC716E27-BCE6-4D97-8E17-B5F6AFAE6279}" type="presParOf" srcId="{1C9A6EA2-D8CA-4BCE-89B0-9132FFB2A77C}" destId="{82BFABCA-F5DB-4386-A410-7BD2355DA915}" srcOrd="0" destOrd="0" presId="urn:microsoft.com/office/officeart/2005/8/layout/lProcess2"/>
    <dgm:cxn modelId="{505681F6-8A6C-47F8-AE71-E5FFD4734DAA}" type="presParOf" srcId="{1C9A6EA2-D8CA-4BCE-89B0-9132FFB2A77C}" destId="{4F25A5E0-0287-4312-9F78-9E7082EB9025}" srcOrd="1" destOrd="0" presId="urn:microsoft.com/office/officeart/2005/8/layout/lProcess2"/>
    <dgm:cxn modelId="{D603B5BE-89F0-478C-94B1-AE0746BA3925}" type="presParOf" srcId="{1C9A6EA2-D8CA-4BCE-89B0-9132FFB2A77C}" destId="{CEE24254-539E-45C0-80F6-5C39C399932C}" srcOrd="2" destOrd="0" presId="urn:microsoft.com/office/officeart/2005/8/layout/lProcess2"/>
    <dgm:cxn modelId="{1FAEAA5F-7910-424F-A302-83079327FC28}" type="presParOf" srcId="{1C9A6EA2-D8CA-4BCE-89B0-9132FFB2A77C}" destId="{E30D12D4-A870-4BB5-9CDB-A594AC9A28AF}" srcOrd="3" destOrd="0" presId="urn:microsoft.com/office/officeart/2005/8/layout/lProcess2"/>
    <dgm:cxn modelId="{C940A462-40BC-4FDC-ADBE-F774AAE9B0BF}" type="presParOf" srcId="{1C9A6EA2-D8CA-4BCE-89B0-9132FFB2A77C}" destId="{CC16B56B-9296-430F-AD30-3FE577F99E43}"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D859BA-4023-4127-B3E0-BC438E9258B6}" type="doc">
      <dgm:prSet loTypeId="urn:microsoft.com/office/officeart/2005/8/layout/hList2" loCatId="list" qsTypeId="urn:microsoft.com/office/officeart/2005/8/quickstyle/simple1" qsCatId="simple" csTypeId="urn:microsoft.com/office/officeart/2005/8/colors/accent0_1" csCatId="mainScheme" phldr="1"/>
      <dgm:spPr/>
      <dgm:t>
        <a:bodyPr/>
        <a:lstStyle/>
        <a:p>
          <a:endParaRPr lang="en-US"/>
        </a:p>
      </dgm:t>
    </dgm:pt>
    <dgm:pt modelId="{00ED8D85-0CA9-4DD9-84B4-00D0320CBEEF}">
      <dgm:prSet phldrT="[Text]"/>
      <dgm:spPr/>
      <dgm:t>
        <a:bodyPr/>
        <a:lstStyle/>
        <a:p>
          <a:pPr>
            <a:buFontTx/>
            <a:buChar char="A"/>
          </a:pPr>
          <a:r>
            <a:rPr lang="en-US" altLang="en-US" b="1" u="sng" dirty="0">
              <a:latin typeface="+mn-lt"/>
            </a:rPr>
            <a:t>________________________</a:t>
          </a:r>
          <a:endParaRPr lang="en-US" dirty="0">
            <a:latin typeface="+mn-lt"/>
          </a:endParaRPr>
        </a:p>
      </dgm:t>
    </dgm:pt>
    <dgm:pt modelId="{04D3A260-F60D-4A41-852A-253795B08C52}" type="parTrans" cxnId="{33BF6162-C7AB-4AF2-BC8B-C3492F07DEFD}">
      <dgm:prSet/>
      <dgm:spPr/>
      <dgm:t>
        <a:bodyPr/>
        <a:lstStyle/>
        <a:p>
          <a:endParaRPr lang="en-US"/>
        </a:p>
      </dgm:t>
    </dgm:pt>
    <dgm:pt modelId="{D3B1F5E8-7CFE-4B34-9678-1DC48F59EF23}" type="sibTrans" cxnId="{33BF6162-C7AB-4AF2-BC8B-C3492F07DEFD}">
      <dgm:prSet/>
      <dgm:spPr/>
      <dgm:t>
        <a:bodyPr/>
        <a:lstStyle/>
        <a:p>
          <a:endParaRPr lang="en-US"/>
        </a:p>
      </dgm:t>
    </dgm:pt>
    <dgm:pt modelId="{21DCD3E9-97FA-471F-8D43-93CA858C3333}">
      <dgm:prSet phldrT="[Text]" custT="1"/>
      <dgm:spPr/>
      <dgm:t>
        <a:bodyPr/>
        <a:lstStyle/>
        <a:p>
          <a:pPr>
            <a:buFontTx/>
            <a:buChar char="-"/>
          </a:pPr>
          <a:r>
            <a:rPr lang="en-US" altLang="en-US" sz="1400" dirty="0">
              <a:latin typeface="+mn-lt"/>
            </a:rPr>
            <a:t>from sewage</a:t>
          </a:r>
          <a:endParaRPr lang="en-US" sz="1400" dirty="0">
            <a:latin typeface="+mn-lt"/>
          </a:endParaRPr>
        </a:p>
      </dgm:t>
    </dgm:pt>
    <dgm:pt modelId="{13BFCD89-85B3-4054-8FF9-D8E54E22DBDD}" type="parTrans" cxnId="{233B0B93-A224-4409-ACE7-327612292578}">
      <dgm:prSet/>
      <dgm:spPr/>
      <dgm:t>
        <a:bodyPr/>
        <a:lstStyle/>
        <a:p>
          <a:endParaRPr lang="en-US"/>
        </a:p>
      </dgm:t>
    </dgm:pt>
    <dgm:pt modelId="{3603AA06-A712-4F82-B8C8-7E7A7D2F954F}" type="sibTrans" cxnId="{233B0B93-A224-4409-ACE7-327612292578}">
      <dgm:prSet/>
      <dgm:spPr/>
      <dgm:t>
        <a:bodyPr/>
        <a:lstStyle/>
        <a:p>
          <a:endParaRPr lang="en-US"/>
        </a:p>
      </dgm:t>
    </dgm:pt>
    <dgm:pt modelId="{66BA13AD-D4A5-4BD0-9691-B0878D5ECFDF}">
      <dgm:prSet phldrT="[Text]"/>
      <dgm:spPr/>
      <dgm:t>
        <a:bodyPr/>
        <a:lstStyle/>
        <a:p>
          <a:pPr>
            <a:buFontTx/>
            <a:buChar char="B"/>
          </a:pPr>
          <a:r>
            <a:rPr lang="en-US" altLang="en-US" b="1" u="sng" dirty="0">
              <a:latin typeface="+mn-lt"/>
            </a:rPr>
            <a:t>_________________________</a:t>
          </a:r>
          <a:endParaRPr lang="en-US" dirty="0">
            <a:latin typeface="+mn-lt"/>
          </a:endParaRPr>
        </a:p>
      </dgm:t>
    </dgm:pt>
    <dgm:pt modelId="{6F527689-05C4-4843-83F6-7E6881358A62}" type="parTrans" cxnId="{CCC47086-C57B-43EA-9EAA-3DF2F167CE68}">
      <dgm:prSet/>
      <dgm:spPr/>
      <dgm:t>
        <a:bodyPr/>
        <a:lstStyle/>
        <a:p>
          <a:endParaRPr lang="en-US"/>
        </a:p>
      </dgm:t>
    </dgm:pt>
    <dgm:pt modelId="{9353EA6B-BCBF-4A1E-A750-749EC9777334}" type="sibTrans" cxnId="{CCC47086-C57B-43EA-9EAA-3DF2F167CE68}">
      <dgm:prSet/>
      <dgm:spPr/>
      <dgm:t>
        <a:bodyPr/>
        <a:lstStyle/>
        <a:p>
          <a:endParaRPr lang="en-US"/>
        </a:p>
      </dgm:t>
    </dgm:pt>
    <dgm:pt modelId="{91E13D32-0132-47BD-8D7D-9696AF0A6A35}">
      <dgm:prSet phldrT="[Text]" custT="1"/>
      <dgm:spPr/>
      <dgm:t>
        <a:bodyPr/>
        <a:lstStyle/>
        <a:p>
          <a:pPr>
            <a:buFontTx/>
            <a:buChar char=" "/>
          </a:pPr>
          <a:r>
            <a:rPr lang="en-US" altLang="en-US" sz="1400" dirty="0">
              <a:latin typeface="+mn-lt"/>
            </a:rPr>
            <a:t>Result = street lighting, police forces, fire departments/fire hydrants</a:t>
          </a:r>
          <a:endParaRPr lang="en-US" sz="1400" dirty="0">
            <a:latin typeface="+mn-lt"/>
          </a:endParaRPr>
        </a:p>
      </dgm:t>
    </dgm:pt>
    <dgm:pt modelId="{751CD806-2237-4183-8E9F-08DF9DA8A898}" type="parTrans" cxnId="{DBA3F477-C6A5-48E0-A1D3-1CB458A6D6A1}">
      <dgm:prSet/>
      <dgm:spPr/>
      <dgm:t>
        <a:bodyPr/>
        <a:lstStyle/>
        <a:p>
          <a:endParaRPr lang="en-US"/>
        </a:p>
      </dgm:t>
    </dgm:pt>
    <dgm:pt modelId="{D3E3BC1A-1EC2-4819-9EFB-DFA046784FF1}" type="sibTrans" cxnId="{DBA3F477-C6A5-48E0-A1D3-1CB458A6D6A1}">
      <dgm:prSet/>
      <dgm:spPr/>
      <dgm:t>
        <a:bodyPr/>
        <a:lstStyle/>
        <a:p>
          <a:endParaRPr lang="en-US"/>
        </a:p>
      </dgm:t>
    </dgm:pt>
    <dgm:pt modelId="{C884B40C-DEC7-48DE-8EB2-FDCADB3824CA}">
      <dgm:prSet phldrT="[Text]"/>
      <dgm:spPr/>
      <dgm:t>
        <a:bodyPr/>
        <a:lstStyle/>
        <a:p>
          <a:pPr>
            <a:buFontTx/>
            <a:buChar char="C"/>
          </a:pPr>
          <a:r>
            <a:rPr lang="en-US" altLang="en-US" b="1" u="sng" dirty="0">
              <a:latin typeface="+mn-lt"/>
            </a:rPr>
            <a:t>_________________________</a:t>
          </a:r>
          <a:endParaRPr lang="en-US" dirty="0">
            <a:latin typeface="+mn-lt"/>
          </a:endParaRPr>
        </a:p>
      </dgm:t>
    </dgm:pt>
    <dgm:pt modelId="{35C8298F-73DC-4E00-B5CD-7D3FA95D1D96}" type="parTrans" cxnId="{3A14582C-F4B8-44B0-9364-3C50D1517DA3}">
      <dgm:prSet/>
      <dgm:spPr/>
      <dgm:t>
        <a:bodyPr/>
        <a:lstStyle/>
        <a:p>
          <a:endParaRPr lang="en-US"/>
        </a:p>
      </dgm:t>
    </dgm:pt>
    <dgm:pt modelId="{47B635F0-871F-457A-890F-0973B6E6C810}" type="sibTrans" cxnId="{3A14582C-F4B8-44B0-9364-3C50D1517DA3}">
      <dgm:prSet/>
      <dgm:spPr/>
      <dgm:t>
        <a:bodyPr/>
        <a:lstStyle/>
        <a:p>
          <a:endParaRPr lang="en-US"/>
        </a:p>
      </dgm:t>
    </dgm:pt>
    <dgm:pt modelId="{6D3CB7EA-3BA1-4497-A765-2EECFD62D611}">
      <dgm:prSet phldrT="[Text]"/>
      <dgm:spPr/>
      <dgm:t>
        <a:bodyPr/>
        <a:lstStyle/>
        <a:p>
          <a:r>
            <a:rPr lang="en-US" dirty="0">
              <a:latin typeface="+mn-lt"/>
            </a:rPr>
            <a:t>The sewers could not handle the amount of human waste in crowded cities. Garbage and horse manure filled the streets. The filthy cities were unsanitary. Diseases spread quickly. </a:t>
          </a:r>
        </a:p>
      </dgm:t>
    </dgm:pt>
    <dgm:pt modelId="{F952E66A-C00A-45D9-8621-1A514E430342}" type="parTrans" cxnId="{301213BB-88E6-4A7A-B36C-2E88407D7525}">
      <dgm:prSet/>
      <dgm:spPr/>
      <dgm:t>
        <a:bodyPr/>
        <a:lstStyle/>
        <a:p>
          <a:endParaRPr lang="en-US"/>
        </a:p>
      </dgm:t>
    </dgm:pt>
    <dgm:pt modelId="{0A04816E-9F12-484E-9A28-F35AE17C48AD}" type="sibTrans" cxnId="{301213BB-88E6-4A7A-B36C-2E88407D7525}">
      <dgm:prSet/>
      <dgm:spPr/>
      <dgm:t>
        <a:bodyPr/>
        <a:lstStyle/>
        <a:p>
          <a:endParaRPr lang="en-US"/>
        </a:p>
      </dgm:t>
    </dgm:pt>
    <dgm:pt modelId="{984A0872-7E39-4659-9F69-D5BD41A06838}">
      <dgm:prSet custT="1"/>
      <dgm:spPr/>
      <dgm:t>
        <a:bodyPr/>
        <a:lstStyle/>
        <a:p>
          <a:r>
            <a:rPr lang="en-US" altLang="en-US" sz="1400" dirty="0">
              <a:latin typeface="+mn-lt"/>
            </a:rPr>
            <a:t>Result = improved sanitation systems, water treatment plants</a:t>
          </a:r>
        </a:p>
      </dgm:t>
    </dgm:pt>
    <dgm:pt modelId="{5EC7929B-A8AA-4003-BC37-2FF53859AE32}" type="parTrans" cxnId="{76D6FA17-34FD-435D-9174-B6F368112370}">
      <dgm:prSet/>
      <dgm:spPr/>
      <dgm:t>
        <a:bodyPr/>
        <a:lstStyle/>
        <a:p>
          <a:endParaRPr lang="en-US"/>
        </a:p>
      </dgm:t>
    </dgm:pt>
    <dgm:pt modelId="{971DBB6E-7C81-4593-B7F2-12AAC35CE425}" type="sibTrans" cxnId="{76D6FA17-34FD-435D-9174-B6F368112370}">
      <dgm:prSet/>
      <dgm:spPr/>
      <dgm:t>
        <a:bodyPr/>
        <a:lstStyle/>
        <a:p>
          <a:endParaRPr lang="en-US"/>
        </a:p>
      </dgm:t>
    </dgm:pt>
    <dgm:pt modelId="{2904E63E-FA1C-4D26-8F2F-266638D6AF5D}">
      <dgm:prSet custT="1"/>
      <dgm:spPr/>
      <dgm:t>
        <a:bodyPr/>
        <a:lstStyle/>
        <a:p>
          <a:r>
            <a:rPr lang="en-US" sz="1400" dirty="0">
              <a:latin typeface="+mn-lt"/>
            </a:rPr>
            <a:t>In 1900 many babies died before their first birthday. Whooping cough, tuberculosis, and other contagious diseases were common. Poverty led to crime. Children who were homeless or orphaned became pickpockets. Gangs committed more serious crimes</a:t>
          </a:r>
          <a:endParaRPr lang="en-US" altLang="en-US" sz="1400" dirty="0">
            <a:latin typeface="+mn-lt"/>
          </a:endParaRPr>
        </a:p>
      </dgm:t>
    </dgm:pt>
    <dgm:pt modelId="{3B232193-9206-4A03-9881-EE80B35E67E8}" type="parTrans" cxnId="{4081E8B7-577C-4CB4-A69E-0981339C7766}">
      <dgm:prSet/>
      <dgm:spPr/>
      <dgm:t>
        <a:bodyPr/>
        <a:lstStyle/>
        <a:p>
          <a:endParaRPr lang="en-US"/>
        </a:p>
      </dgm:t>
    </dgm:pt>
    <dgm:pt modelId="{5C3BD5C9-1A54-4CED-9A2E-0BD3DACA9383}" type="sibTrans" cxnId="{4081E8B7-577C-4CB4-A69E-0981339C7766}">
      <dgm:prSet/>
      <dgm:spPr/>
      <dgm:t>
        <a:bodyPr/>
        <a:lstStyle/>
        <a:p>
          <a:endParaRPr lang="en-US"/>
        </a:p>
      </dgm:t>
    </dgm:pt>
    <dgm:pt modelId="{248EE744-44CC-4C3B-94B9-17C9FD2D8A5D}" type="pres">
      <dgm:prSet presAssocID="{94D859BA-4023-4127-B3E0-BC438E9258B6}" presName="linearFlow" presStyleCnt="0">
        <dgm:presLayoutVars>
          <dgm:dir/>
          <dgm:animLvl val="lvl"/>
          <dgm:resizeHandles/>
        </dgm:presLayoutVars>
      </dgm:prSet>
      <dgm:spPr/>
    </dgm:pt>
    <dgm:pt modelId="{AF34DC90-E1DD-4D31-9617-DB577EA107A6}" type="pres">
      <dgm:prSet presAssocID="{00ED8D85-0CA9-4DD9-84B4-00D0320CBEEF}" presName="compositeNode" presStyleCnt="0">
        <dgm:presLayoutVars>
          <dgm:bulletEnabled val="1"/>
        </dgm:presLayoutVars>
      </dgm:prSet>
      <dgm:spPr/>
    </dgm:pt>
    <dgm:pt modelId="{E1FC93B1-E767-457E-9D74-A7E5B5A8B71C}" type="pres">
      <dgm:prSet presAssocID="{00ED8D85-0CA9-4DD9-84B4-00D0320CBEEF}"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Needle"/>
        </a:ext>
      </dgm:extLst>
    </dgm:pt>
    <dgm:pt modelId="{56577850-152A-46AC-84F4-87FDA751CA69}" type="pres">
      <dgm:prSet presAssocID="{00ED8D85-0CA9-4DD9-84B4-00D0320CBEEF}" presName="childNode" presStyleLbl="node1" presStyleIdx="0" presStyleCnt="3" custScaleX="123355" custLinFactNeighborX="20708">
        <dgm:presLayoutVars>
          <dgm:bulletEnabled val="1"/>
        </dgm:presLayoutVars>
      </dgm:prSet>
      <dgm:spPr/>
    </dgm:pt>
    <dgm:pt modelId="{C278C26E-E90F-4C54-AF20-1048BEEF82A0}" type="pres">
      <dgm:prSet presAssocID="{00ED8D85-0CA9-4DD9-84B4-00D0320CBEEF}" presName="parentNode" presStyleLbl="revTx" presStyleIdx="0" presStyleCnt="3">
        <dgm:presLayoutVars>
          <dgm:chMax val="0"/>
          <dgm:bulletEnabled val="1"/>
        </dgm:presLayoutVars>
      </dgm:prSet>
      <dgm:spPr/>
    </dgm:pt>
    <dgm:pt modelId="{F81BE8CD-90D7-4A03-8CD2-2D0A707888DF}" type="pres">
      <dgm:prSet presAssocID="{D3B1F5E8-7CFE-4B34-9678-1DC48F59EF23}" presName="sibTrans" presStyleCnt="0"/>
      <dgm:spPr/>
    </dgm:pt>
    <dgm:pt modelId="{1A505D4B-EEA2-4270-BBB9-6694B46D606E}" type="pres">
      <dgm:prSet presAssocID="{66BA13AD-D4A5-4BD0-9691-B0878D5ECFDF}" presName="compositeNode" presStyleCnt="0">
        <dgm:presLayoutVars>
          <dgm:bulletEnabled val="1"/>
        </dgm:presLayoutVars>
      </dgm:prSet>
      <dgm:spPr/>
    </dgm:pt>
    <dgm:pt modelId="{51B8F19F-A788-486A-8672-D8E2D52B740B}" type="pres">
      <dgm:prSet presAssocID="{66BA13AD-D4A5-4BD0-9691-B0878D5ECFDF}" presName="imag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obber"/>
        </a:ext>
      </dgm:extLst>
    </dgm:pt>
    <dgm:pt modelId="{FFF7C426-65D6-4F9A-B280-D634E41C7446}" type="pres">
      <dgm:prSet presAssocID="{66BA13AD-D4A5-4BD0-9691-B0878D5ECFDF}" presName="childNode" presStyleLbl="node1" presStyleIdx="1" presStyleCnt="3" custScaleX="67772" custLinFactNeighborX="2463" custLinFactNeighborY="714">
        <dgm:presLayoutVars>
          <dgm:bulletEnabled val="1"/>
        </dgm:presLayoutVars>
      </dgm:prSet>
      <dgm:spPr/>
    </dgm:pt>
    <dgm:pt modelId="{35D75F03-2C55-45FF-8195-6873CEF2167B}" type="pres">
      <dgm:prSet presAssocID="{66BA13AD-D4A5-4BD0-9691-B0878D5ECFDF}" presName="parentNode" presStyleLbl="revTx" presStyleIdx="1" presStyleCnt="3">
        <dgm:presLayoutVars>
          <dgm:chMax val="0"/>
          <dgm:bulletEnabled val="1"/>
        </dgm:presLayoutVars>
      </dgm:prSet>
      <dgm:spPr/>
    </dgm:pt>
    <dgm:pt modelId="{A3E70003-8311-4F10-9FB8-7C828BB7118E}" type="pres">
      <dgm:prSet presAssocID="{9353EA6B-BCBF-4A1E-A750-749EC9777334}" presName="sibTrans" presStyleCnt="0"/>
      <dgm:spPr/>
    </dgm:pt>
    <dgm:pt modelId="{AD79F054-4683-4A61-971D-34ACF30DDE7B}" type="pres">
      <dgm:prSet presAssocID="{C884B40C-DEC7-48DE-8EB2-FDCADB3824CA}" presName="compositeNode" presStyleCnt="0">
        <dgm:presLayoutVars>
          <dgm:bulletEnabled val="1"/>
        </dgm:presLayoutVars>
      </dgm:prSet>
      <dgm:spPr/>
    </dgm:pt>
    <dgm:pt modelId="{F090FF20-EFCE-4F48-BD5F-A6B086F92233}" type="pres">
      <dgm:prSet presAssocID="{C884B40C-DEC7-48DE-8EB2-FDCADB3824CA}" presName="imag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arbage"/>
        </a:ext>
      </dgm:extLst>
    </dgm:pt>
    <dgm:pt modelId="{4CFB1AFA-39C2-4F94-B566-E43C48DAA5C0}" type="pres">
      <dgm:prSet presAssocID="{C884B40C-DEC7-48DE-8EB2-FDCADB3824CA}" presName="childNode" presStyleLbl="node1" presStyleIdx="2" presStyleCnt="3">
        <dgm:presLayoutVars>
          <dgm:bulletEnabled val="1"/>
        </dgm:presLayoutVars>
      </dgm:prSet>
      <dgm:spPr/>
    </dgm:pt>
    <dgm:pt modelId="{59035257-5F8A-46AD-A4A5-E47750AEDE6A}" type="pres">
      <dgm:prSet presAssocID="{C884B40C-DEC7-48DE-8EB2-FDCADB3824CA}" presName="parentNode" presStyleLbl="revTx" presStyleIdx="2" presStyleCnt="3">
        <dgm:presLayoutVars>
          <dgm:chMax val="0"/>
          <dgm:bulletEnabled val="1"/>
        </dgm:presLayoutVars>
      </dgm:prSet>
      <dgm:spPr/>
    </dgm:pt>
  </dgm:ptLst>
  <dgm:cxnLst>
    <dgm:cxn modelId="{76D6FA17-34FD-435D-9174-B6F368112370}" srcId="{00ED8D85-0CA9-4DD9-84B4-00D0320CBEEF}" destId="{984A0872-7E39-4659-9F69-D5BD41A06838}" srcOrd="1" destOrd="0" parTransId="{5EC7929B-A8AA-4003-BC37-2FF53859AE32}" sibTransId="{971DBB6E-7C81-4593-B7F2-12AAC35CE425}"/>
    <dgm:cxn modelId="{DB72E42B-59B6-4CDA-8257-D028E1307ED4}" type="presOf" srcId="{6D3CB7EA-3BA1-4497-A765-2EECFD62D611}" destId="{4CFB1AFA-39C2-4F94-B566-E43C48DAA5C0}" srcOrd="0" destOrd="0" presId="urn:microsoft.com/office/officeart/2005/8/layout/hList2"/>
    <dgm:cxn modelId="{3A14582C-F4B8-44B0-9364-3C50D1517DA3}" srcId="{94D859BA-4023-4127-B3E0-BC438E9258B6}" destId="{C884B40C-DEC7-48DE-8EB2-FDCADB3824CA}" srcOrd="2" destOrd="0" parTransId="{35C8298F-73DC-4E00-B5CD-7D3FA95D1D96}" sibTransId="{47B635F0-871F-457A-890F-0973B6E6C810}"/>
    <dgm:cxn modelId="{DE47D62C-4644-4A17-A1A9-D61D10977889}" type="presOf" srcId="{21DCD3E9-97FA-471F-8D43-93CA858C3333}" destId="{56577850-152A-46AC-84F4-87FDA751CA69}" srcOrd="0" destOrd="0" presId="urn:microsoft.com/office/officeart/2005/8/layout/hList2"/>
    <dgm:cxn modelId="{33BF6162-C7AB-4AF2-BC8B-C3492F07DEFD}" srcId="{94D859BA-4023-4127-B3E0-BC438E9258B6}" destId="{00ED8D85-0CA9-4DD9-84B4-00D0320CBEEF}" srcOrd="0" destOrd="0" parTransId="{04D3A260-F60D-4A41-852A-253795B08C52}" sibTransId="{D3B1F5E8-7CFE-4B34-9678-1DC48F59EF23}"/>
    <dgm:cxn modelId="{DBA3F477-C6A5-48E0-A1D3-1CB458A6D6A1}" srcId="{66BA13AD-D4A5-4BD0-9691-B0878D5ECFDF}" destId="{91E13D32-0132-47BD-8D7D-9696AF0A6A35}" srcOrd="0" destOrd="0" parTransId="{751CD806-2237-4183-8E9F-08DF9DA8A898}" sibTransId="{D3E3BC1A-1EC2-4819-9EFB-DFA046784FF1}"/>
    <dgm:cxn modelId="{391CDD85-7140-46C3-A672-0FF48F8D3B94}" type="presOf" srcId="{00ED8D85-0CA9-4DD9-84B4-00D0320CBEEF}" destId="{C278C26E-E90F-4C54-AF20-1048BEEF82A0}" srcOrd="0" destOrd="0" presId="urn:microsoft.com/office/officeart/2005/8/layout/hList2"/>
    <dgm:cxn modelId="{CCC47086-C57B-43EA-9EAA-3DF2F167CE68}" srcId="{94D859BA-4023-4127-B3E0-BC438E9258B6}" destId="{66BA13AD-D4A5-4BD0-9691-B0878D5ECFDF}" srcOrd="1" destOrd="0" parTransId="{6F527689-05C4-4843-83F6-7E6881358A62}" sibTransId="{9353EA6B-BCBF-4A1E-A750-749EC9777334}"/>
    <dgm:cxn modelId="{AE55948B-5FB9-4CCE-A450-A76B2824B90B}" type="presOf" srcId="{91E13D32-0132-47BD-8D7D-9696AF0A6A35}" destId="{FFF7C426-65D6-4F9A-B280-D634E41C7446}" srcOrd="0" destOrd="0" presId="urn:microsoft.com/office/officeart/2005/8/layout/hList2"/>
    <dgm:cxn modelId="{233B0B93-A224-4409-ACE7-327612292578}" srcId="{00ED8D85-0CA9-4DD9-84B4-00D0320CBEEF}" destId="{21DCD3E9-97FA-471F-8D43-93CA858C3333}" srcOrd="0" destOrd="0" parTransId="{13BFCD89-85B3-4054-8FF9-D8E54E22DBDD}" sibTransId="{3603AA06-A712-4F82-B8C8-7E7A7D2F954F}"/>
    <dgm:cxn modelId="{247B8FA5-BCA5-407D-84D6-63C0E6EF90BF}" type="presOf" srcId="{C884B40C-DEC7-48DE-8EB2-FDCADB3824CA}" destId="{59035257-5F8A-46AD-A4A5-E47750AEDE6A}" srcOrd="0" destOrd="0" presId="urn:microsoft.com/office/officeart/2005/8/layout/hList2"/>
    <dgm:cxn modelId="{EE8E59AC-CA9C-448F-ADEA-FC3CD4C505F2}" type="presOf" srcId="{2904E63E-FA1C-4D26-8F2F-266638D6AF5D}" destId="{56577850-152A-46AC-84F4-87FDA751CA69}" srcOrd="0" destOrd="2" presId="urn:microsoft.com/office/officeart/2005/8/layout/hList2"/>
    <dgm:cxn modelId="{4081E8B7-577C-4CB4-A69E-0981339C7766}" srcId="{00ED8D85-0CA9-4DD9-84B4-00D0320CBEEF}" destId="{2904E63E-FA1C-4D26-8F2F-266638D6AF5D}" srcOrd="2" destOrd="0" parTransId="{3B232193-9206-4A03-9881-EE80B35E67E8}" sibTransId="{5C3BD5C9-1A54-4CED-9A2E-0BD3DACA9383}"/>
    <dgm:cxn modelId="{301213BB-88E6-4A7A-B36C-2E88407D7525}" srcId="{C884B40C-DEC7-48DE-8EB2-FDCADB3824CA}" destId="{6D3CB7EA-3BA1-4497-A765-2EECFD62D611}" srcOrd="0" destOrd="0" parTransId="{F952E66A-C00A-45D9-8621-1A514E430342}" sibTransId="{0A04816E-9F12-484E-9A28-F35AE17C48AD}"/>
    <dgm:cxn modelId="{AA6F47C1-3BAF-4AD5-9709-AF7126A6BFFA}" type="presOf" srcId="{94D859BA-4023-4127-B3E0-BC438E9258B6}" destId="{248EE744-44CC-4C3B-94B9-17C9FD2D8A5D}" srcOrd="0" destOrd="0" presId="urn:microsoft.com/office/officeart/2005/8/layout/hList2"/>
    <dgm:cxn modelId="{111DA8CF-A9DD-41AB-8CE0-053D5AB4C4EE}" type="presOf" srcId="{66BA13AD-D4A5-4BD0-9691-B0878D5ECFDF}" destId="{35D75F03-2C55-45FF-8195-6873CEF2167B}" srcOrd="0" destOrd="0" presId="urn:microsoft.com/office/officeart/2005/8/layout/hList2"/>
    <dgm:cxn modelId="{AA7453D1-C79A-4835-85D2-51691351732C}" type="presOf" srcId="{984A0872-7E39-4659-9F69-D5BD41A06838}" destId="{56577850-152A-46AC-84F4-87FDA751CA69}" srcOrd="0" destOrd="1" presId="urn:microsoft.com/office/officeart/2005/8/layout/hList2"/>
    <dgm:cxn modelId="{ED49EF3F-CA1E-4A47-A263-4EF156D6CBD5}" type="presParOf" srcId="{248EE744-44CC-4C3B-94B9-17C9FD2D8A5D}" destId="{AF34DC90-E1DD-4D31-9617-DB577EA107A6}" srcOrd="0" destOrd="0" presId="urn:microsoft.com/office/officeart/2005/8/layout/hList2"/>
    <dgm:cxn modelId="{2B90D01E-9FAC-4067-8402-FFD6758A7270}" type="presParOf" srcId="{AF34DC90-E1DD-4D31-9617-DB577EA107A6}" destId="{E1FC93B1-E767-457E-9D74-A7E5B5A8B71C}" srcOrd="0" destOrd="0" presId="urn:microsoft.com/office/officeart/2005/8/layout/hList2"/>
    <dgm:cxn modelId="{DA2F28D8-B07F-40FA-A147-FD47C751A3FE}" type="presParOf" srcId="{AF34DC90-E1DD-4D31-9617-DB577EA107A6}" destId="{56577850-152A-46AC-84F4-87FDA751CA69}" srcOrd="1" destOrd="0" presId="urn:microsoft.com/office/officeart/2005/8/layout/hList2"/>
    <dgm:cxn modelId="{2882EC21-9123-4F67-B99A-652606AB091F}" type="presParOf" srcId="{AF34DC90-E1DD-4D31-9617-DB577EA107A6}" destId="{C278C26E-E90F-4C54-AF20-1048BEEF82A0}" srcOrd="2" destOrd="0" presId="urn:microsoft.com/office/officeart/2005/8/layout/hList2"/>
    <dgm:cxn modelId="{2B254B49-2035-489E-9815-8D1120D62C83}" type="presParOf" srcId="{248EE744-44CC-4C3B-94B9-17C9FD2D8A5D}" destId="{F81BE8CD-90D7-4A03-8CD2-2D0A707888DF}" srcOrd="1" destOrd="0" presId="urn:microsoft.com/office/officeart/2005/8/layout/hList2"/>
    <dgm:cxn modelId="{8158BACA-9094-458D-AAC0-AF1B7D36034F}" type="presParOf" srcId="{248EE744-44CC-4C3B-94B9-17C9FD2D8A5D}" destId="{1A505D4B-EEA2-4270-BBB9-6694B46D606E}" srcOrd="2" destOrd="0" presId="urn:microsoft.com/office/officeart/2005/8/layout/hList2"/>
    <dgm:cxn modelId="{B340C15F-59DF-44F1-A71E-47F90DF4E495}" type="presParOf" srcId="{1A505D4B-EEA2-4270-BBB9-6694B46D606E}" destId="{51B8F19F-A788-486A-8672-D8E2D52B740B}" srcOrd="0" destOrd="0" presId="urn:microsoft.com/office/officeart/2005/8/layout/hList2"/>
    <dgm:cxn modelId="{FD10A204-2886-46DE-8E0A-8B0C680637D8}" type="presParOf" srcId="{1A505D4B-EEA2-4270-BBB9-6694B46D606E}" destId="{FFF7C426-65D6-4F9A-B280-D634E41C7446}" srcOrd="1" destOrd="0" presId="urn:microsoft.com/office/officeart/2005/8/layout/hList2"/>
    <dgm:cxn modelId="{C270743E-BF2A-47DF-9FC7-8F35D7F723CA}" type="presParOf" srcId="{1A505D4B-EEA2-4270-BBB9-6694B46D606E}" destId="{35D75F03-2C55-45FF-8195-6873CEF2167B}" srcOrd="2" destOrd="0" presId="urn:microsoft.com/office/officeart/2005/8/layout/hList2"/>
    <dgm:cxn modelId="{F8A0AFA3-77C5-4883-BF1C-8A0E16E68657}" type="presParOf" srcId="{248EE744-44CC-4C3B-94B9-17C9FD2D8A5D}" destId="{A3E70003-8311-4F10-9FB8-7C828BB7118E}" srcOrd="3" destOrd="0" presId="urn:microsoft.com/office/officeart/2005/8/layout/hList2"/>
    <dgm:cxn modelId="{35D83D97-B98A-4E51-859D-C34DD3B668A9}" type="presParOf" srcId="{248EE744-44CC-4C3B-94B9-17C9FD2D8A5D}" destId="{AD79F054-4683-4A61-971D-34ACF30DDE7B}" srcOrd="4" destOrd="0" presId="urn:microsoft.com/office/officeart/2005/8/layout/hList2"/>
    <dgm:cxn modelId="{96D0A1B3-EF21-46D8-99DA-FC819FAA3912}" type="presParOf" srcId="{AD79F054-4683-4A61-971D-34ACF30DDE7B}" destId="{F090FF20-EFCE-4F48-BD5F-A6B086F92233}" srcOrd="0" destOrd="0" presId="urn:microsoft.com/office/officeart/2005/8/layout/hList2"/>
    <dgm:cxn modelId="{86ABB337-EF3F-4A0E-A3FC-280A92BA0CAA}" type="presParOf" srcId="{AD79F054-4683-4A61-971D-34ACF30DDE7B}" destId="{4CFB1AFA-39C2-4F94-B566-E43C48DAA5C0}" srcOrd="1" destOrd="0" presId="urn:microsoft.com/office/officeart/2005/8/layout/hList2"/>
    <dgm:cxn modelId="{8696711C-3AAF-4AEE-81F0-A5BCE5972792}" type="presParOf" srcId="{AD79F054-4683-4A61-971D-34ACF30DDE7B}" destId="{59035257-5F8A-46AD-A4A5-E47750AEDE6A}"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D859BA-4023-4127-B3E0-BC438E9258B6}" type="doc">
      <dgm:prSet loTypeId="urn:microsoft.com/office/officeart/2005/8/layout/hList2" loCatId="list" qsTypeId="urn:microsoft.com/office/officeart/2005/8/quickstyle/simple1" qsCatId="simple" csTypeId="urn:microsoft.com/office/officeart/2005/8/colors/accent0_1" csCatId="mainScheme" phldr="1"/>
      <dgm:spPr/>
      <dgm:t>
        <a:bodyPr/>
        <a:lstStyle/>
        <a:p>
          <a:endParaRPr lang="en-US"/>
        </a:p>
      </dgm:t>
    </dgm:pt>
    <dgm:pt modelId="{21DCD3E9-97FA-471F-8D43-93CA858C3333}">
      <dgm:prSet phldrT="[Text]" custT="1"/>
      <dgm:spPr/>
      <dgm:t>
        <a:bodyPr/>
        <a:lstStyle/>
        <a:p>
          <a:pPr>
            <a:buFontTx/>
            <a:buChar char="-"/>
          </a:pPr>
          <a:r>
            <a:rPr lang="en-US" altLang="en-US" sz="2000" b="1" dirty="0">
              <a:latin typeface="+mn-lt"/>
            </a:rPr>
            <a:t>__________________________</a:t>
          </a:r>
          <a:endParaRPr lang="en-US" sz="2000" b="1" dirty="0">
            <a:latin typeface="+mn-lt"/>
          </a:endParaRPr>
        </a:p>
      </dgm:t>
    </dgm:pt>
    <dgm:pt modelId="{13BFCD89-85B3-4054-8FF9-D8E54E22DBDD}" type="parTrans" cxnId="{233B0B93-A224-4409-ACE7-327612292578}">
      <dgm:prSet/>
      <dgm:spPr/>
      <dgm:t>
        <a:bodyPr/>
        <a:lstStyle/>
        <a:p>
          <a:endParaRPr lang="en-US">
            <a:latin typeface="+mn-lt"/>
          </a:endParaRPr>
        </a:p>
      </dgm:t>
    </dgm:pt>
    <dgm:pt modelId="{3603AA06-A712-4F82-B8C8-7E7A7D2F954F}" type="sibTrans" cxnId="{233B0B93-A224-4409-ACE7-327612292578}">
      <dgm:prSet/>
      <dgm:spPr/>
      <dgm:t>
        <a:bodyPr/>
        <a:lstStyle/>
        <a:p>
          <a:endParaRPr lang="en-US">
            <a:latin typeface="+mn-lt"/>
          </a:endParaRPr>
        </a:p>
      </dgm:t>
    </dgm:pt>
    <dgm:pt modelId="{66BA13AD-D4A5-4BD0-9691-B0878D5ECFDF}">
      <dgm:prSet phldrT="[Text]" custT="1"/>
      <dgm:spPr/>
      <dgm:t>
        <a:bodyPr/>
        <a:lstStyle/>
        <a:p>
          <a:pPr>
            <a:buFontTx/>
            <a:buChar char="B"/>
          </a:pPr>
          <a:r>
            <a:rPr lang="en-US" altLang="en-US" sz="1600" b="1" u="sng" dirty="0">
              <a:latin typeface="+mn-lt"/>
            </a:rPr>
            <a:t>___________________________________</a:t>
          </a:r>
          <a:endParaRPr lang="en-US" sz="1600" dirty="0">
            <a:latin typeface="+mn-lt"/>
          </a:endParaRPr>
        </a:p>
      </dgm:t>
    </dgm:pt>
    <dgm:pt modelId="{6F527689-05C4-4843-83F6-7E6881358A62}" type="parTrans" cxnId="{CCC47086-C57B-43EA-9EAA-3DF2F167CE68}">
      <dgm:prSet/>
      <dgm:spPr/>
      <dgm:t>
        <a:bodyPr/>
        <a:lstStyle/>
        <a:p>
          <a:endParaRPr lang="en-US">
            <a:latin typeface="+mn-lt"/>
          </a:endParaRPr>
        </a:p>
      </dgm:t>
    </dgm:pt>
    <dgm:pt modelId="{9353EA6B-BCBF-4A1E-A750-749EC9777334}" type="sibTrans" cxnId="{CCC47086-C57B-43EA-9EAA-3DF2F167CE68}">
      <dgm:prSet/>
      <dgm:spPr/>
      <dgm:t>
        <a:bodyPr/>
        <a:lstStyle/>
        <a:p>
          <a:endParaRPr lang="en-US">
            <a:latin typeface="+mn-lt"/>
          </a:endParaRPr>
        </a:p>
      </dgm:t>
    </dgm:pt>
    <dgm:pt modelId="{91E13D32-0132-47BD-8D7D-9696AF0A6A35}">
      <dgm:prSet phldrT="[Text]" custT="1"/>
      <dgm:spPr/>
      <dgm:t>
        <a:bodyPr/>
        <a:lstStyle/>
        <a:p>
          <a:pPr>
            <a:buFontTx/>
            <a:buChar char=" "/>
          </a:pPr>
          <a:r>
            <a:rPr lang="en-US" sz="1400" dirty="0">
              <a:latin typeface="+mn-lt"/>
            </a:rPr>
            <a:t>Many immigrants &amp; Women performed unskilled labor for long hours and low pay. </a:t>
          </a:r>
        </a:p>
      </dgm:t>
    </dgm:pt>
    <dgm:pt modelId="{751CD806-2237-4183-8E9F-08DF9DA8A898}" type="parTrans" cxnId="{DBA3F477-C6A5-48E0-A1D3-1CB458A6D6A1}">
      <dgm:prSet/>
      <dgm:spPr/>
      <dgm:t>
        <a:bodyPr/>
        <a:lstStyle/>
        <a:p>
          <a:endParaRPr lang="en-US">
            <a:latin typeface="+mn-lt"/>
          </a:endParaRPr>
        </a:p>
      </dgm:t>
    </dgm:pt>
    <dgm:pt modelId="{D3E3BC1A-1EC2-4819-9EFB-DFA046784FF1}" type="sibTrans" cxnId="{DBA3F477-C6A5-48E0-A1D3-1CB458A6D6A1}">
      <dgm:prSet/>
      <dgm:spPr/>
      <dgm:t>
        <a:bodyPr/>
        <a:lstStyle/>
        <a:p>
          <a:endParaRPr lang="en-US">
            <a:latin typeface="+mn-lt"/>
          </a:endParaRPr>
        </a:p>
      </dgm:t>
    </dgm:pt>
    <dgm:pt modelId="{C884B40C-DEC7-48DE-8EB2-FDCADB3824CA}">
      <dgm:prSet phldrT="[Text]"/>
      <dgm:spPr/>
      <dgm:t>
        <a:bodyPr/>
        <a:lstStyle/>
        <a:p>
          <a:pPr>
            <a:buFontTx/>
            <a:buChar char="C"/>
          </a:pPr>
          <a:r>
            <a:rPr lang="en-US" altLang="en-US" b="1" u="sng" dirty="0">
              <a:latin typeface="+mn-lt"/>
            </a:rPr>
            <a:t>______________________________</a:t>
          </a:r>
          <a:endParaRPr lang="en-US" dirty="0">
            <a:latin typeface="+mn-lt"/>
          </a:endParaRPr>
        </a:p>
      </dgm:t>
    </dgm:pt>
    <dgm:pt modelId="{35C8298F-73DC-4E00-B5CD-7D3FA95D1D96}" type="parTrans" cxnId="{3A14582C-F4B8-44B0-9364-3C50D1517DA3}">
      <dgm:prSet/>
      <dgm:spPr/>
      <dgm:t>
        <a:bodyPr/>
        <a:lstStyle/>
        <a:p>
          <a:endParaRPr lang="en-US">
            <a:latin typeface="+mn-lt"/>
          </a:endParaRPr>
        </a:p>
      </dgm:t>
    </dgm:pt>
    <dgm:pt modelId="{47B635F0-871F-457A-890F-0973B6E6C810}" type="sibTrans" cxnId="{3A14582C-F4B8-44B0-9364-3C50D1517DA3}">
      <dgm:prSet/>
      <dgm:spPr/>
      <dgm:t>
        <a:bodyPr/>
        <a:lstStyle/>
        <a:p>
          <a:endParaRPr lang="en-US">
            <a:latin typeface="+mn-lt"/>
          </a:endParaRPr>
        </a:p>
      </dgm:t>
    </dgm:pt>
    <dgm:pt modelId="{A7B46E32-4922-4480-9ADE-3FAFD7FA581B}">
      <dgm:prSet phldrT="[Text]" custT="1"/>
      <dgm:spPr/>
      <dgm:t>
        <a:bodyPr/>
        <a:lstStyle/>
        <a:p>
          <a:r>
            <a:rPr lang="en-US" sz="1400" dirty="0">
              <a:latin typeface="+mn-lt"/>
            </a:rPr>
            <a:t>Tenements were located in poor, run-down neighborhoods called </a:t>
          </a:r>
          <a:r>
            <a:rPr lang="en-US" sz="1400" b="1" i="1" dirty="0">
              <a:latin typeface="+mn-lt"/>
            </a:rPr>
            <a:t>slums. </a:t>
          </a:r>
          <a:r>
            <a:rPr lang="en-US" sz="1400" dirty="0">
              <a:latin typeface="+mn-lt"/>
            </a:rPr>
            <a:t>Tenements had many small, dark rooms. Several families shared rooms. They also shared cold running water and often times no toilet.</a:t>
          </a:r>
        </a:p>
      </dgm:t>
    </dgm:pt>
    <dgm:pt modelId="{4AB91B69-1FC4-4D14-AA8A-8544EFED810B}" type="parTrans" cxnId="{72820381-22A5-4934-B058-D8497CDDF600}">
      <dgm:prSet/>
      <dgm:spPr/>
      <dgm:t>
        <a:bodyPr/>
        <a:lstStyle/>
        <a:p>
          <a:endParaRPr lang="en-US">
            <a:latin typeface="+mn-lt"/>
          </a:endParaRPr>
        </a:p>
      </dgm:t>
    </dgm:pt>
    <dgm:pt modelId="{21A63D93-902B-4396-9456-99F9E4FB1BE1}" type="sibTrans" cxnId="{72820381-22A5-4934-B058-D8497CDDF600}">
      <dgm:prSet/>
      <dgm:spPr/>
      <dgm:t>
        <a:bodyPr/>
        <a:lstStyle/>
        <a:p>
          <a:endParaRPr lang="en-US">
            <a:latin typeface="+mn-lt"/>
          </a:endParaRPr>
        </a:p>
      </dgm:t>
    </dgm:pt>
    <dgm:pt modelId="{DD9C8085-F6FB-49F1-A818-520D4565B718}">
      <dgm:prSet phldrT="[Text]" custT="1"/>
      <dgm:spPr/>
      <dgm:t>
        <a:bodyPr/>
        <a:lstStyle/>
        <a:p>
          <a:pPr>
            <a:buFontTx/>
            <a:buChar char=" "/>
          </a:pPr>
          <a:r>
            <a:rPr lang="en-US" sz="1400" dirty="0">
              <a:latin typeface="+mn-lt"/>
            </a:rPr>
            <a:t>Many worked in</a:t>
          </a:r>
        </a:p>
      </dgm:t>
    </dgm:pt>
    <dgm:pt modelId="{00081348-5E5B-443C-87B0-1F506EF0707C}" type="parTrans" cxnId="{EE9F1A64-4B1F-4D44-9D86-551C2EBDF6DB}">
      <dgm:prSet/>
      <dgm:spPr/>
      <dgm:t>
        <a:bodyPr/>
        <a:lstStyle/>
        <a:p>
          <a:endParaRPr lang="en-US">
            <a:latin typeface="+mn-lt"/>
          </a:endParaRPr>
        </a:p>
      </dgm:t>
    </dgm:pt>
    <dgm:pt modelId="{62887DC0-EBE8-448A-8213-8F899773B7B9}" type="sibTrans" cxnId="{EE9F1A64-4B1F-4D44-9D86-551C2EBDF6DB}">
      <dgm:prSet/>
      <dgm:spPr/>
      <dgm:t>
        <a:bodyPr/>
        <a:lstStyle/>
        <a:p>
          <a:endParaRPr lang="en-US">
            <a:latin typeface="+mn-lt"/>
          </a:endParaRPr>
        </a:p>
      </dgm:t>
    </dgm:pt>
    <dgm:pt modelId="{86A6813D-D989-4BE4-86A4-D18CB10243D1}">
      <dgm:prSet phldrT="[Text]" custT="1"/>
      <dgm:spPr/>
      <dgm:t>
        <a:bodyPr/>
        <a:lstStyle/>
        <a:p>
          <a:pPr>
            <a:buFontTx/>
            <a:buChar char=" "/>
          </a:pPr>
          <a:r>
            <a:rPr lang="en-US" sz="1400" b="1" i="1" dirty="0">
              <a:latin typeface="+mn-lt"/>
            </a:rPr>
            <a:t>sweatshops, </a:t>
          </a:r>
          <a:r>
            <a:rPr lang="en-US" sz="1400" dirty="0">
              <a:latin typeface="+mn-lt"/>
            </a:rPr>
            <a:t>which were hot, crowded workshops where workers made clothing.</a:t>
          </a:r>
          <a:r>
            <a:rPr lang="en-US" altLang="en-US" sz="1400" dirty="0">
              <a:latin typeface="+mn-lt"/>
            </a:rPr>
            <a:t> poor lighting and ventilation </a:t>
          </a:r>
          <a:endParaRPr lang="en-US" sz="1400" dirty="0">
            <a:latin typeface="+mn-lt"/>
          </a:endParaRPr>
        </a:p>
      </dgm:t>
    </dgm:pt>
    <dgm:pt modelId="{B8081580-E0A7-4338-999F-8B008E2EE77C}" type="parTrans" cxnId="{604B4B75-954B-48E3-9456-3A799AA2F57C}">
      <dgm:prSet/>
      <dgm:spPr/>
      <dgm:t>
        <a:bodyPr/>
        <a:lstStyle/>
        <a:p>
          <a:endParaRPr lang="en-US">
            <a:latin typeface="+mn-lt"/>
          </a:endParaRPr>
        </a:p>
      </dgm:t>
    </dgm:pt>
    <dgm:pt modelId="{ACA5FCA4-D2C6-4043-A331-9A0BBFDC51D0}" type="sibTrans" cxnId="{604B4B75-954B-48E3-9456-3A799AA2F57C}">
      <dgm:prSet/>
      <dgm:spPr/>
      <dgm:t>
        <a:bodyPr/>
        <a:lstStyle/>
        <a:p>
          <a:endParaRPr lang="en-US">
            <a:latin typeface="+mn-lt"/>
          </a:endParaRPr>
        </a:p>
      </dgm:t>
    </dgm:pt>
    <dgm:pt modelId="{6C287DC1-0FB3-4139-A24E-022A092F6C8F}">
      <dgm:prSet phldrT="[Text]" custT="1"/>
      <dgm:spPr/>
      <dgm:t>
        <a:bodyPr/>
        <a:lstStyle/>
        <a:p>
          <a:pPr>
            <a:buFontTx/>
            <a:buChar char=" "/>
          </a:pPr>
          <a:r>
            <a:rPr lang="en-US" sz="1400" dirty="0">
              <a:latin typeface="+mn-lt"/>
            </a:rPr>
            <a:t> It was not unusual for men, women, and children to work 12 hours a day, 7 days a week. </a:t>
          </a:r>
        </a:p>
      </dgm:t>
    </dgm:pt>
    <dgm:pt modelId="{BAC5E850-2C85-41B9-B74D-6DDCEB188111}" type="parTrans" cxnId="{71DC038B-AA22-4A93-99DD-525A0086576C}">
      <dgm:prSet/>
      <dgm:spPr/>
      <dgm:t>
        <a:bodyPr/>
        <a:lstStyle/>
        <a:p>
          <a:endParaRPr lang="en-US">
            <a:latin typeface="+mn-lt"/>
          </a:endParaRPr>
        </a:p>
      </dgm:t>
    </dgm:pt>
    <dgm:pt modelId="{5557B691-2E66-4D33-ABDD-3BB883137732}" type="sibTrans" cxnId="{71DC038B-AA22-4A93-99DD-525A0086576C}">
      <dgm:prSet/>
      <dgm:spPr/>
      <dgm:t>
        <a:bodyPr/>
        <a:lstStyle/>
        <a:p>
          <a:endParaRPr lang="en-US">
            <a:latin typeface="+mn-lt"/>
          </a:endParaRPr>
        </a:p>
      </dgm:t>
    </dgm:pt>
    <dgm:pt modelId="{AFCB48D0-236A-4DA5-8A0D-AC4506ED8AE6}">
      <dgm:prSet phldrT="[Text]" custT="1"/>
      <dgm:spPr/>
      <dgm:t>
        <a:bodyPr/>
        <a:lstStyle/>
        <a:p>
          <a:pPr>
            <a:buFontTx/>
            <a:buChar char=" "/>
          </a:pPr>
          <a:endParaRPr lang="en-US" sz="1400" dirty="0">
            <a:latin typeface="+mn-lt"/>
          </a:endParaRPr>
        </a:p>
      </dgm:t>
    </dgm:pt>
    <dgm:pt modelId="{FCAA0E03-34E8-4236-A8D2-8434CB588350}" type="parTrans" cxnId="{A5A81E5C-D3DA-4C24-AF79-E1133B4A3976}">
      <dgm:prSet/>
      <dgm:spPr/>
      <dgm:t>
        <a:bodyPr/>
        <a:lstStyle/>
        <a:p>
          <a:endParaRPr lang="en-US">
            <a:latin typeface="+mn-lt"/>
          </a:endParaRPr>
        </a:p>
      </dgm:t>
    </dgm:pt>
    <dgm:pt modelId="{C079556A-03CD-483C-9898-0BCDC33060EB}" type="sibTrans" cxnId="{A5A81E5C-D3DA-4C24-AF79-E1133B4A3976}">
      <dgm:prSet/>
      <dgm:spPr/>
      <dgm:t>
        <a:bodyPr/>
        <a:lstStyle/>
        <a:p>
          <a:endParaRPr lang="en-US">
            <a:latin typeface="+mn-lt"/>
          </a:endParaRPr>
        </a:p>
      </dgm:t>
    </dgm:pt>
    <dgm:pt modelId="{FB45442C-170A-4330-8764-EC21F187C244}">
      <dgm:prSet phldrT="[Text]"/>
      <dgm:spPr/>
      <dgm:t>
        <a:bodyPr/>
        <a:lstStyle/>
        <a:p>
          <a:pPr>
            <a:buFontTx/>
            <a:buChar char="-"/>
          </a:pPr>
          <a:r>
            <a:rPr lang="en-US" altLang="en-US" dirty="0">
              <a:latin typeface="+mn-lt"/>
            </a:rPr>
            <a:t>needed the $</a:t>
          </a:r>
          <a:endParaRPr lang="en-US" dirty="0">
            <a:latin typeface="+mn-lt"/>
          </a:endParaRPr>
        </a:p>
      </dgm:t>
    </dgm:pt>
    <dgm:pt modelId="{0FB02AD1-E2AE-4D92-A530-9C9C152C14C1}" type="parTrans" cxnId="{68800022-5782-42C2-9796-352889987CF6}">
      <dgm:prSet/>
      <dgm:spPr/>
      <dgm:t>
        <a:bodyPr/>
        <a:lstStyle/>
        <a:p>
          <a:endParaRPr lang="en-US">
            <a:latin typeface="+mn-lt"/>
          </a:endParaRPr>
        </a:p>
      </dgm:t>
    </dgm:pt>
    <dgm:pt modelId="{911CF0EF-3CEE-401A-8D9A-511B7D898151}" type="sibTrans" cxnId="{68800022-5782-42C2-9796-352889987CF6}">
      <dgm:prSet/>
      <dgm:spPr/>
      <dgm:t>
        <a:bodyPr/>
        <a:lstStyle/>
        <a:p>
          <a:endParaRPr lang="en-US">
            <a:latin typeface="+mn-lt"/>
          </a:endParaRPr>
        </a:p>
      </dgm:t>
    </dgm:pt>
    <dgm:pt modelId="{BAE43A9A-19A1-492A-BB93-D43750078D85}">
      <dgm:prSet/>
      <dgm:spPr/>
      <dgm:t>
        <a:bodyPr/>
        <a:lstStyle/>
        <a:p>
          <a:pPr>
            <a:buFontTx/>
            <a:buChar char="C"/>
          </a:pPr>
          <a:r>
            <a:rPr lang="en-US" altLang="en-US" dirty="0">
              <a:latin typeface="+mn-lt"/>
            </a:rPr>
            <a:t>parents had no place for kids to go</a:t>
          </a:r>
        </a:p>
      </dgm:t>
    </dgm:pt>
    <dgm:pt modelId="{54546EE9-1ECF-47CE-9BE4-4DCFEB070901}" type="parTrans" cxnId="{10276359-0F8B-4C71-9CB5-F119CEB6C4ED}">
      <dgm:prSet/>
      <dgm:spPr/>
      <dgm:t>
        <a:bodyPr/>
        <a:lstStyle/>
        <a:p>
          <a:endParaRPr lang="en-US">
            <a:latin typeface="+mn-lt"/>
          </a:endParaRPr>
        </a:p>
      </dgm:t>
    </dgm:pt>
    <dgm:pt modelId="{BCA0577F-3284-4276-A804-3E949F96C6D3}" type="sibTrans" cxnId="{10276359-0F8B-4C71-9CB5-F119CEB6C4ED}">
      <dgm:prSet/>
      <dgm:spPr/>
      <dgm:t>
        <a:bodyPr/>
        <a:lstStyle/>
        <a:p>
          <a:endParaRPr lang="en-US">
            <a:latin typeface="+mn-lt"/>
          </a:endParaRPr>
        </a:p>
      </dgm:t>
    </dgm:pt>
    <dgm:pt modelId="{C57C16A5-4EC2-41FD-A840-2AE1803820F0}">
      <dgm:prSet/>
      <dgm:spPr/>
      <dgm:t>
        <a:bodyPr/>
        <a:lstStyle/>
        <a:p>
          <a:r>
            <a:rPr lang="en-US" dirty="0">
              <a:latin typeface="+mn-lt"/>
            </a:rPr>
            <a:t>Child labor laws, passed by many states, were ignored by employers. The laws stated that children must be at least 12 years old and could work no more than 10 hours each day. These laws did not apply to children who worked on farms.</a:t>
          </a:r>
          <a:endParaRPr lang="en-US" altLang="en-US" dirty="0">
            <a:latin typeface="+mn-lt"/>
          </a:endParaRPr>
        </a:p>
      </dgm:t>
    </dgm:pt>
    <dgm:pt modelId="{869024EB-68C9-4FD1-9333-B6B5AF15D29B}" type="parTrans" cxnId="{FBB9F53F-39F1-49A9-8099-D9EAA18A9409}">
      <dgm:prSet/>
      <dgm:spPr/>
      <dgm:t>
        <a:bodyPr/>
        <a:lstStyle/>
        <a:p>
          <a:endParaRPr lang="en-US">
            <a:latin typeface="+mn-lt"/>
          </a:endParaRPr>
        </a:p>
      </dgm:t>
    </dgm:pt>
    <dgm:pt modelId="{ACE95E5A-EBC4-4539-8708-2D75C762C04A}" type="sibTrans" cxnId="{FBB9F53F-39F1-49A9-8099-D9EAA18A9409}">
      <dgm:prSet/>
      <dgm:spPr/>
      <dgm:t>
        <a:bodyPr/>
        <a:lstStyle/>
        <a:p>
          <a:endParaRPr lang="en-US">
            <a:latin typeface="+mn-lt"/>
          </a:endParaRPr>
        </a:p>
      </dgm:t>
    </dgm:pt>
    <dgm:pt modelId="{248EE744-44CC-4C3B-94B9-17C9FD2D8A5D}" type="pres">
      <dgm:prSet presAssocID="{94D859BA-4023-4127-B3E0-BC438E9258B6}" presName="linearFlow" presStyleCnt="0">
        <dgm:presLayoutVars>
          <dgm:dir/>
          <dgm:animLvl val="lvl"/>
          <dgm:resizeHandles/>
        </dgm:presLayoutVars>
      </dgm:prSet>
      <dgm:spPr/>
    </dgm:pt>
    <dgm:pt modelId="{34471EB7-1CA0-4A25-A30D-F6F204B084E7}" type="pres">
      <dgm:prSet presAssocID="{21DCD3E9-97FA-471F-8D43-93CA858C3333}" presName="compositeNode" presStyleCnt="0">
        <dgm:presLayoutVars>
          <dgm:bulletEnabled val="1"/>
        </dgm:presLayoutVars>
      </dgm:prSet>
      <dgm:spPr/>
    </dgm:pt>
    <dgm:pt modelId="{77BD1E1D-500B-45F3-A9B6-0CB5E24BA27F}" type="pres">
      <dgm:prSet presAssocID="{21DCD3E9-97FA-471F-8D43-93CA858C3333}"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ity"/>
        </a:ext>
      </dgm:extLst>
    </dgm:pt>
    <dgm:pt modelId="{14A1EEC1-84C5-416C-9B1C-CB83085889DA}" type="pres">
      <dgm:prSet presAssocID="{21DCD3E9-97FA-471F-8D43-93CA858C3333}" presName="childNode" presStyleLbl="node1" presStyleIdx="0" presStyleCnt="3">
        <dgm:presLayoutVars>
          <dgm:bulletEnabled val="1"/>
        </dgm:presLayoutVars>
      </dgm:prSet>
      <dgm:spPr/>
    </dgm:pt>
    <dgm:pt modelId="{FF523C4A-5522-4F74-A69C-DA4F51566FE5}" type="pres">
      <dgm:prSet presAssocID="{21DCD3E9-97FA-471F-8D43-93CA858C3333}" presName="parentNode" presStyleLbl="revTx" presStyleIdx="0" presStyleCnt="3">
        <dgm:presLayoutVars>
          <dgm:chMax val="0"/>
          <dgm:bulletEnabled val="1"/>
        </dgm:presLayoutVars>
      </dgm:prSet>
      <dgm:spPr/>
    </dgm:pt>
    <dgm:pt modelId="{BE6FFC5C-274A-44E6-8A3C-CFC5B2B118D5}" type="pres">
      <dgm:prSet presAssocID="{3603AA06-A712-4F82-B8C8-7E7A7D2F954F}" presName="sibTrans" presStyleCnt="0"/>
      <dgm:spPr/>
    </dgm:pt>
    <dgm:pt modelId="{1A505D4B-EEA2-4270-BBB9-6694B46D606E}" type="pres">
      <dgm:prSet presAssocID="{66BA13AD-D4A5-4BD0-9691-B0878D5ECFDF}" presName="compositeNode" presStyleCnt="0">
        <dgm:presLayoutVars>
          <dgm:bulletEnabled val="1"/>
        </dgm:presLayoutVars>
      </dgm:prSet>
      <dgm:spPr/>
    </dgm:pt>
    <dgm:pt modelId="{51B8F19F-A788-486A-8672-D8E2D52B740B}" type="pres">
      <dgm:prSet presAssocID="{66BA13AD-D4A5-4BD0-9691-B0878D5ECFDF}" presName="imag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Factory"/>
        </a:ext>
      </dgm:extLst>
    </dgm:pt>
    <dgm:pt modelId="{FFF7C426-65D6-4F9A-B280-D634E41C7446}" type="pres">
      <dgm:prSet presAssocID="{66BA13AD-D4A5-4BD0-9691-B0878D5ECFDF}" presName="childNode" presStyleLbl="node1" presStyleIdx="1" presStyleCnt="3" custScaleX="113481" custLinFactNeighborX="2463" custLinFactNeighborY="714">
        <dgm:presLayoutVars>
          <dgm:bulletEnabled val="1"/>
        </dgm:presLayoutVars>
      </dgm:prSet>
      <dgm:spPr/>
    </dgm:pt>
    <dgm:pt modelId="{35D75F03-2C55-45FF-8195-6873CEF2167B}" type="pres">
      <dgm:prSet presAssocID="{66BA13AD-D4A5-4BD0-9691-B0878D5ECFDF}" presName="parentNode" presStyleLbl="revTx" presStyleIdx="1" presStyleCnt="3">
        <dgm:presLayoutVars>
          <dgm:chMax val="0"/>
          <dgm:bulletEnabled val="1"/>
        </dgm:presLayoutVars>
      </dgm:prSet>
      <dgm:spPr/>
    </dgm:pt>
    <dgm:pt modelId="{A3E70003-8311-4F10-9FB8-7C828BB7118E}" type="pres">
      <dgm:prSet presAssocID="{9353EA6B-BCBF-4A1E-A750-749EC9777334}" presName="sibTrans" presStyleCnt="0"/>
      <dgm:spPr/>
    </dgm:pt>
    <dgm:pt modelId="{AD79F054-4683-4A61-971D-34ACF30DDE7B}" type="pres">
      <dgm:prSet presAssocID="{C884B40C-DEC7-48DE-8EB2-FDCADB3824CA}" presName="compositeNode" presStyleCnt="0">
        <dgm:presLayoutVars>
          <dgm:bulletEnabled val="1"/>
        </dgm:presLayoutVars>
      </dgm:prSet>
      <dgm:spPr/>
    </dgm:pt>
    <dgm:pt modelId="{F090FF20-EFCE-4F48-BD5F-A6B086F92233}" type="pres">
      <dgm:prSet presAssocID="{C884B40C-DEC7-48DE-8EB2-FDCADB3824CA}" presName="image"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amily with two children"/>
        </a:ext>
      </dgm:extLst>
    </dgm:pt>
    <dgm:pt modelId="{4CFB1AFA-39C2-4F94-B566-E43C48DAA5C0}" type="pres">
      <dgm:prSet presAssocID="{C884B40C-DEC7-48DE-8EB2-FDCADB3824CA}" presName="childNode" presStyleLbl="node1" presStyleIdx="2" presStyleCnt="3">
        <dgm:presLayoutVars>
          <dgm:bulletEnabled val="1"/>
        </dgm:presLayoutVars>
      </dgm:prSet>
      <dgm:spPr/>
    </dgm:pt>
    <dgm:pt modelId="{59035257-5F8A-46AD-A4A5-E47750AEDE6A}" type="pres">
      <dgm:prSet presAssocID="{C884B40C-DEC7-48DE-8EB2-FDCADB3824CA}" presName="parentNode" presStyleLbl="revTx" presStyleIdx="2" presStyleCnt="3">
        <dgm:presLayoutVars>
          <dgm:chMax val="0"/>
          <dgm:bulletEnabled val="1"/>
        </dgm:presLayoutVars>
      </dgm:prSet>
      <dgm:spPr/>
    </dgm:pt>
  </dgm:ptLst>
  <dgm:cxnLst>
    <dgm:cxn modelId="{F4E4C714-C9EC-43D0-A2E5-F8AA28A04A0B}" type="presOf" srcId="{C57C16A5-4EC2-41FD-A840-2AE1803820F0}" destId="{4CFB1AFA-39C2-4F94-B566-E43C48DAA5C0}" srcOrd="0" destOrd="2" presId="urn:microsoft.com/office/officeart/2005/8/layout/hList2"/>
    <dgm:cxn modelId="{14B75119-CA2C-4814-B25B-65869CFB1BA5}" type="presOf" srcId="{DD9C8085-F6FB-49F1-A818-520D4565B718}" destId="{FFF7C426-65D6-4F9A-B280-D634E41C7446}" srcOrd="0" destOrd="1" presId="urn:microsoft.com/office/officeart/2005/8/layout/hList2"/>
    <dgm:cxn modelId="{51EC751F-EAB2-4A72-8EDE-09C46C83B4B1}" type="presOf" srcId="{AFCB48D0-236A-4DA5-8A0D-AC4506ED8AE6}" destId="{FFF7C426-65D6-4F9A-B280-D634E41C7446}" srcOrd="0" destOrd="3" presId="urn:microsoft.com/office/officeart/2005/8/layout/hList2"/>
    <dgm:cxn modelId="{68800022-5782-42C2-9796-352889987CF6}" srcId="{C884B40C-DEC7-48DE-8EB2-FDCADB3824CA}" destId="{FB45442C-170A-4330-8764-EC21F187C244}" srcOrd="0" destOrd="0" parTransId="{0FB02AD1-E2AE-4D92-A530-9C9C152C14C1}" sibTransId="{911CF0EF-3CEE-401A-8D9A-511B7D898151}"/>
    <dgm:cxn modelId="{3A14582C-F4B8-44B0-9364-3C50D1517DA3}" srcId="{94D859BA-4023-4127-B3E0-BC438E9258B6}" destId="{C884B40C-DEC7-48DE-8EB2-FDCADB3824CA}" srcOrd="2" destOrd="0" parTransId="{35C8298F-73DC-4E00-B5CD-7D3FA95D1D96}" sibTransId="{47B635F0-871F-457A-890F-0973B6E6C810}"/>
    <dgm:cxn modelId="{FBB9F53F-39F1-49A9-8099-D9EAA18A9409}" srcId="{C884B40C-DEC7-48DE-8EB2-FDCADB3824CA}" destId="{C57C16A5-4EC2-41FD-A840-2AE1803820F0}" srcOrd="2" destOrd="0" parTransId="{869024EB-68C9-4FD1-9333-B6B5AF15D29B}" sibTransId="{ACE95E5A-EBC4-4539-8708-2D75C762C04A}"/>
    <dgm:cxn modelId="{A5A81E5C-D3DA-4C24-AF79-E1133B4A3976}" srcId="{66BA13AD-D4A5-4BD0-9691-B0878D5ECFDF}" destId="{AFCB48D0-236A-4DA5-8A0D-AC4506ED8AE6}" srcOrd="3" destOrd="0" parTransId="{FCAA0E03-34E8-4236-A8D2-8434CB588350}" sibTransId="{C079556A-03CD-483C-9898-0BCDC33060EB}"/>
    <dgm:cxn modelId="{EE9F1A64-4B1F-4D44-9D86-551C2EBDF6DB}" srcId="{66BA13AD-D4A5-4BD0-9691-B0878D5ECFDF}" destId="{DD9C8085-F6FB-49F1-A818-520D4565B718}" srcOrd="1" destOrd="0" parTransId="{00081348-5E5B-443C-87B0-1F506EF0707C}" sibTransId="{62887DC0-EBE8-448A-8213-8F899773B7B9}"/>
    <dgm:cxn modelId="{639D1148-218C-4BE9-B826-D100E3670BE0}" type="presOf" srcId="{A7B46E32-4922-4480-9ADE-3FAFD7FA581B}" destId="{14A1EEC1-84C5-416C-9B1C-CB83085889DA}" srcOrd="0" destOrd="0" presId="urn:microsoft.com/office/officeart/2005/8/layout/hList2"/>
    <dgm:cxn modelId="{068E3C4C-3184-441D-AD9A-8811072C2E8A}" type="presOf" srcId="{6C287DC1-0FB3-4139-A24E-022A092F6C8F}" destId="{FFF7C426-65D6-4F9A-B280-D634E41C7446}" srcOrd="0" destOrd="4" presId="urn:microsoft.com/office/officeart/2005/8/layout/hList2"/>
    <dgm:cxn modelId="{604B4B75-954B-48E3-9456-3A799AA2F57C}" srcId="{66BA13AD-D4A5-4BD0-9691-B0878D5ECFDF}" destId="{86A6813D-D989-4BE4-86A4-D18CB10243D1}" srcOrd="2" destOrd="0" parTransId="{B8081580-E0A7-4338-999F-8B008E2EE77C}" sibTransId="{ACA5FCA4-D2C6-4043-A331-9A0BBFDC51D0}"/>
    <dgm:cxn modelId="{DBA3F477-C6A5-48E0-A1D3-1CB458A6D6A1}" srcId="{66BA13AD-D4A5-4BD0-9691-B0878D5ECFDF}" destId="{91E13D32-0132-47BD-8D7D-9696AF0A6A35}" srcOrd="0" destOrd="0" parTransId="{751CD806-2237-4183-8E9F-08DF9DA8A898}" sibTransId="{D3E3BC1A-1EC2-4819-9EFB-DFA046784FF1}"/>
    <dgm:cxn modelId="{10276359-0F8B-4C71-9CB5-F119CEB6C4ED}" srcId="{C884B40C-DEC7-48DE-8EB2-FDCADB3824CA}" destId="{BAE43A9A-19A1-492A-BB93-D43750078D85}" srcOrd="1" destOrd="0" parTransId="{54546EE9-1ECF-47CE-9BE4-4DCFEB070901}" sibTransId="{BCA0577F-3284-4276-A804-3E949F96C6D3}"/>
    <dgm:cxn modelId="{F15E4780-2D0B-4272-86DC-91518F9EF790}" type="presOf" srcId="{86A6813D-D989-4BE4-86A4-D18CB10243D1}" destId="{FFF7C426-65D6-4F9A-B280-D634E41C7446}" srcOrd="0" destOrd="2" presId="urn:microsoft.com/office/officeart/2005/8/layout/hList2"/>
    <dgm:cxn modelId="{72820381-22A5-4934-B058-D8497CDDF600}" srcId="{21DCD3E9-97FA-471F-8D43-93CA858C3333}" destId="{A7B46E32-4922-4480-9ADE-3FAFD7FA581B}" srcOrd="0" destOrd="0" parTransId="{4AB91B69-1FC4-4D14-AA8A-8544EFED810B}" sibTransId="{21A63D93-902B-4396-9456-99F9E4FB1BE1}"/>
    <dgm:cxn modelId="{CCC47086-C57B-43EA-9EAA-3DF2F167CE68}" srcId="{94D859BA-4023-4127-B3E0-BC438E9258B6}" destId="{66BA13AD-D4A5-4BD0-9691-B0878D5ECFDF}" srcOrd="1" destOrd="0" parTransId="{6F527689-05C4-4843-83F6-7E6881358A62}" sibTransId="{9353EA6B-BCBF-4A1E-A750-749EC9777334}"/>
    <dgm:cxn modelId="{71DC038B-AA22-4A93-99DD-525A0086576C}" srcId="{66BA13AD-D4A5-4BD0-9691-B0878D5ECFDF}" destId="{6C287DC1-0FB3-4139-A24E-022A092F6C8F}" srcOrd="4" destOrd="0" parTransId="{BAC5E850-2C85-41B9-B74D-6DDCEB188111}" sibTransId="{5557B691-2E66-4D33-ABDD-3BB883137732}"/>
    <dgm:cxn modelId="{AE55948B-5FB9-4CCE-A450-A76B2824B90B}" type="presOf" srcId="{91E13D32-0132-47BD-8D7D-9696AF0A6A35}" destId="{FFF7C426-65D6-4F9A-B280-D634E41C7446}" srcOrd="0" destOrd="0" presId="urn:microsoft.com/office/officeart/2005/8/layout/hList2"/>
    <dgm:cxn modelId="{233B0B93-A224-4409-ACE7-327612292578}" srcId="{94D859BA-4023-4127-B3E0-BC438E9258B6}" destId="{21DCD3E9-97FA-471F-8D43-93CA858C3333}" srcOrd="0" destOrd="0" parTransId="{13BFCD89-85B3-4054-8FF9-D8E54E22DBDD}" sibTransId="{3603AA06-A712-4F82-B8C8-7E7A7D2F954F}"/>
    <dgm:cxn modelId="{247B8FA5-BCA5-407D-84D6-63C0E6EF90BF}" type="presOf" srcId="{C884B40C-DEC7-48DE-8EB2-FDCADB3824CA}" destId="{59035257-5F8A-46AD-A4A5-E47750AEDE6A}" srcOrd="0" destOrd="0" presId="urn:microsoft.com/office/officeart/2005/8/layout/hList2"/>
    <dgm:cxn modelId="{AA6F47C1-3BAF-4AD5-9709-AF7126A6BFFA}" type="presOf" srcId="{94D859BA-4023-4127-B3E0-BC438E9258B6}" destId="{248EE744-44CC-4C3B-94B9-17C9FD2D8A5D}" srcOrd="0" destOrd="0" presId="urn:microsoft.com/office/officeart/2005/8/layout/hList2"/>
    <dgm:cxn modelId="{111DA8CF-A9DD-41AB-8CE0-053D5AB4C4EE}" type="presOf" srcId="{66BA13AD-D4A5-4BD0-9691-B0878D5ECFDF}" destId="{35D75F03-2C55-45FF-8195-6873CEF2167B}" srcOrd="0" destOrd="0" presId="urn:microsoft.com/office/officeart/2005/8/layout/hList2"/>
    <dgm:cxn modelId="{42E40BD1-225C-49C2-A8FF-1203795A3A4A}" type="presOf" srcId="{BAE43A9A-19A1-492A-BB93-D43750078D85}" destId="{4CFB1AFA-39C2-4F94-B566-E43C48DAA5C0}" srcOrd="0" destOrd="1" presId="urn:microsoft.com/office/officeart/2005/8/layout/hList2"/>
    <dgm:cxn modelId="{7B57C5DD-F0C6-4E53-A679-C88030638792}" type="presOf" srcId="{21DCD3E9-97FA-471F-8D43-93CA858C3333}" destId="{FF523C4A-5522-4F74-A69C-DA4F51566FE5}" srcOrd="0" destOrd="0" presId="urn:microsoft.com/office/officeart/2005/8/layout/hList2"/>
    <dgm:cxn modelId="{FC64C1E3-E349-4863-806D-EDD33CB29106}" type="presOf" srcId="{FB45442C-170A-4330-8764-EC21F187C244}" destId="{4CFB1AFA-39C2-4F94-B566-E43C48DAA5C0}" srcOrd="0" destOrd="0" presId="urn:microsoft.com/office/officeart/2005/8/layout/hList2"/>
    <dgm:cxn modelId="{1A2A2682-3155-41AE-8C65-64FF0919B844}" type="presParOf" srcId="{248EE744-44CC-4C3B-94B9-17C9FD2D8A5D}" destId="{34471EB7-1CA0-4A25-A30D-F6F204B084E7}" srcOrd="0" destOrd="0" presId="urn:microsoft.com/office/officeart/2005/8/layout/hList2"/>
    <dgm:cxn modelId="{9972E8A2-95A5-43D7-87A0-416E84E44DFA}" type="presParOf" srcId="{34471EB7-1CA0-4A25-A30D-F6F204B084E7}" destId="{77BD1E1D-500B-45F3-A9B6-0CB5E24BA27F}" srcOrd="0" destOrd="0" presId="urn:microsoft.com/office/officeart/2005/8/layout/hList2"/>
    <dgm:cxn modelId="{F51A72C5-4147-4AF3-8142-D3F416126140}" type="presParOf" srcId="{34471EB7-1CA0-4A25-A30D-F6F204B084E7}" destId="{14A1EEC1-84C5-416C-9B1C-CB83085889DA}" srcOrd="1" destOrd="0" presId="urn:microsoft.com/office/officeart/2005/8/layout/hList2"/>
    <dgm:cxn modelId="{E2CC3936-8A39-420A-8A8C-3F719EA15038}" type="presParOf" srcId="{34471EB7-1CA0-4A25-A30D-F6F204B084E7}" destId="{FF523C4A-5522-4F74-A69C-DA4F51566FE5}" srcOrd="2" destOrd="0" presId="urn:microsoft.com/office/officeart/2005/8/layout/hList2"/>
    <dgm:cxn modelId="{256BC573-BDD2-4738-9371-C4DD870610D6}" type="presParOf" srcId="{248EE744-44CC-4C3B-94B9-17C9FD2D8A5D}" destId="{BE6FFC5C-274A-44E6-8A3C-CFC5B2B118D5}" srcOrd="1" destOrd="0" presId="urn:microsoft.com/office/officeart/2005/8/layout/hList2"/>
    <dgm:cxn modelId="{8158BACA-9094-458D-AAC0-AF1B7D36034F}" type="presParOf" srcId="{248EE744-44CC-4C3B-94B9-17C9FD2D8A5D}" destId="{1A505D4B-EEA2-4270-BBB9-6694B46D606E}" srcOrd="2" destOrd="0" presId="urn:microsoft.com/office/officeart/2005/8/layout/hList2"/>
    <dgm:cxn modelId="{B340C15F-59DF-44F1-A71E-47F90DF4E495}" type="presParOf" srcId="{1A505D4B-EEA2-4270-BBB9-6694B46D606E}" destId="{51B8F19F-A788-486A-8672-D8E2D52B740B}" srcOrd="0" destOrd="0" presId="urn:microsoft.com/office/officeart/2005/8/layout/hList2"/>
    <dgm:cxn modelId="{FD10A204-2886-46DE-8E0A-8B0C680637D8}" type="presParOf" srcId="{1A505D4B-EEA2-4270-BBB9-6694B46D606E}" destId="{FFF7C426-65D6-4F9A-B280-D634E41C7446}" srcOrd="1" destOrd="0" presId="urn:microsoft.com/office/officeart/2005/8/layout/hList2"/>
    <dgm:cxn modelId="{C270743E-BF2A-47DF-9FC7-8F35D7F723CA}" type="presParOf" srcId="{1A505D4B-EEA2-4270-BBB9-6694B46D606E}" destId="{35D75F03-2C55-45FF-8195-6873CEF2167B}" srcOrd="2" destOrd="0" presId="urn:microsoft.com/office/officeart/2005/8/layout/hList2"/>
    <dgm:cxn modelId="{F8A0AFA3-77C5-4883-BF1C-8A0E16E68657}" type="presParOf" srcId="{248EE744-44CC-4C3B-94B9-17C9FD2D8A5D}" destId="{A3E70003-8311-4F10-9FB8-7C828BB7118E}" srcOrd="3" destOrd="0" presId="urn:microsoft.com/office/officeart/2005/8/layout/hList2"/>
    <dgm:cxn modelId="{35D83D97-B98A-4E51-859D-C34DD3B668A9}" type="presParOf" srcId="{248EE744-44CC-4C3B-94B9-17C9FD2D8A5D}" destId="{AD79F054-4683-4A61-971D-34ACF30DDE7B}" srcOrd="4" destOrd="0" presId="urn:microsoft.com/office/officeart/2005/8/layout/hList2"/>
    <dgm:cxn modelId="{96D0A1B3-EF21-46D8-99DA-FC819FAA3912}" type="presParOf" srcId="{AD79F054-4683-4A61-971D-34ACF30DDE7B}" destId="{F090FF20-EFCE-4F48-BD5F-A6B086F92233}" srcOrd="0" destOrd="0" presId="urn:microsoft.com/office/officeart/2005/8/layout/hList2"/>
    <dgm:cxn modelId="{86ABB337-EF3F-4A0E-A3FC-280A92BA0CAA}" type="presParOf" srcId="{AD79F054-4683-4A61-971D-34ACF30DDE7B}" destId="{4CFB1AFA-39C2-4F94-B566-E43C48DAA5C0}" srcOrd="1" destOrd="0" presId="urn:microsoft.com/office/officeart/2005/8/layout/hList2"/>
    <dgm:cxn modelId="{8696711C-3AAF-4AEE-81F0-A5BCE5972792}" type="presParOf" srcId="{AD79F054-4683-4A61-971D-34ACF30DDE7B}" destId="{59035257-5F8A-46AD-A4A5-E47750AEDE6A}"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AF1B7-4E0F-4911-84EF-DC3529793B0D}">
      <dsp:nvSpPr>
        <dsp:cNvPr id="0" name=""/>
        <dsp:cNvSpPr/>
      </dsp:nvSpPr>
      <dsp:spPr>
        <a:xfrm>
          <a:off x="150267" y="28271"/>
          <a:ext cx="5040787" cy="727608"/>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________________ seek to make money by investing in companies (buying stock) result </a:t>
          </a:r>
        </a:p>
      </dsp:txBody>
      <dsp:txXfrm>
        <a:off x="150267" y="119222"/>
        <a:ext cx="4767934" cy="545706"/>
      </dsp:txXfrm>
    </dsp:sp>
    <dsp:sp modelId="{F337A784-0F70-4AAE-8CAB-44E77878F19F}">
      <dsp:nvSpPr>
        <dsp:cNvPr id="0" name=""/>
        <dsp:cNvSpPr/>
      </dsp:nvSpPr>
      <dsp:spPr>
        <a:xfrm>
          <a:off x="34784" y="922"/>
          <a:ext cx="115482" cy="782306"/>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 </a:t>
          </a:r>
        </a:p>
      </dsp:txBody>
      <dsp:txXfrm>
        <a:off x="40421" y="6559"/>
        <a:ext cx="104208" cy="771032"/>
      </dsp:txXfrm>
    </dsp:sp>
    <dsp:sp modelId="{309F5FDA-66DF-4A96-BA65-7C8523768426}">
      <dsp:nvSpPr>
        <dsp:cNvPr id="0" name=""/>
        <dsp:cNvSpPr/>
      </dsp:nvSpPr>
      <dsp:spPr>
        <a:xfrm>
          <a:off x="171896" y="886698"/>
          <a:ext cx="5008429" cy="782691"/>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companies have more capital ($) to spend on ______ ______________ __________ _________________</a:t>
          </a:r>
        </a:p>
      </dsp:txBody>
      <dsp:txXfrm>
        <a:off x="171896" y="984534"/>
        <a:ext cx="4714920" cy="587019"/>
      </dsp:txXfrm>
    </dsp:sp>
    <dsp:sp modelId="{AADF41C1-F34E-4D84-8B8D-AC39E9C06359}">
      <dsp:nvSpPr>
        <dsp:cNvPr id="0" name=""/>
        <dsp:cNvSpPr/>
      </dsp:nvSpPr>
      <dsp:spPr>
        <a:xfrm>
          <a:off x="45513" y="854552"/>
          <a:ext cx="126383" cy="84698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51683" y="860722"/>
        <a:ext cx="114043" cy="8346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31AC9-2DA7-4654-B853-D1BC59D01E32}">
      <dsp:nvSpPr>
        <dsp:cNvPr id="0" name=""/>
        <dsp:cNvSpPr/>
      </dsp:nvSpPr>
      <dsp:spPr>
        <a:xfrm>
          <a:off x="586" y="0"/>
          <a:ext cx="2852124" cy="40640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altLang="en-US" sz="1900" kern="1200" dirty="0"/>
            <a:t>Reasons for leaving </a:t>
          </a:r>
        </a:p>
        <a:p>
          <a:pPr marL="0" lvl="0" indent="0" algn="ctr" defTabSz="844550">
            <a:lnSpc>
              <a:spcPct val="90000"/>
            </a:lnSpc>
            <a:spcBef>
              <a:spcPct val="0"/>
            </a:spcBef>
            <a:spcAft>
              <a:spcPct val="35000"/>
            </a:spcAft>
            <a:buNone/>
          </a:pPr>
          <a:r>
            <a:rPr lang="en-US" altLang="en-US" sz="1900" kern="1200" dirty="0"/>
            <a:t>(____________________) </a:t>
          </a:r>
          <a:endParaRPr lang="en-US" sz="1900" kern="1200" dirty="0"/>
        </a:p>
      </dsp:txBody>
      <dsp:txXfrm>
        <a:off x="586" y="0"/>
        <a:ext cx="2852124" cy="1219200"/>
      </dsp:txXfrm>
    </dsp:sp>
    <dsp:sp modelId="{5885705F-03BE-49B2-B7A6-CA815BB9ECE4}">
      <dsp:nvSpPr>
        <dsp:cNvPr id="0" name=""/>
        <dsp:cNvSpPr/>
      </dsp:nvSpPr>
      <dsp:spPr>
        <a:xfrm>
          <a:off x="285798" y="1219299"/>
          <a:ext cx="2281699" cy="59203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Clr>
              <a:schemeClr val="tx1"/>
            </a:buClr>
            <a:buFontTx/>
            <a:buNone/>
          </a:pPr>
          <a:r>
            <a:rPr lang="en-US" altLang="en-US" sz="1200" kern="1200" dirty="0"/>
            <a:t>______ ___________ _________ (fungus destroyed potato crops in Ireland)</a:t>
          </a:r>
          <a:endParaRPr lang="en-US" sz="1200" kern="1200" dirty="0"/>
        </a:p>
      </dsp:txBody>
      <dsp:txXfrm>
        <a:off x="303138" y="1236639"/>
        <a:ext cx="2247019" cy="557358"/>
      </dsp:txXfrm>
    </dsp:sp>
    <dsp:sp modelId="{CDC670E5-75D8-46C2-841B-3300CDB96374}">
      <dsp:nvSpPr>
        <dsp:cNvPr id="0" name=""/>
        <dsp:cNvSpPr/>
      </dsp:nvSpPr>
      <dsp:spPr>
        <a:xfrm>
          <a:off x="285798" y="1902420"/>
          <a:ext cx="2281699" cy="59203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altLang="en-US" sz="1200" kern="1200" dirty="0"/>
            <a:t>______ _______________ </a:t>
          </a:r>
        </a:p>
        <a:p>
          <a:pPr marL="0" lvl="0" indent="0" algn="ctr" defTabSz="533400">
            <a:lnSpc>
              <a:spcPct val="90000"/>
            </a:lnSpc>
            <a:spcBef>
              <a:spcPct val="0"/>
            </a:spcBef>
            <a:spcAft>
              <a:spcPct val="35000"/>
            </a:spcAft>
            <a:buNone/>
          </a:pPr>
          <a:r>
            <a:rPr lang="en-US" altLang="en-US" sz="1200" kern="1200" dirty="0"/>
            <a:t>(too many people) in Europe</a:t>
          </a:r>
        </a:p>
      </dsp:txBody>
      <dsp:txXfrm>
        <a:off x="303138" y="1919760"/>
        <a:ext cx="2247019" cy="557358"/>
      </dsp:txXfrm>
    </dsp:sp>
    <dsp:sp modelId="{CB979DF7-6544-4AAE-B802-CFDF5DC422F7}">
      <dsp:nvSpPr>
        <dsp:cNvPr id="0" name=""/>
        <dsp:cNvSpPr/>
      </dsp:nvSpPr>
      <dsp:spPr>
        <a:xfrm>
          <a:off x="285798" y="2585541"/>
          <a:ext cx="2281699" cy="59203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altLang="en-US" sz="1200" kern="1200" dirty="0"/>
            <a:t>_______ ___________ ________ and in their countries to farm</a:t>
          </a:r>
        </a:p>
      </dsp:txBody>
      <dsp:txXfrm>
        <a:off x="303138" y="2602881"/>
        <a:ext cx="2247019" cy="557358"/>
      </dsp:txXfrm>
    </dsp:sp>
    <dsp:sp modelId="{70518B78-AED9-4353-9E52-68D3AC6640E4}">
      <dsp:nvSpPr>
        <dsp:cNvPr id="0" name=""/>
        <dsp:cNvSpPr/>
      </dsp:nvSpPr>
      <dsp:spPr>
        <a:xfrm>
          <a:off x="285798" y="3268662"/>
          <a:ext cx="2281699" cy="59203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altLang="en-US" sz="1200" kern="1200" dirty="0"/>
            <a:t>not enough industrial jobs available</a:t>
          </a:r>
        </a:p>
      </dsp:txBody>
      <dsp:txXfrm>
        <a:off x="303138" y="3286002"/>
        <a:ext cx="2247019" cy="557358"/>
      </dsp:txXfrm>
    </dsp:sp>
    <dsp:sp modelId="{10CEB1C7-2C51-4AC3-97AD-11FB18E79FAC}">
      <dsp:nvSpPr>
        <dsp:cNvPr id="0" name=""/>
        <dsp:cNvSpPr/>
      </dsp:nvSpPr>
      <dsp:spPr>
        <a:xfrm>
          <a:off x="3066619" y="0"/>
          <a:ext cx="2852124" cy="40640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altLang="en-US" sz="1900" kern="1200" dirty="0"/>
            <a:t>Reasons for coming </a:t>
          </a:r>
        </a:p>
        <a:p>
          <a:pPr marL="0" lvl="0" indent="0" algn="ctr" defTabSz="844550">
            <a:lnSpc>
              <a:spcPct val="90000"/>
            </a:lnSpc>
            <a:spcBef>
              <a:spcPct val="0"/>
            </a:spcBef>
            <a:spcAft>
              <a:spcPct val="35000"/>
            </a:spcAft>
            <a:buNone/>
          </a:pPr>
          <a:r>
            <a:rPr lang="en-US" altLang="en-US" sz="1900" kern="1200" dirty="0"/>
            <a:t>(__________________)</a:t>
          </a:r>
          <a:endParaRPr lang="en-US" sz="1900" kern="1200" dirty="0"/>
        </a:p>
      </dsp:txBody>
      <dsp:txXfrm>
        <a:off x="3066619" y="0"/>
        <a:ext cx="2852124" cy="1219200"/>
      </dsp:txXfrm>
    </dsp:sp>
    <dsp:sp modelId="{F258F42D-CFAC-4EB1-9081-9C850B8A8AD7}">
      <dsp:nvSpPr>
        <dsp:cNvPr id="0" name=""/>
        <dsp:cNvSpPr/>
      </dsp:nvSpPr>
      <dsp:spPr>
        <a:xfrm>
          <a:off x="3351832" y="1220390"/>
          <a:ext cx="2281699" cy="1225351"/>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Clr>
              <a:schemeClr val="tx1"/>
            </a:buClr>
            <a:buFontTx/>
            <a:buNone/>
          </a:pPr>
          <a:r>
            <a:rPr lang="en-US" altLang="en-US" sz="1200" kern="1200" dirty="0"/>
            <a:t>_______ ______ ________ ________ </a:t>
          </a:r>
        </a:p>
        <a:p>
          <a:pPr marL="0" lvl="0" indent="0" algn="ctr" defTabSz="533400">
            <a:lnSpc>
              <a:spcPct val="90000"/>
            </a:lnSpc>
            <a:spcBef>
              <a:spcPct val="0"/>
            </a:spcBef>
            <a:spcAft>
              <a:spcPct val="35000"/>
            </a:spcAft>
            <a:buClr>
              <a:schemeClr val="tx1"/>
            </a:buClr>
            <a:buFontTx/>
            <a:buNone/>
          </a:pPr>
          <a:r>
            <a:rPr lang="en-US" altLang="en-US" sz="1200" kern="1200" dirty="0"/>
            <a:t>(many settled in cities)</a:t>
          </a:r>
          <a:endParaRPr lang="en-US" sz="1200" kern="1200" dirty="0"/>
        </a:p>
      </dsp:txBody>
      <dsp:txXfrm>
        <a:off x="3387721" y="1256279"/>
        <a:ext cx="2209921" cy="1153573"/>
      </dsp:txXfrm>
    </dsp:sp>
    <dsp:sp modelId="{6EBAFFC6-80A1-4033-8CC3-3F46C9FAEE22}">
      <dsp:nvSpPr>
        <dsp:cNvPr id="0" name=""/>
        <dsp:cNvSpPr/>
      </dsp:nvSpPr>
      <dsp:spPr>
        <a:xfrm>
          <a:off x="3351832" y="2634257"/>
          <a:ext cx="2281699" cy="1225351"/>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altLang="en-US" sz="1200" kern="1200" dirty="0"/>
            <a:t>many moved west to be farmers (______________ _________)</a:t>
          </a:r>
        </a:p>
      </dsp:txBody>
      <dsp:txXfrm>
        <a:off x="3387721" y="2670146"/>
        <a:ext cx="2209921" cy="1153573"/>
      </dsp:txXfrm>
    </dsp:sp>
    <dsp:sp modelId="{7A8DDE2A-494B-4F72-BFE6-24F5A96FD6AE}">
      <dsp:nvSpPr>
        <dsp:cNvPr id="0" name=""/>
        <dsp:cNvSpPr/>
      </dsp:nvSpPr>
      <dsp:spPr>
        <a:xfrm>
          <a:off x="6132653" y="0"/>
          <a:ext cx="1355415" cy="40640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Restrictions</a:t>
          </a:r>
        </a:p>
      </dsp:txBody>
      <dsp:txXfrm>
        <a:off x="6132653" y="0"/>
        <a:ext cx="1355415" cy="1219200"/>
      </dsp:txXfrm>
    </dsp:sp>
    <dsp:sp modelId="{82BFABCA-F5DB-4386-A410-7BD2355DA915}">
      <dsp:nvSpPr>
        <dsp:cNvPr id="0" name=""/>
        <dsp:cNvSpPr/>
      </dsp:nvSpPr>
      <dsp:spPr>
        <a:xfrm>
          <a:off x="6250569" y="1219200"/>
          <a:ext cx="1119584" cy="264160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6283360" y="1251991"/>
        <a:ext cx="1054002" cy="25760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31AC9-2DA7-4654-B853-D1BC59D01E32}">
      <dsp:nvSpPr>
        <dsp:cNvPr id="0" name=""/>
        <dsp:cNvSpPr/>
      </dsp:nvSpPr>
      <dsp:spPr>
        <a:xfrm>
          <a:off x="586" y="0"/>
          <a:ext cx="2852124" cy="286232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altLang="en-US" sz="1900" kern="1200" dirty="0"/>
            <a:t>Reasons for leaving </a:t>
          </a:r>
        </a:p>
        <a:p>
          <a:pPr marL="0" lvl="0" indent="0" algn="ctr" defTabSz="844550">
            <a:lnSpc>
              <a:spcPct val="90000"/>
            </a:lnSpc>
            <a:spcBef>
              <a:spcPct val="0"/>
            </a:spcBef>
            <a:spcAft>
              <a:spcPct val="35000"/>
            </a:spcAft>
            <a:buNone/>
          </a:pPr>
          <a:r>
            <a:rPr lang="en-US" altLang="en-US" sz="1900" kern="1200" dirty="0"/>
            <a:t>(____________________) </a:t>
          </a:r>
          <a:endParaRPr lang="en-US" sz="1900" kern="1200" dirty="0"/>
        </a:p>
      </dsp:txBody>
      <dsp:txXfrm>
        <a:off x="586" y="0"/>
        <a:ext cx="2852124" cy="858696"/>
      </dsp:txXfrm>
    </dsp:sp>
    <dsp:sp modelId="{5885705F-03BE-49B2-B7A6-CA815BB9ECE4}">
      <dsp:nvSpPr>
        <dsp:cNvPr id="0" name=""/>
        <dsp:cNvSpPr/>
      </dsp:nvSpPr>
      <dsp:spPr>
        <a:xfrm>
          <a:off x="285798" y="859535"/>
          <a:ext cx="2281699" cy="863029"/>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Clr>
              <a:schemeClr val="tx1"/>
            </a:buClr>
            <a:buFontTx/>
            <a:buNone/>
          </a:pPr>
          <a:r>
            <a:rPr lang="en-US" altLang="en-US" sz="1600" kern="1200" dirty="0"/>
            <a:t>fleeing </a:t>
          </a:r>
        </a:p>
        <a:p>
          <a:pPr marL="0" lvl="0" indent="0" algn="ctr" defTabSz="711200">
            <a:lnSpc>
              <a:spcPct val="90000"/>
            </a:lnSpc>
            <a:spcBef>
              <a:spcPct val="0"/>
            </a:spcBef>
            <a:spcAft>
              <a:spcPct val="35000"/>
            </a:spcAft>
            <a:buClr>
              <a:schemeClr val="tx1"/>
            </a:buClr>
            <a:buFontTx/>
            <a:buNone/>
          </a:pPr>
          <a:r>
            <a:rPr lang="en-US" sz="1600" kern="1200" dirty="0"/>
            <a:t>_________ ________</a:t>
          </a:r>
        </a:p>
      </dsp:txBody>
      <dsp:txXfrm>
        <a:off x="311075" y="884812"/>
        <a:ext cx="2231145" cy="812475"/>
      </dsp:txXfrm>
    </dsp:sp>
    <dsp:sp modelId="{2FB126CC-E86D-4CB3-8A14-468BCBB3C912}">
      <dsp:nvSpPr>
        <dsp:cNvPr id="0" name=""/>
        <dsp:cNvSpPr/>
      </dsp:nvSpPr>
      <dsp:spPr>
        <a:xfrm>
          <a:off x="285798" y="1855338"/>
          <a:ext cx="2281699" cy="863029"/>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Clr>
              <a:schemeClr val="tx1"/>
            </a:buClr>
            <a:buFontTx/>
            <a:buNone/>
          </a:pPr>
          <a:r>
            <a:rPr lang="en-US" altLang="en-US" sz="1600" kern="1200" dirty="0"/>
            <a:t>not enough factory jobs available</a:t>
          </a:r>
        </a:p>
      </dsp:txBody>
      <dsp:txXfrm>
        <a:off x="311075" y="1880615"/>
        <a:ext cx="2231145" cy="812475"/>
      </dsp:txXfrm>
    </dsp:sp>
    <dsp:sp modelId="{10CEB1C7-2C51-4AC3-97AD-11FB18E79FAC}">
      <dsp:nvSpPr>
        <dsp:cNvPr id="0" name=""/>
        <dsp:cNvSpPr/>
      </dsp:nvSpPr>
      <dsp:spPr>
        <a:xfrm>
          <a:off x="3066619" y="0"/>
          <a:ext cx="2852124" cy="286232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altLang="en-US" sz="1900" kern="1200" dirty="0"/>
            <a:t>Reasons for coming </a:t>
          </a:r>
        </a:p>
        <a:p>
          <a:pPr marL="0" lvl="0" indent="0" algn="ctr" defTabSz="844550">
            <a:lnSpc>
              <a:spcPct val="90000"/>
            </a:lnSpc>
            <a:spcBef>
              <a:spcPct val="0"/>
            </a:spcBef>
            <a:spcAft>
              <a:spcPct val="35000"/>
            </a:spcAft>
            <a:buNone/>
          </a:pPr>
          <a:r>
            <a:rPr lang="en-US" altLang="en-US" sz="1900" kern="1200" dirty="0"/>
            <a:t>(__________________)</a:t>
          </a:r>
          <a:endParaRPr lang="en-US" sz="1900" kern="1200" dirty="0"/>
        </a:p>
      </dsp:txBody>
      <dsp:txXfrm>
        <a:off x="3066619" y="0"/>
        <a:ext cx="2852124" cy="858696"/>
      </dsp:txXfrm>
    </dsp:sp>
    <dsp:sp modelId="{F258F42D-CFAC-4EB1-9081-9C850B8A8AD7}">
      <dsp:nvSpPr>
        <dsp:cNvPr id="0" name=""/>
        <dsp:cNvSpPr/>
      </dsp:nvSpPr>
      <dsp:spPr>
        <a:xfrm>
          <a:off x="3351832" y="859535"/>
          <a:ext cx="2281699" cy="863029"/>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Clr>
              <a:schemeClr val="tx1"/>
            </a:buClr>
            <a:buFontTx/>
            <a:buNone/>
          </a:pPr>
          <a:r>
            <a:rPr lang="en-US" altLang="en-US" sz="1600" kern="1200" dirty="0"/>
            <a:t>__________ of __________ _____  in America – most settle in cities</a:t>
          </a:r>
          <a:endParaRPr lang="en-US" sz="1600" kern="1200" dirty="0"/>
        </a:p>
      </dsp:txBody>
      <dsp:txXfrm>
        <a:off x="3377109" y="884812"/>
        <a:ext cx="2231145" cy="812475"/>
      </dsp:txXfrm>
    </dsp:sp>
    <dsp:sp modelId="{3655DB80-33E8-48A2-863E-722DD70CE6CE}">
      <dsp:nvSpPr>
        <dsp:cNvPr id="0" name=""/>
        <dsp:cNvSpPr/>
      </dsp:nvSpPr>
      <dsp:spPr>
        <a:xfrm>
          <a:off x="3351832" y="1855338"/>
          <a:ext cx="2281699" cy="863029"/>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Clr>
              <a:schemeClr val="tx1"/>
            </a:buClr>
            <a:buFontTx/>
            <a:buNone/>
          </a:pPr>
          <a:r>
            <a:rPr lang="en-US" altLang="en-US" sz="1600" kern="1200" dirty="0"/>
            <a:t>___________</a:t>
          </a:r>
        </a:p>
        <a:p>
          <a:pPr marL="0" lvl="0" indent="0" algn="ctr" defTabSz="711200">
            <a:lnSpc>
              <a:spcPct val="90000"/>
            </a:lnSpc>
            <a:spcBef>
              <a:spcPct val="0"/>
            </a:spcBef>
            <a:spcAft>
              <a:spcPct val="35000"/>
            </a:spcAft>
            <a:buClr>
              <a:schemeClr val="tx1"/>
            </a:buClr>
            <a:buFontTx/>
            <a:buNone/>
          </a:pPr>
          <a:r>
            <a:rPr lang="en-US" altLang="en-US" sz="1600" kern="1200" dirty="0"/>
            <a:t> in America</a:t>
          </a:r>
        </a:p>
      </dsp:txBody>
      <dsp:txXfrm>
        <a:off x="3377109" y="1880615"/>
        <a:ext cx="2231145" cy="812475"/>
      </dsp:txXfrm>
    </dsp:sp>
    <dsp:sp modelId="{7A8DDE2A-494B-4F72-BFE6-24F5A96FD6AE}">
      <dsp:nvSpPr>
        <dsp:cNvPr id="0" name=""/>
        <dsp:cNvSpPr/>
      </dsp:nvSpPr>
      <dsp:spPr>
        <a:xfrm>
          <a:off x="6132653" y="0"/>
          <a:ext cx="1355415" cy="286232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Restrictions</a:t>
          </a:r>
        </a:p>
      </dsp:txBody>
      <dsp:txXfrm>
        <a:off x="6132653" y="0"/>
        <a:ext cx="1355415" cy="858696"/>
      </dsp:txXfrm>
    </dsp:sp>
    <dsp:sp modelId="{82BFABCA-F5DB-4386-A410-7BD2355DA915}">
      <dsp:nvSpPr>
        <dsp:cNvPr id="0" name=""/>
        <dsp:cNvSpPr/>
      </dsp:nvSpPr>
      <dsp:spPr>
        <a:xfrm>
          <a:off x="6250569" y="858696"/>
          <a:ext cx="1119584" cy="1860509"/>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altLang="en-US" sz="1800" kern="1200" dirty="0"/>
            <a:t>convicts, insane, people on charity</a:t>
          </a:r>
          <a:endParaRPr lang="en-US" sz="1800" kern="1200" dirty="0"/>
        </a:p>
      </dsp:txBody>
      <dsp:txXfrm>
        <a:off x="6283360" y="891487"/>
        <a:ext cx="1054002" cy="17949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31AC9-2DA7-4654-B853-D1BC59D01E32}">
      <dsp:nvSpPr>
        <dsp:cNvPr id="0" name=""/>
        <dsp:cNvSpPr/>
      </dsp:nvSpPr>
      <dsp:spPr>
        <a:xfrm>
          <a:off x="64420" y="0"/>
          <a:ext cx="1442090" cy="40640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kern="1200" dirty="0"/>
            <a:t>Reasons for leaving </a:t>
          </a:r>
        </a:p>
        <a:p>
          <a:pPr marL="0" lvl="0" indent="0" algn="ctr" defTabSz="800100">
            <a:lnSpc>
              <a:spcPct val="90000"/>
            </a:lnSpc>
            <a:spcBef>
              <a:spcPct val="0"/>
            </a:spcBef>
            <a:spcAft>
              <a:spcPct val="35000"/>
            </a:spcAft>
            <a:buNone/>
          </a:pPr>
          <a:r>
            <a:rPr lang="en-US" altLang="en-US" sz="1800" kern="1200" dirty="0"/>
            <a:t>(____________________) </a:t>
          </a:r>
          <a:endParaRPr lang="en-US" sz="1000" kern="1200" dirty="0"/>
        </a:p>
      </dsp:txBody>
      <dsp:txXfrm>
        <a:off x="64420" y="0"/>
        <a:ext cx="1442090" cy="1219200"/>
      </dsp:txXfrm>
    </dsp:sp>
    <dsp:sp modelId="{5885705F-03BE-49B2-B7A6-CA815BB9ECE4}">
      <dsp:nvSpPr>
        <dsp:cNvPr id="0" name=""/>
        <dsp:cNvSpPr/>
      </dsp:nvSpPr>
      <dsp:spPr>
        <a:xfrm>
          <a:off x="2323" y="1220390"/>
          <a:ext cx="1566285" cy="1225351"/>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Clr>
              <a:schemeClr val="tx1"/>
            </a:buClr>
            <a:buFontTx/>
            <a:buNone/>
          </a:pPr>
          <a:r>
            <a:rPr lang="en-US" altLang="en-US" sz="1300" kern="1200" dirty="0"/>
            <a:t>most live in __________ (poor) </a:t>
          </a:r>
          <a:endParaRPr lang="en-US" sz="1300" kern="1200" dirty="0"/>
        </a:p>
      </dsp:txBody>
      <dsp:txXfrm>
        <a:off x="38212" y="1256279"/>
        <a:ext cx="1494507" cy="1153573"/>
      </dsp:txXfrm>
    </dsp:sp>
    <dsp:sp modelId="{70518B78-AED9-4353-9E52-68D3AC6640E4}">
      <dsp:nvSpPr>
        <dsp:cNvPr id="0" name=""/>
        <dsp:cNvSpPr/>
      </dsp:nvSpPr>
      <dsp:spPr>
        <a:xfrm>
          <a:off x="80413" y="2634257"/>
          <a:ext cx="1410105" cy="1225351"/>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altLang="en-US" sz="1300" kern="1200"/>
            <a:t>jobs </a:t>
          </a:r>
          <a:r>
            <a:rPr lang="en-US" altLang="en-US" sz="1300" kern="1200" dirty="0"/>
            <a:t>available</a:t>
          </a:r>
        </a:p>
      </dsp:txBody>
      <dsp:txXfrm>
        <a:off x="116302" y="2670146"/>
        <a:ext cx="1338327" cy="1153573"/>
      </dsp:txXfrm>
    </dsp:sp>
    <dsp:sp modelId="{10CEB1C7-2C51-4AC3-97AD-11FB18E79FAC}">
      <dsp:nvSpPr>
        <dsp:cNvPr id="0" name=""/>
        <dsp:cNvSpPr/>
      </dsp:nvSpPr>
      <dsp:spPr>
        <a:xfrm>
          <a:off x="1827911" y="0"/>
          <a:ext cx="1397005" cy="40640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kern="1200" dirty="0"/>
            <a:t>Reasons for coming </a:t>
          </a:r>
        </a:p>
        <a:p>
          <a:pPr marL="0" lvl="0" indent="0" algn="ctr" defTabSz="800100">
            <a:lnSpc>
              <a:spcPct val="90000"/>
            </a:lnSpc>
            <a:spcBef>
              <a:spcPct val="0"/>
            </a:spcBef>
            <a:spcAft>
              <a:spcPct val="35000"/>
            </a:spcAft>
            <a:buNone/>
          </a:pPr>
          <a:r>
            <a:rPr lang="en-US" altLang="en-US" sz="1800" kern="1200" dirty="0"/>
            <a:t>(__________________)</a:t>
          </a:r>
          <a:endParaRPr lang="en-US" sz="1800" kern="1200" dirty="0"/>
        </a:p>
      </dsp:txBody>
      <dsp:txXfrm>
        <a:off x="1827911" y="0"/>
        <a:ext cx="1397005" cy="1219200"/>
      </dsp:txXfrm>
    </dsp:sp>
    <dsp:sp modelId="{F258F42D-CFAC-4EB1-9081-9C850B8A8AD7}">
      <dsp:nvSpPr>
        <dsp:cNvPr id="0" name=""/>
        <dsp:cNvSpPr/>
      </dsp:nvSpPr>
      <dsp:spPr>
        <a:xfrm>
          <a:off x="1759755" y="1220390"/>
          <a:ext cx="1533316" cy="1225351"/>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Clr>
              <a:schemeClr val="tx1"/>
            </a:buClr>
            <a:buFontTx/>
            <a:buNone/>
          </a:pPr>
          <a:r>
            <a:rPr lang="en-US" altLang="en-US" sz="1300" kern="1200" dirty="0"/>
            <a:t>opportunity for a better life </a:t>
          </a:r>
        </a:p>
        <a:p>
          <a:pPr marL="0" lvl="0" indent="0" algn="ctr" defTabSz="577850">
            <a:lnSpc>
              <a:spcPct val="90000"/>
            </a:lnSpc>
            <a:spcBef>
              <a:spcPct val="0"/>
            </a:spcBef>
            <a:spcAft>
              <a:spcPct val="35000"/>
            </a:spcAft>
            <a:buClr>
              <a:schemeClr val="tx1"/>
            </a:buClr>
            <a:buFontTx/>
            <a:buNone/>
          </a:pPr>
          <a:r>
            <a:rPr lang="en-US" altLang="en-US" sz="1300" kern="1200" dirty="0"/>
            <a:t>(______________)</a:t>
          </a:r>
          <a:endParaRPr lang="en-US" sz="1300" kern="1200" dirty="0"/>
        </a:p>
      </dsp:txBody>
      <dsp:txXfrm>
        <a:off x="1795644" y="1256279"/>
        <a:ext cx="1461538" cy="1153573"/>
      </dsp:txXfrm>
    </dsp:sp>
    <dsp:sp modelId="{B81E0DA4-8C5E-42A5-89E8-C3D3BABE06AC}">
      <dsp:nvSpPr>
        <dsp:cNvPr id="0" name=""/>
        <dsp:cNvSpPr/>
      </dsp:nvSpPr>
      <dsp:spPr>
        <a:xfrm>
          <a:off x="1874281" y="2599859"/>
          <a:ext cx="1368042" cy="1225351"/>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Clr>
              <a:schemeClr val="tx1"/>
            </a:buClr>
            <a:buFontTx/>
            <a:buNone/>
          </a:pPr>
          <a:r>
            <a:rPr lang="en-US" altLang="en-US" sz="1300" kern="1200" dirty="0"/>
            <a:t>cheap labor needed to</a:t>
          </a:r>
        </a:p>
        <a:p>
          <a:pPr marL="0" lvl="0" indent="0" algn="ctr" defTabSz="577850">
            <a:lnSpc>
              <a:spcPct val="90000"/>
            </a:lnSpc>
            <a:spcBef>
              <a:spcPct val="0"/>
            </a:spcBef>
            <a:spcAft>
              <a:spcPct val="35000"/>
            </a:spcAft>
            <a:buClr>
              <a:schemeClr val="tx1"/>
            </a:buClr>
            <a:buFontTx/>
            <a:buNone/>
          </a:pPr>
          <a:r>
            <a:rPr lang="en-US" altLang="en-US" sz="1300" kern="1200" dirty="0"/>
            <a:t> </a:t>
          </a:r>
          <a:r>
            <a:rPr lang="en-US" altLang="en-US" sz="1300" b="0" kern="1200" dirty="0">
              <a:solidFill>
                <a:schemeClr val="tx1"/>
              </a:solidFill>
            </a:rPr>
            <a:t>____________ ____________ ____________</a:t>
          </a:r>
        </a:p>
      </dsp:txBody>
      <dsp:txXfrm>
        <a:off x="1910170" y="2635748"/>
        <a:ext cx="1296264" cy="1153573"/>
      </dsp:txXfrm>
    </dsp:sp>
    <dsp:sp modelId="{7A8DDE2A-494B-4F72-BFE6-24F5A96FD6AE}">
      <dsp:nvSpPr>
        <dsp:cNvPr id="0" name=""/>
        <dsp:cNvSpPr/>
      </dsp:nvSpPr>
      <dsp:spPr>
        <a:xfrm>
          <a:off x="3484219" y="0"/>
          <a:ext cx="4002112" cy="40640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Restrictions</a:t>
          </a:r>
        </a:p>
      </dsp:txBody>
      <dsp:txXfrm>
        <a:off x="3484219" y="0"/>
        <a:ext cx="4002112" cy="1219200"/>
      </dsp:txXfrm>
    </dsp:sp>
    <dsp:sp modelId="{82BFABCA-F5DB-4386-A410-7BD2355DA915}">
      <dsp:nvSpPr>
        <dsp:cNvPr id="0" name=""/>
        <dsp:cNvSpPr/>
      </dsp:nvSpPr>
      <dsp:spPr>
        <a:xfrm>
          <a:off x="3581490" y="1219740"/>
          <a:ext cx="3807570" cy="36676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Clr>
              <a:schemeClr val="tx1"/>
            </a:buClr>
            <a:buFontTx/>
            <a:buNone/>
          </a:pPr>
          <a:r>
            <a:rPr lang="en-US" altLang="en-US" sz="1300" kern="1200" dirty="0"/>
            <a:t>could not own land</a:t>
          </a:r>
          <a:endParaRPr lang="en-US" sz="1300" kern="1200" dirty="0"/>
        </a:p>
      </dsp:txBody>
      <dsp:txXfrm>
        <a:off x="3592232" y="1230482"/>
        <a:ext cx="3786086" cy="345276"/>
      </dsp:txXfrm>
    </dsp:sp>
    <dsp:sp modelId="{CEE24254-539E-45C0-80F6-5C39C399932C}">
      <dsp:nvSpPr>
        <dsp:cNvPr id="0" name=""/>
        <dsp:cNvSpPr/>
      </dsp:nvSpPr>
      <dsp:spPr>
        <a:xfrm>
          <a:off x="3496437" y="1685720"/>
          <a:ext cx="3977676" cy="915273"/>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altLang="en-US" sz="1300" kern="1200" dirty="0"/>
            <a:t>______________________________________________</a:t>
          </a:r>
        </a:p>
        <a:p>
          <a:pPr marL="0" lvl="0" indent="0" algn="ctr" defTabSz="577850">
            <a:lnSpc>
              <a:spcPct val="90000"/>
            </a:lnSpc>
            <a:spcBef>
              <a:spcPct val="0"/>
            </a:spcBef>
            <a:spcAft>
              <a:spcPct val="35000"/>
            </a:spcAft>
            <a:buNone/>
          </a:pPr>
          <a:r>
            <a:rPr lang="en-US" altLang="en-US" sz="1300" kern="1200" dirty="0"/>
            <a:t>said no Chinese worker could enter the U.S. for 10 years.  Result = stopped almost all Chinese from coming to the U.S.</a:t>
          </a:r>
        </a:p>
      </dsp:txBody>
      <dsp:txXfrm>
        <a:off x="3523244" y="1712527"/>
        <a:ext cx="3924062" cy="861659"/>
      </dsp:txXfrm>
    </dsp:sp>
    <dsp:sp modelId="{CC16B56B-9296-430F-AD30-3FE577F99E43}">
      <dsp:nvSpPr>
        <dsp:cNvPr id="0" name=""/>
        <dsp:cNvSpPr/>
      </dsp:nvSpPr>
      <dsp:spPr>
        <a:xfrm>
          <a:off x="3525125" y="2700212"/>
          <a:ext cx="3920301" cy="1160046"/>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altLang="en-US" sz="1400" kern="1200" dirty="0"/>
            <a:t>_______________________________________</a:t>
          </a:r>
        </a:p>
        <a:p>
          <a:pPr marL="0" lvl="0" indent="0" algn="ctr" defTabSz="622300">
            <a:lnSpc>
              <a:spcPct val="90000"/>
            </a:lnSpc>
            <a:spcBef>
              <a:spcPct val="0"/>
            </a:spcBef>
            <a:spcAft>
              <a:spcPct val="35000"/>
            </a:spcAft>
            <a:buNone/>
          </a:pPr>
          <a:r>
            <a:rPr lang="en-US" altLang="en-US" sz="1400" kern="1200" dirty="0"/>
            <a:t> current Japanese Americans would get more rights if Japan did not send anymore immigrants</a:t>
          </a:r>
        </a:p>
      </dsp:txBody>
      <dsp:txXfrm>
        <a:off x="3559102" y="2734189"/>
        <a:ext cx="3852347" cy="10920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8C26E-E90F-4C54-AF20-1048BEEF82A0}">
      <dsp:nvSpPr>
        <dsp:cNvPr id="0" name=""/>
        <dsp:cNvSpPr/>
      </dsp:nvSpPr>
      <dsp:spPr>
        <a:xfrm rot="16200000">
          <a:off x="-2123850" y="3019065"/>
          <a:ext cx="4632720" cy="308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2150" bIns="0" numCol="1" spcCol="1270" anchor="t" anchorCtr="0">
          <a:noAutofit/>
        </a:bodyPr>
        <a:lstStyle/>
        <a:p>
          <a:pPr marL="0" lvl="0" indent="0" algn="r" defTabSz="977900">
            <a:lnSpc>
              <a:spcPct val="90000"/>
            </a:lnSpc>
            <a:spcBef>
              <a:spcPct val="0"/>
            </a:spcBef>
            <a:spcAft>
              <a:spcPct val="35000"/>
            </a:spcAft>
            <a:buFontTx/>
            <a:buNone/>
          </a:pPr>
          <a:r>
            <a:rPr lang="en-US" altLang="en-US" sz="2200" b="1" u="sng" kern="1200" dirty="0">
              <a:latin typeface="+mn-lt"/>
            </a:rPr>
            <a:t>________________________</a:t>
          </a:r>
          <a:endParaRPr lang="en-US" sz="2200" kern="1200" dirty="0">
            <a:latin typeface="+mn-lt"/>
          </a:endParaRPr>
        </a:p>
      </dsp:txBody>
      <dsp:txXfrm>
        <a:off x="-2123850" y="3019065"/>
        <a:ext cx="4632720" cy="308579"/>
      </dsp:txXfrm>
    </dsp:sp>
    <dsp:sp modelId="{56577850-152A-46AC-84F4-87FDA751CA69}">
      <dsp:nvSpPr>
        <dsp:cNvPr id="0" name=""/>
        <dsp:cNvSpPr/>
      </dsp:nvSpPr>
      <dsp:spPr>
        <a:xfrm>
          <a:off x="485676" y="856994"/>
          <a:ext cx="1897043" cy="463272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72150" rIns="99568" bIns="99568" numCol="1" spcCol="1270" anchor="t" anchorCtr="0">
          <a:noAutofit/>
        </a:bodyPr>
        <a:lstStyle/>
        <a:p>
          <a:pPr marL="114300" lvl="1" indent="-114300" algn="l" defTabSz="622300">
            <a:lnSpc>
              <a:spcPct val="90000"/>
            </a:lnSpc>
            <a:spcBef>
              <a:spcPct val="0"/>
            </a:spcBef>
            <a:spcAft>
              <a:spcPct val="15000"/>
            </a:spcAft>
            <a:buFontTx/>
            <a:buChar char="-"/>
          </a:pPr>
          <a:r>
            <a:rPr lang="en-US" altLang="en-US" sz="1400" kern="1200" dirty="0">
              <a:latin typeface="+mn-lt"/>
            </a:rPr>
            <a:t>from sewage</a:t>
          </a:r>
          <a:endParaRPr lang="en-US" sz="1400" kern="1200" dirty="0">
            <a:latin typeface="+mn-lt"/>
          </a:endParaRPr>
        </a:p>
        <a:p>
          <a:pPr marL="114300" lvl="1" indent="-114300" algn="l" defTabSz="622300">
            <a:lnSpc>
              <a:spcPct val="90000"/>
            </a:lnSpc>
            <a:spcBef>
              <a:spcPct val="0"/>
            </a:spcBef>
            <a:spcAft>
              <a:spcPct val="15000"/>
            </a:spcAft>
            <a:buChar char="•"/>
          </a:pPr>
          <a:r>
            <a:rPr lang="en-US" altLang="en-US" sz="1400" kern="1200" dirty="0">
              <a:latin typeface="+mn-lt"/>
            </a:rPr>
            <a:t>Result = improved sanitation systems, water treatment plants</a:t>
          </a:r>
        </a:p>
        <a:p>
          <a:pPr marL="114300" lvl="1" indent="-114300" algn="l" defTabSz="622300">
            <a:lnSpc>
              <a:spcPct val="90000"/>
            </a:lnSpc>
            <a:spcBef>
              <a:spcPct val="0"/>
            </a:spcBef>
            <a:spcAft>
              <a:spcPct val="15000"/>
            </a:spcAft>
            <a:buChar char="•"/>
          </a:pPr>
          <a:r>
            <a:rPr lang="en-US" sz="1400" kern="1200" dirty="0">
              <a:latin typeface="+mn-lt"/>
            </a:rPr>
            <a:t>In 1900 many babies died before their first birthday. Whooping cough, tuberculosis, and other contagious diseases were common. Poverty led to crime. Children who were homeless or orphaned became pickpockets. Gangs committed more serious crimes</a:t>
          </a:r>
          <a:endParaRPr lang="en-US" altLang="en-US" sz="1400" kern="1200" dirty="0">
            <a:latin typeface="+mn-lt"/>
          </a:endParaRPr>
        </a:p>
      </dsp:txBody>
      <dsp:txXfrm>
        <a:off x="485676" y="856994"/>
        <a:ext cx="1897043" cy="4632720"/>
      </dsp:txXfrm>
    </dsp:sp>
    <dsp:sp modelId="{E1FC93B1-E767-457E-9D74-A7E5B5A8B71C}">
      <dsp:nvSpPr>
        <dsp:cNvPr id="0" name=""/>
        <dsp:cNvSpPr/>
      </dsp:nvSpPr>
      <dsp:spPr>
        <a:xfrm>
          <a:off x="38220" y="449670"/>
          <a:ext cx="617158" cy="6171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D75F03-2C55-45FF-8195-6873CEF2167B}">
      <dsp:nvSpPr>
        <dsp:cNvPr id="0" name=""/>
        <dsp:cNvSpPr/>
      </dsp:nvSpPr>
      <dsp:spPr>
        <a:xfrm rot="16200000">
          <a:off x="279450" y="3019065"/>
          <a:ext cx="4632720" cy="308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2150" bIns="0" numCol="1" spcCol="1270" anchor="t" anchorCtr="0">
          <a:noAutofit/>
        </a:bodyPr>
        <a:lstStyle/>
        <a:p>
          <a:pPr marL="0" lvl="0" indent="0" algn="r" defTabSz="977900">
            <a:lnSpc>
              <a:spcPct val="90000"/>
            </a:lnSpc>
            <a:spcBef>
              <a:spcPct val="0"/>
            </a:spcBef>
            <a:spcAft>
              <a:spcPct val="35000"/>
            </a:spcAft>
            <a:buFontTx/>
            <a:buNone/>
          </a:pPr>
          <a:r>
            <a:rPr lang="en-US" altLang="en-US" sz="2200" b="1" u="sng" kern="1200" dirty="0">
              <a:latin typeface="+mn-lt"/>
            </a:rPr>
            <a:t>_________________________</a:t>
          </a:r>
          <a:endParaRPr lang="en-US" sz="2200" kern="1200" dirty="0">
            <a:latin typeface="+mn-lt"/>
          </a:endParaRPr>
        </a:p>
      </dsp:txBody>
      <dsp:txXfrm>
        <a:off x="279450" y="3019065"/>
        <a:ext cx="4632720" cy="308579"/>
      </dsp:txXfrm>
    </dsp:sp>
    <dsp:sp modelId="{FFF7C426-65D6-4F9A-B280-D634E41C7446}">
      <dsp:nvSpPr>
        <dsp:cNvPr id="0" name=""/>
        <dsp:cNvSpPr/>
      </dsp:nvSpPr>
      <dsp:spPr>
        <a:xfrm>
          <a:off x="3035791" y="890072"/>
          <a:ext cx="1042247" cy="463272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72150" rIns="99568" bIns="99568" numCol="1" spcCol="1270" anchor="t" anchorCtr="0">
          <a:noAutofit/>
        </a:bodyPr>
        <a:lstStyle/>
        <a:p>
          <a:pPr marL="114300" lvl="1" indent="-114300" algn="l" defTabSz="622300">
            <a:lnSpc>
              <a:spcPct val="90000"/>
            </a:lnSpc>
            <a:spcBef>
              <a:spcPct val="0"/>
            </a:spcBef>
            <a:spcAft>
              <a:spcPct val="15000"/>
            </a:spcAft>
            <a:buFontTx/>
            <a:buChar char=" "/>
          </a:pPr>
          <a:r>
            <a:rPr lang="en-US" altLang="en-US" sz="1400" kern="1200" dirty="0">
              <a:latin typeface="+mn-lt"/>
            </a:rPr>
            <a:t>Result = street lighting, police forces, fire departments/fire hydrants</a:t>
          </a:r>
          <a:endParaRPr lang="en-US" sz="1400" kern="1200" dirty="0">
            <a:latin typeface="+mn-lt"/>
          </a:endParaRPr>
        </a:p>
      </dsp:txBody>
      <dsp:txXfrm>
        <a:off x="3035791" y="890072"/>
        <a:ext cx="1042247" cy="4632720"/>
      </dsp:txXfrm>
    </dsp:sp>
    <dsp:sp modelId="{51B8F19F-A788-486A-8672-D8E2D52B740B}">
      <dsp:nvSpPr>
        <dsp:cNvPr id="0" name=""/>
        <dsp:cNvSpPr/>
      </dsp:nvSpPr>
      <dsp:spPr>
        <a:xfrm>
          <a:off x="2441521" y="449670"/>
          <a:ext cx="617158" cy="6171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035257-5F8A-46AD-A4A5-E47750AEDE6A}">
      <dsp:nvSpPr>
        <dsp:cNvPr id="0" name=""/>
        <dsp:cNvSpPr/>
      </dsp:nvSpPr>
      <dsp:spPr>
        <a:xfrm rot="16200000">
          <a:off x="2255354" y="3019065"/>
          <a:ext cx="4632720" cy="308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2150" bIns="0" numCol="1" spcCol="1270" anchor="t" anchorCtr="0">
          <a:noAutofit/>
        </a:bodyPr>
        <a:lstStyle/>
        <a:p>
          <a:pPr marL="0" lvl="0" indent="0" algn="r" defTabSz="977900">
            <a:lnSpc>
              <a:spcPct val="90000"/>
            </a:lnSpc>
            <a:spcBef>
              <a:spcPct val="0"/>
            </a:spcBef>
            <a:spcAft>
              <a:spcPct val="35000"/>
            </a:spcAft>
            <a:buFontTx/>
            <a:buNone/>
          </a:pPr>
          <a:r>
            <a:rPr lang="en-US" altLang="en-US" sz="2200" b="1" u="sng" kern="1200" dirty="0">
              <a:latin typeface="+mn-lt"/>
            </a:rPr>
            <a:t>_________________________</a:t>
          </a:r>
          <a:endParaRPr lang="en-US" sz="2200" kern="1200" dirty="0">
            <a:latin typeface="+mn-lt"/>
          </a:endParaRPr>
        </a:p>
      </dsp:txBody>
      <dsp:txXfrm>
        <a:off x="2255354" y="3019065"/>
        <a:ext cx="4632720" cy="308579"/>
      </dsp:txXfrm>
    </dsp:sp>
    <dsp:sp modelId="{4CFB1AFA-39C2-4F94-B566-E43C48DAA5C0}">
      <dsp:nvSpPr>
        <dsp:cNvPr id="0" name=""/>
        <dsp:cNvSpPr/>
      </dsp:nvSpPr>
      <dsp:spPr>
        <a:xfrm>
          <a:off x="4726003" y="856994"/>
          <a:ext cx="1537872" cy="463272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272150" rIns="135128" bIns="135128"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mn-lt"/>
            </a:rPr>
            <a:t>The sewers could not handle the amount of human waste in crowded cities. Garbage and horse manure filled the streets. The filthy cities were unsanitary. Diseases spread quickly. </a:t>
          </a:r>
        </a:p>
      </dsp:txBody>
      <dsp:txXfrm>
        <a:off x="4726003" y="856994"/>
        <a:ext cx="1537872" cy="4632720"/>
      </dsp:txXfrm>
    </dsp:sp>
    <dsp:sp modelId="{F090FF20-EFCE-4F48-BD5F-A6B086F92233}">
      <dsp:nvSpPr>
        <dsp:cNvPr id="0" name=""/>
        <dsp:cNvSpPr/>
      </dsp:nvSpPr>
      <dsp:spPr>
        <a:xfrm>
          <a:off x="4417424" y="449670"/>
          <a:ext cx="617158" cy="6171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23C4A-5522-4F74-A69C-DA4F51566FE5}">
      <dsp:nvSpPr>
        <dsp:cNvPr id="0" name=""/>
        <dsp:cNvSpPr/>
      </dsp:nvSpPr>
      <dsp:spPr>
        <a:xfrm rot="16200000">
          <a:off x="-2125363" y="3017695"/>
          <a:ext cx="4632720" cy="300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4602" bIns="0" numCol="1" spcCol="1270" anchor="t" anchorCtr="0">
          <a:noAutofit/>
        </a:bodyPr>
        <a:lstStyle/>
        <a:p>
          <a:pPr marL="0" lvl="0" indent="0" algn="r" defTabSz="889000">
            <a:lnSpc>
              <a:spcPct val="90000"/>
            </a:lnSpc>
            <a:spcBef>
              <a:spcPct val="0"/>
            </a:spcBef>
            <a:spcAft>
              <a:spcPct val="35000"/>
            </a:spcAft>
            <a:buFontTx/>
            <a:buNone/>
          </a:pPr>
          <a:r>
            <a:rPr lang="en-US" altLang="en-US" sz="2000" b="1" kern="1200" dirty="0">
              <a:latin typeface="+mn-lt"/>
            </a:rPr>
            <a:t>__________________________</a:t>
          </a:r>
          <a:endParaRPr lang="en-US" sz="2000" b="1" kern="1200" dirty="0">
            <a:latin typeface="+mn-lt"/>
          </a:endParaRPr>
        </a:p>
      </dsp:txBody>
      <dsp:txXfrm>
        <a:off x="-2125363" y="3017695"/>
        <a:ext cx="4632720" cy="300021"/>
      </dsp:txXfrm>
    </dsp:sp>
    <dsp:sp modelId="{14A1EEC1-84C5-416C-9B1C-CB83085889DA}">
      <dsp:nvSpPr>
        <dsp:cNvPr id="0" name=""/>
        <dsp:cNvSpPr/>
      </dsp:nvSpPr>
      <dsp:spPr>
        <a:xfrm>
          <a:off x="341007" y="851346"/>
          <a:ext cx="1495223" cy="463272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64602"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mn-lt"/>
            </a:rPr>
            <a:t>Tenements were located in poor, run-down neighborhoods called </a:t>
          </a:r>
          <a:r>
            <a:rPr lang="en-US" sz="1400" b="1" i="1" kern="1200" dirty="0">
              <a:latin typeface="+mn-lt"/>
            </a:rPr>
            <a:t>slums. </a:t>
          </a:r>
          <a:r>
            <a:rPr lang="en-US" sz="1400" kern="1200" dirty="0">
              <a:latin typeface="+mn-lt"/>
            </a:rPr>
            <a:t>Tenements had many small, dark rooms. Several families shared rooms. They also shared cold running water and often times no toilet.</a:t>
          </a:r>
        </a:p>
      </dsp:txBody>
      <dsp:txXfrm>
        <a:off x="341007" y="851346"/>
        <a:ext cx="1495223" cy="4632720"/>
      </dsp:txXfrm>
    </dsp:sp>
    <dsp:sp modelId="{77BD1E1D-500B-45F3-A9B6-0CB5E24BA27F}">
      <dsp:nvSpPr>
        <dsp:cNvPr id="0" name=""/>
        <dsp:cNvSpPr/>
      </dsp:nvSpPr>
      <dsp:spPr>
        <a:xfrm>
          <a:off x="40986" y="455318"/>
          <a:ext cx="600042" cy="6000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D75F03-2C55-45FF-8195-6873CEF2167B}">
      <dsp:nvSpPr>
        <dsp:cNvPr id="0" name=""/>
        <dsp:cNvSpPr/>
      </dsp:nvSpPr>
      <dsp:spPr>
        <a:xfrm rot="16200000">
          <a:off x="36683" y="3017695"/>
          <a:ext cx="4632720" cy="300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4602" bIns="0" numCol="1" spcCol="1270" anchor="t" anchorCtr="0">
          <a:noAutofit/>
        </a:bodyPr>
        <a:lstStyle/>
        <a:p>
          <a:pPr marL="0" lvl="0" indent="0" algn="r" defTabSz="711200">
            <a:lnSpc>
              <a:spcPct val="90000"/>
            </a:lnSpc>
            <a:spcBef>
              <a:spcPct val="0"/>
            </a:spcBef>
            <a:spcAft>
              <a:spcPct val="35000"/>
            </a:spcAft>
            <a:buFontTx/>
            <a:buNone/>
          </a:pPr>
          <a:r>
            <a:rPr lang="en-US" altLang="en-US" sz="1600" b="1" u="sng" kern="1200" dirty="0">
              <a:latin typeface="+mn-lt"/>
            </a:rPr>
            <a:t>___________________________________</a:t>
          </a:r>
          <a:endParaRPr lang="en-US" sz="1600" kern="1200" dirty="0">
            <a:latin typeface="+mn-lt"/>
          </a:endParaRPr>
        </a:p>
      </dsp:txBody>
      <dsp:txXfrm>
        <a:off x="36683" y="3017695"/>
        <a:ext cx="4632720" cy="300021"/>
      </dsp:txXfrm>
    </dsp:sp>
    <dsp:sp modelId="{FFF7C426-65D6-4F9A-B280-D634E41C7446}">
      <dsp:nvSpPr>
        <dsp:cNvPr id="0" name=""/>
        <dsp:cNvSpPr/>
      </dsp:nvSpPr>
      <dsp:spPr>
        <a:xfrm>
          <a:off x="2439096" y="884424"/>
          <a:ext cx="1696794" cy="463272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64602" rIns="99568" bIns="99568" numCol="1" spcCol="1270" anchor="t" anchorCtr="0">
          <a:noAutofit/>
        </a:bodyPr>
        <a:lstStyle/>
        <a:p>
          <a:pPr marL="114300" lvl="1" indent="-114300" algn="l" defTabSz="622300">
            <a:lnSpc>
              <a:spcPct val="90000"/>
            </a:lnSpc>
            <a:spcBef>
              <a:spcPct val="0"/>
            </a:spcBef>
            <a:spcAft>
              <a:spcPct val="15000"/>
            </a:spcAft>
            <a:buFontTx/>
            <a:buChar char=" "/>
          </a:pPr>
          <a:r>
            <a:rPr lang="en-US" sz="1400" kern="1200" dirty="0">
              <a:latin typeface="+mn-lt"/>
            </a:rPr>
            <a:t>Many immigrants &amp; Women performed unskilled labor for long hours and low pay. </a:t>
          </a:r>
        </a:p>
        <a:p>
          <a:pPr marL="114300" lvl="1" indent="-114300" algn="l" defTabSz="622300">
            <a:lnSpc>
              <a:spcPct val="90000"/>
            </a:lnSpc>
            <a:spcBef>
              <a:spcPct val="0"/>
            </a:spcBef>
            <a:spcAft>
              <a:spcPct val="15000"/>
            </a:spcAft>
            <a:buFontTx/>
            <a:buChar char=" "/>
          </a:pPr>
          <a:r>
            <a:rPr lang="en-US" sz="1400" kern="1200" dirty="0">
              <a:latin typeface="+mn-lt"/>
            </a:rPr>
            <a:t>Many worked in</a:t>
          </a:r>
        </a:p>
        <a:p>
          <a:pPr marL="114300" lvl="1" indent="-114300" algn="l" defTabSz="622300">
            <a:lnSpc>
              <a:spcPct val="90000"/>
            </a:lnSpc>
            <a:spcBef>
              <a:spcPct val="0"/>
            </a:spcBef>
            <a:spcAft>
              <a:spcPct val="15000"/>
            </a:spcAft>
            <a:buFontTx/>
            <a:buChar char=" "/>
          </a:pPr>
          <a:r>
            <a:rPr lang="en-US" sz="1400" b="1" i="1" kern="1200" dirty="0">
              <a:latin typeface="+mn-lt"/>
            </a:rPr>
            <a:t>sweatshops, </a:t>
          </a:r>
          <a:r>
            <a:rPr lang="en-US" sz="1400" kern="1200" dirty="0">
              <a:latin typeface="+mn-lt"/>
            </a:rPr>
            <a:t>which were hot, crowded workshops where workers made clothing.</a:t>
          </a:r>
          <a:r>
            <a:rPr lang="en-US" altLang="en-US" sz="1400" kern="1200" dirty="0">
              <a:latin typeface="+mn-lt"/>
            </a:rPr>
            <a:t> poor lighting and ventilation </a:t>
          </a:r>
          <a:endParaRPr lang="en-US" sz="1400" kern="1200" dirty="0">
            <a:latin typeface="+mn-lt"/>
          </a:endParaRPr>
        </a:p>
        <a:p>
          <a:pPr marL="114300" lvl="1" indent="-114300" algn="l" defTabSz="622300">
            <a:lnSpc>
              <a:spcPct val="90000"/>
            </a:lnSpc>
            <a:spcBef>
              <a:spcPct val="0"/>
            </a:spcBef>
            <a:spcAft>
              <a:spcPct val="15000"/>
            </a:spcAft>
            <a:buFontTx/>
            <a:buChar char=" "/>
          </a:pPr>
          <a:endParaRPr lang="en-US" sz="1400" kern="1200" dirty="0">
            <a:latin typeface="+mn-lt"/>
          </a:endParaRPr>
        </a:p>
        <a:p>
          <a:pPr marL="114300" lvl="1" indent="-114300" algn="l" defTabSz="622300">
            <a:lnSpc>
              <a:spcPct val="90000"/>
            </a:lnSpc>
            <a:spcBef>
              <a:spcPct val="0"/>
            </a:spcBef>
            <a:spcAft>
              <a:spcPct val="15000"/>
            </a:spcAft>
            <a:buFontTx/>
            <a:buChar char=" "/>
          </a:pPr>
          <a:r>
            <a:rPr lang="en-US" sz="1400" kern="1200" dirty="0">
              <a:latin typeface="+mn-lt"/>
            </a:rPr>
            <a:t> It was not unusual for men, women, and children to work 12 hours a day, 7 days a week. </a:t>
          </a:r>
        </a:p>
      </dsp:txBody>
      <dsp:txXfrm>
        <a:off x="2439096" y="884424"/>
        <a:ext cx="1696794" cy="4632720"/>
      </dsp:txXfrm>
    </dsp:sp>
    <dsp:sp modelId="{51B8F19F-A788-486A-8672-D8E2D52B740B}">
      <dsp:nvSpPr>
        <dsp:cNvPr id="0" name=""/>
        <dsp:cNvSpPr/>
      </dsp:nvSpPr>
      <dsp:spPr>
        <a:xfrm>
          <a:off x="2203033" y="455318"/>
          <a:ext cx="600042" cy="6000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035257-5F8A-46AD-A4A5-E47750AEDE6A}">
      <dsp:nvSpPr>
        <dsp:cNvPr id="0" name=""/>
        <dsp:cNvSpPr/>
      </dsp:nvSpPr>
      <dsp:spPr>
        <a:xfrm rot="16200000">
          <a:off x="2299516" y="3017695"/>
          <a:ext cx="4632720" cy="300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4602" bIns="0" numCol="1" spcCol="1270" anchor="t" anchorCtr="0">
          <a:noAutofit/>
        </a:bodyPr>
        <a:lstStyle/>
        <a:p>
          <a:pPr marL="0" lvl="0" indent="0" algn="r" defTabSz="844550">
            <a:lnSpc>
              <a:spcPct val="90000"/>
            </a:lnSpc>
            <a:spcBef>
              <a:spcPct val="0"/>
            </a:spcBef>
            <a:spcAft>
              <a:spcPct val="35000"/>
            </a:spcAft>
            <a:buFontTx/>
            <a:buNone/>
          </a:pPr>
          <a:r>
            <a:rPr lang="en-US" altLang="en-US" sz="1900" b="1" u="sng" kern="1200" dirty="0">
              <a:latin typeface="+mn-lt"/>
            </a:rPr>
            <a:t>______________________________</a:t>
          </a:r>
          <a:endParaRPr lang="en-US" sz="1900" kern="1200" dirty="0">
            <a:latin typeface="+mn-lt"/>
          </a:endParaRPr>
        </a:p>
      </dsp:txBody>
      <dsp:txXfrm>
        <a:off x="2299516" y="3017695"/>
        <a:ext cx="4632720" cy="300021"/>
      </dsp:txXfrm>
    </dsp:sp>
    <dsp:sp modelId="{4CFB1AFA-39C2-4F94-B566-E43C48DAA5C0}">
      <dsp:nvSpPr>
        <dsp:cNvPr id="0" name=""/>
        <dsp:cNvSpPr/>
      </dsp:nvSpPr>
      <dsp:spPr>
        <a:xfrm>
          <a:off x="4765887" y="851346"/>
          <a:ext cx="1495223" cy="463272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264602" rIns="120904" bIns="120904" numCol="1" spcCol="1270" anchor="t" anchorCtr="0">
          <a:noAutofit/>
        </a:bodyPr>
        <a:lstStyle/>
        <a:p>
          <a:pPr marL="114300" lvl="1" indent="-114300" algn="l" defTabSz="577850">
            <a:lnSpc>
              <a:spcPct val="90000"/>
            </a:lnSpc>
            <a:spcBef>
              <a:spcPct val="0"/>
            </a:spcBef>
            <a:spcAft>
              <a:spcPct val="15000"/>
            </a:spcAft>
            <a:buFontTx/>
            <a:buChar char="-"/>
          </a:pPr>
          <a:r>
            <a:rPr lang="en-US" altLang="en-US" sz="1300" kern="1200" dirty="0">
              <a:latin typeface="+mn-lt"/>
            </a:rPr>
            <a:t>needed the $</a:t>
          </a:r>
          <a:endParaRPr lang="en-US" sz="1300" kern="1200" dirty="0">
            <a:latin typeface="+mn-lt"/>
          </a:endParaRPr>
        </a:p>
        <a:p>
          <a:pPr marL="114300" lvl="1" indent="-114300" algn="l" defTabSz="577850">
            <a:lnSpc>
              <a:spcPct val="90000"/>
            </a:lnSpc>
            <a:spcBef>
              <a:spcPct val="0"/>
            </a:spcBef>
            <a:spcAft>
              <a:spcPct val="15000"/>
            </a:spcAft>
            <a:buFontTx/>
            <a:buChar char="C"/>
          </a:pPr>
          <a:r>
            <a:rPr lang="en-US" altLang="en-US" sz="1300" kern="1200" dirty="0">
              <a:latin typeface="+mn-lt"/>
            </a:rPr>
            <a:t>parents had no place for kids to go</a:t>
          </a:r>
        </a:p>
        <a:p>
          <a:pPr marL="114300" lvl="1" indent="-114300" algn="l" defTabSz="577850">
            <a:lnSpc>
              <a:spcPct val="90000"/>
            </a:lnSpc>
            <a:spcBef>
              <a:spcPct val="0"/>
            </a:spcBef>
            <a:spcAft>
              <a:spcPct val="15000"/>
            </a:spcAft>
            <a:buChar char="•"/>
          </a:pPr>
          <a:r>
            <a:rPr lang="en-US" sz="1300" kern="1200" dirty="0">
              <a:latin typeface="+mn-lt"/>
            </a:rPr>
            <a:t>Child labor laws, passed by many states, were ignored by employers. The laws stated that children must be at least 12 years old and could work no more than 10 hours each day. These laws did not apply to children who worked on farms.</a:t>
          </a:r>
          <a:endParaRPr lang="en-US" altLang="en-US" sz="1300" kern="1200" dirty="0">
            <a:latin typeface="+mn-lt"/>
          </a:endParaRPr>
        </a:p>
      </dsp:txBody>
      <dsp:txXfrm>
        <a:off x="4765887" y="851346"/>
        <a:ext cx="1495223" cy="4632720"/>
      </dsp:txXfrm>
    </dsp:sp>
    <dsp:sp modelId="{F090FF20-EFCE-4F48-BD5F-A6B086F92233}">
      <dsp:nvSpPr>
        <dsp:cNvPr id="0" name=""/>
        <dsp:cNvSpPr/>
      </dsp:nvSpPr>
      <dsp:spPr>
        <a:xfrm>
          <a:off x="4465865" y="455318"/>
          <a:ext cx="600042" cy="60004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DDC2530-90C5-4910-AFA4-950B2EBDBDB4}" type="datetimeFigureOut">
              <a:rPr lang="en-US" smtClean="0"/>
              <a:t>9/29/2019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80330E-C5F9-46CA-B1E0-916369F19A95}" type="slidenum">
              <a:rPr lang="en-US" smtClean="0"/>
              <a:t>‹#›</a:t>
            </a:fld>
            <a:endParaRPr lang="en-US" dirty="0"/>
          </a:p>
        </p:txBody>
      </p:sp>
    </p:spTree>
    <p:extLst>
      <p:ext uri="{BB962C8B-B14F-4D97-AF65-F5344CB8AC3E}">
        <p14:creationId xmlns:p14="http://schemas.microsoft.com/office/powerpoint/2010/main" val="280782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F97AC5-79FF-413B-99E0-CFEB9E0A26BC}" type="slidenum">
              <a:rPr lang="en-US"/>
              <a:pPr/>
              <a:t>1</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1702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6A289F-2313-4DC3-BC8B-CB55A2EE810C}"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764879"/>
      </p:ext>
    </p:extLst>
  </p:cSld>
  <p:clrMapOvr>
    <a:masterClrMapping/>
  </p:clrMapOvr>
  <p:transition>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77E80-A25A-47EC-9C0E-C5E9CF453973}" type="slidenum">
              <a:rPr lang="en-US" smtClean="0"/>
              <a:pPr/>
              <a:t>‹#›</a:t>
            </a:fld>
            <a:endParaRPr lang="en-US" dirty="0"/>
          </a:p>
        </p:txBody>
      </p:sp>
    </p:spTree>
    <p:extLst>
      <p:ext uri="{BB962C8B-B14F-4D97-AF65-F5344CB8AC3E}">
        <p14:creationId xmlns:p14="http://schemas.microsoft.com/office/powerpoint/2010/main" val="77402966"/>
      </p:ext>
    </p:extLst>
  </p:cSld>
  <p:clrMapOvr>
    <a:masterClrMapping/>
  </p:clrMapOvr>
  <p:transition>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9219A3-1502-4269-BB02-4710F1057222}" type="slidenum">
              <a:rPr lang="en-US" smtClean="0"/>
              <a:pPr/>
              <a:t>‹#›</a:t>
            </a:fld>
            <a:endParaRPr lang="en-US" dirty="0"/>
          </a:p>
        </p:txBody>
      </p:sp>
    </p:spTree>
    <p:extLst>
      <p:ext uri="{BB962C8B-B14F-4D97-AF65-F5344CB8AC3E}">
        <p14:creationId xmlns:p14="http://schemas.microsoft.com/office/powerpoint/2010/main" val="191952419"/>
      </p:ext>
    </p:extLst>
  </p:cSld>
  <p:clrMapOvr>
    <a:masterClrMapping/>
  </p:clrMapOvr>
  <p:transition>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7EC5-A331-43C0-A79E-A5336676F2D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C90A186-DAD0-4CB8-86C9-473B822266D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1CA346C-B853-45DB-9751-CE81681BAF0E}"/>
              </a:ext>
            </a:extLst>
          </p:cNvPr>
          <p:cNvSpPr>
            <a:spLocks noGrp="1"/>
          </p:cNvSpPr>
          <p:nvPr>
            <p:ph type="dt" sz="half" idx="10"/>
          </p:nvPr>
        </p:nvSpPr>
        <p:spPr/>
        <p:txBody>
          <a:bodyPr/>
          <a:lstStyle/>
          <a:p>
            <a:fld id="{4795DA4A-34AB-44E9-95AC-713BB3BCB119}" type="datetime1">
              <a:rPr lang="en-US" smtClean="0"/>
              <a:t>9/29/2019</a:t>
            </a:fld>
            <a:endParaRPr lang="en-US" dirty="0"/>
          </a:p>
        </p:txBody>
      </p:sp>
      <p:sp>
        <p:nvSpPr>
          <p:cNvPr id="5" name="Footer Placeholder 4">
            <a:extLst>
              <a:ext uri="{FF2B5EF4-FFF2-40B4-BE49-F238E27FC236}">
                <a16:creationId xmlns:a16="http://schemas.microsoft.com/office/drawing/2014/main" id="{A79E86DA-8047-4975-9F1B-B5E25915E4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A737592-F8F5-48A0-9EFF-31A833A19283}"/>
              </a:ext>
            </a:extLst>
          </p:cNvPr>
          <p:cNvSpPr>
            <a:spLocks noGrp="1"/>
          </p:cNvSpPr>
          <p:nvPr>
            <p:ph type="sldNum" sz="quarter" idx="12"/>
          </p:nvPr>
        </p:nvSpPr>
        <p:spPr/>
        <p:txBody>
          <a:bodyPr/>
          <a:lstStyle/>
          <a:p>
            <a:fld id="{7EADA5B1-96DA-4BCB-B0C6-9B4EA679D3DA}" type="slidenum">
              <a:rPr lang="en-US" smtClean="0"/>
              <a:t>‹#›</a:t>
            </a:fld>
            <a:endParaRPr lang="en-US" dirty="0"/>
          </a:p>
        </p:txBody>
      </p:sp>
    </p:spTree>
    <p:extLst>
      <p:ext uri="{BB962C8B-B14F-4D97-AF65-F5344CB8AC3E}">
        <p14:creationId xmlns:p14="http://schemas.microsoft.com/office/powerpoint/2010/main" val="2000965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82277-D7E9-4D7B-A2E4-1E5C1BAFE8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7AF7B6-1CE2-422E-9283-B8FA8E9D5C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69F498-0168-4F79-83CD-7FE8DB3F69E4}"/>
              </a:ext>
            </a:extLst>
          </p:cNvPr>
          <p:cNvSpPr>
            <a:spLocks noGrp="1"/>
          </p:cNvSpPr>
          <p:nvPr>
            <p:ph type="dt" sz="half" idx="10"/>
          </p:nvPr>
        </p:nvSpPr>
        <p:spPr/>
        <p:txBody>
          <a:bodyPr/>
          <a:lstStyle/>
          <a:p>
            <a:fld id="{9FDF9B4B-CD26-4528-A93E-E5CF50DC99D6}" type="datetime1">
              <a:rPr lang="en-US" smtClean="0"/>
              <a:t>9/29/2019</a:t>
            </a:fld>
            <a:endParaRPr lang="en-US" dirty="0"/>
          </a:p>
        </p:txBody>
      </p:sp>
      <p:sp>
        <p:nvSpPr>
          <p:cNvPr id="5" name="Footer Placeholder 4">
            <a:extLst>
              <a:ext uri="{FF2B5EF4-FFF2-40B4-BE49-F238E27FC236}">
                <a16:creationId xmlns:a16="http://schemas.microsoft.com/office/drawing/2014/main" id="{BB05E381-0BFE-43B1-800F-577A784BAF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0E9FBA-4006-4C7D-9C4A-8FE95B868C1E}"/>
              </a:ext>
            </a:extLst>
          </p:cNvPr>
          <p:cNvSpPr>
            <a:spLocks noGrp="1"/>
          </p:cNvSpPr>
          <p:nvPr>
            <p:ph type="sldNum" sz="quarter" idx="12"/>
          </p:nvPr>
        </p:nvSpPr>
        <p:spPr/>
        <p:txBody>
          <a:bodyPr/>
          <a:lstStyle/>
          <a:p>
            <a:fld id="{7EADA5B1-96DA-4BCB-B0C6-9B4EA679D3DA}" type="slidenum">
              <a:rPr lang="en-US" smtClean="0"/>
              <a:t>‹#›</a:t>
            </a:fld>
            <a:endParaRPr lang="en-US" dirty="0"/>
          </a:p>
        </p:txBody>
      </p:sp>
    </p:spTree>
    <p:extLst>
      <p:ext uri="{BB962C8B-B14F-4D97-AF65-F5344CB8AC3E}">
        <p14:creationId xmlns:p14="http://schemas.microsoft.com/office/powerpoint/2010/main" val="1748399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1628-6F01-4C99-BEEF-80F4ADA3BF4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8781D64-AB28-497D-818D-5FFC683AA85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CB7163-184B-4DB6-AA3D-4B0F002F1F5F}"/>
              </a:ext>
            </a:extLst>
          </p:cNvPr>
          <p:cNvSpPr>
            <a:spLocks noGrp="1"/>
          </p:cNvSpPr>
          <p:nvPr>
            <p:ph type="dt" sz="half" idx="10"/>
          </p:nvPr>
        </p:nvSpPr>
        <p:spPr/>
        <p:txBody>
          <a:bodyPr/>
          <a:lstStyle/>
          <a:p>
            <a:fld id="{FC9B73F0-FCE1-4734-9B19-E1CF7F818640}" type="datetime1">
              <a:rPr lang="en-US" smtClean="0"/>
              <a:t>9/29/2019</a:t>
            </a:fld>
            <a:endParaRPr lang="en-US" dirty="0"/>
          </a:p>
        </p:txBody>
      </p:sp>
      <p:sp>
        <p:nvSpPr>
          <p:cNvPr id="5" name="Footer Placeholder 4">
            <a:extLst>
              <a:ext uri="{FF2B5EF4-FFF2-40B4-BE49-F238E27FC236}">
                <a16:creationId xmlns:a16="http://schemas.microsoft.com/office/drawing/2014/main" id="{5A57D7F9-27F1-4DD9-9E76-BC44F06926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4A2CAB-B9F9-4EBE-B0B5-E0290408AA3B}"/>
              </a:ext>
            </a:extLst>
          </p:cNvPr>
          <p:cNvSpPr>
            <a:spLocks noGrp="1"/>
          </p:cNvSpPr>
          <p:nvPr>
            <p:ph type="sldNum" sz="quarter" idx="12"/>
          </p:nvPr>
        </p:nvSpPr>
        <p:spPr/>
        <p:txBody>
          <a:bodyPr/>
          <a:lstStyle/>
          <a:p>
            <a:fld id="{7EADA5B1-96DA-4BCB-B0C6-9B4EA679D3DA}" type="slidenum">
              <a:rPr lang="en-US" smtClean="0"/>
              <a:t>‹#›</a:t>
            </a:fld>
            <a:endParaRPr lang="en-US" dirty="0"/>
          </a:p>
        </p:txBody>
      </p:sp>
    </p:spTree>
    <p:extLst>
      <p:ext uri="{BB962C8B-B14F-4D97-AF65-F5344CB8AC3E}">
        <p14:creationId xmlns:p14="http://schemas.microsoft.com/office/powerpoint/2010/main" val="4058220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FE2EE-A4E0-487E-9598-7A904B4E70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0DCA61-652D-4253-B633-5F5774C9371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C01F30-0530-4F92-9662-D1C6F29870A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829634-3505-4CC0-AC20-CD88ED1009CF}"/>
              </a:ext>
            </a:extLst>
          </p:cNvPr>
          <p:cNvSpPr>
            <a:spLocks noGrp="1"/>
          </p:cNvSpPr>
          <p:nvPr>
            <p:ph type="dt" sz="half" idx="10"/>
          </p:nvPr>
        </p:nvSpPr>
        <p:spPr/>
        <p:txBody>
          <a:bodyPr/>
          <a:lstStyle/>
          <a:p>
            <a:fld id="{2AEFEAE9-6D46-459F-88D1-154B4318F756}" type="datetime1">
              <a:rPr lang="en-US" smtClean="0"/>
              <a:t>9/29/2019</a:t>
            </a:fld>
            <a:endParaRPr lang="en-US" dirty="0"/>
          </a:p>
        </p:txBody>
      </p:sp>
      <p:sp>
        <p:nvSpPr>
          <p:cNvPr id="6" name="Footer Placeholder 5">
            <a:extLst>
              <a:ext uri="{FF2B5EF4-FFF2-40B4-BE49-F238E27FC236}">
                <a16:creationId xmlns:a16="http://schemas.microsoft.com/office/drawing/2014/main" id="{50006174-EF5C-44CF-85F3-3B0E264F3E8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6A60E5-3591-43F9-9A9A-1246D10DC236}"/>
              </a:ext>
            </a:extLst>
          </p:cNvPr>
          <p:cNvSpPr>
            <a:spLocks noGrp="1"/>
          </p:cNvSpPr>
          <p:nvPr>
            <p:ph type="sldNum" sz="quarter" idx="12"/>
          </p:nvPr>
        </p:nvSpPr>
        <p:spPr/>
        <p:txBody>
          <a:bodyPr/>
          <a:lstStyle/>
          <a:p>
            <a:fld id="{7EADA5B1-96DA-4BCB-B0C6-9B4EA679D3DA}" type="slidenum">
              <a:rPr lang="en-US" smtClean="0"/>
              <a:t>‹#›</a:t>
            </a:fld>
            <a:endParaRPr lang="en-US" dirty="0"/>
          </a:p>
        </p:txBody>
      </p:sp>
    </p:spTree>
    <p:extLst>
      <p:ext uri="{BB962C8B-B14F-4D97-AF65-F5344CB8AC3E}">
        <p14:creationId xmlns:p14="http://schemas.microsoft.com/office/powerpoint/2010/main" val="1420707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F8AB5-1280-4E86-A2D8-67D33BA84C5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9187A8-6F49-4CE2-8580-BC8B1D33619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A02E3B1-F7A6-4C32-8F62-3C28096A86F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6D46BB-0C7A-43DD-86DB-9D489328FB3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1CDE9CB-88D7-4721-8BAF-8B9C0201B53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3B1703-C3EB-4977-B872-30CCBBAC1677}"/>
              </a:ext>
            </a:extLst>
          </p:cNvPr>
          <p:cNvSpPr>
            <a:spLocks noGrp="1"/>
          </p:cNvSpPr>
          <p:nvPr>
            <p:ph type="dt" sz="half" idx="10"/>
          </p:nvPr>
        </p:nvSpPr>
        <p:spPr/>
        <p:txBody>
          <a:bodyPr/>
          <a:lstStyle/>
          <a:p>
            <a:fld id="{B8174B32-74A2-4D4C-A47B-767F1F6CD6D7}" type="datetime1">
              <a:rPr lang="en-US" smtClean="0"/>
              <a:t>9/29/2019</a:t>
            </a:fld>
            <a:endParaRPr lang="en-US" dirty="0"/>
          </a:p>
        </p:txBody>
      </p:sp>
      <p:sp>
        <p:nvSpPr>
          <p:cNvPr id="8" name="Footer Placeholder 7">
            <a:extLst>
              <a:ext uri="{FF2B5EF4-FFF2-40B4-BE49-F238E27FC236}">
                <a16:creationId xmlns:a16="http://schemas.microsoft.com/office/drawing/2014/main" id="{04FD149C-E205-403F-8156-B86BF722EFC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BD502A9-571F-488F-98DF-6776A7E87E30}"/>
              </a:ext>
            </a:extLst>
          </p:cNvPr>
          <p:cNvSpPr>
            <a:spLocks noGrp="1"/>
          </p:cNvSpPr>
          <p:nvPr>
            <p:ph type="sldNum" sz="quarter" idx="12"/>
          </p:nvPr>
        </p:nvSpPr>
        <p:spPr/>
        <p:txBody>
          <a:bodyPr/>
          <a:lstStyle/>
          <a:p>
            <a:fld id="{7EADA5B1-96DA-4BCB-B0C6-9B4EA679D3DA}" type="slidenum">
              <a:rPr lang="en-US" smtClean="0"/>
              <a:t>‹#›</a:t>
            </a:fld>
            <a:endParaRPr lang="en-US" dirty="0"/>
          </a:p>
        </p:txBody>
      </p:sp>
    </p:spTree>
    <p:extLst>
      <p:ext uri="{BB962C8B-B14F-4D97-AF65-F5344CB8AC3E}">
        <p14:creationId xmlns:p14="http://schemas.microsoft.com/office/powerpoint/2010/main" val="1308456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7417-FEB2-4FFB-BF95-0235868691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56083B-B7F0-406D-984A-642992A67DEA}"/>
              </a:ext>
            </a:extLst>
          </p:cNvPr>
          <p:cNvSpPr>
            <a:spLocks noGrp="1"/>
          </p:cNvSpPr>
          <p:nvPr>
            <p:ph type="dt" sz="half" idx="10"/>
          </p:nvPr>
        </p:nvSpPr>
        <p:spPr/>
        <p:txBody>
          <a:bodyPr/>
          <a:lstStyle/>
          <a:p>
            <a:fld id="{28A5CE43-C74B-4DB5-9B8D-399157A6FF20}" type="datetime1">
              <a:rPr lang="en-US" smtClean="0"/>
              <a:t>9/29/2019</a:t>
            </a:fld>
            <a:endParaRPr lang="en-US" dirty="0"/>
          </a:p>
        </p:txBody>
      </p:sp>
      <p:sp>
        <p:nvSpPr>
          <p:cNvPr id="4" name="Footer Placeholder 3">
            <a:extLst>
              <a:ext uri="{FF2B5EF4-FFF2-40B4-BE49-F238E27FC236}">
                <a16:creationId xmlns:a16="http://schemas.microsoft.com/office/drawing/2014/main" id="{2DCFB543-84E0-403E-9FFA-C697F874DB2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D24B50D-3C6E-4FBF-BD21-128D6A9CF20D}"/>
              </a:ext>
            </a:extLst>
          </p:cNvPr>
          <p:cNvSpPr>
            <a:spLocks noGrp="1"/>
          </p:cNvSpPr>
          <p:nvPr>
            <p:ph type="sldNum" sz="quarter" idx="12"/>
          </p:nvPr>
        </p:nvSpPr>
        <p:spPr/>
        <p:txBody>
          <a:bodyPr/>
          <a:lstStyle/>
          <a:p>
            <a:fld id="{7EADA5B1-96DA-4BCB-B0C6-9B4EA679D3DA}" type="slidenum">
              <a:rPr lang="en-US" smtClean="0"/>
              <a:t>‹#›</a:t>
            </a:fld>
            <a:endParaRPr lang="en-US" dirty="0"/>
          </a:p>
        </p:txBody>
      </p:sp>
    </p:spTree>
    <p:extLst>
      <p:ext uri="{BB962C8B-B14F-4D97-AF65-F5344CB8AC3E}">
        <p14:creationId xmlns:p14="http://schemas.microsoft.com/office/powerpoint/2010/main" val="2430435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2E8D41-0B34-469E-8494-BD9A134FDFBF}"/>
              </a:ext>
            </a:extLst>
          </p:cNvPr>
          <p:cNvSpPr>
            <a:spLocks noGrp="1"/>
          </p:cNvSpPr>
          <p:nvPr>
            <p:ph type="dt" sz="half" idx="10"/>
          </p:nvPr>
        </p:nvSpPr>
        <p:spPr/>
        <p:txBody>
          <a:bodyPr/>
          <a:lstStyle/>
          <a:p>
            <a:fld id="{58EF7041-336D-470A-9917-FBA62479F90F}" type="datetime1">
              <a:rPr lang="en-US" smtClean="0"/>
              <a:t>9/29/2019</a:t>
            </a:fld>
            <a:endParaRPr lang="en-US" dirty="0"/>
          </a:p>
        </p:txBody>
      </p:sp>
      <p:sp>
        <p:nvSpPr>
          <p:cNvPr id="3" name="Footer Placeholder 2">
            <a:extLst>
              <a:ext uri="{FF2B5EF4-FFF2-40B4-BE49-F238E27FC236}">
                <a16:creationId xmlns:a16="http://schemas.microsoft.com/office/drawing/2014/main" id="{E37D4700-AF39-4F5F-8DB7-A1ECD56B037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0E69CE3-120F-4E47-B9C4-83B10D4DD279}"/>
              </a:ext>
            </a:extLst>
          </p:cNvPr>
          <p:cNvSpPr>
            <a:spLocks noGrp="1"/>
          </p:cNvSpPr>
          <p:nvPr>
            <p:ph type="sldNum" sz="quarter" idx="12"/>
          </p:nvPr>
        </p:nvSpPr>
        <p:spPr/>
        <p:txBody>
          <a:bodyPr/>
          <a:lstStyle/>
          <a:p>
            <a:fld id="{7EADA5B1-96DA-4BCB-B0C6-9B4EA679D3DA}" type="slidenum">
              <a:rPr lang="en-US" smtClean="0"/>
              <a:t>‹#›</a:t>
            </a:fld>
            <a:endParaRPr lang="en-US" dirty="0"/>
          </a:p>
        </p:txBody>
      </p:sp>
    </p:spTree>
    <p:extLst>
      <p:ext uri="{BB962C8B-B14F-4D97-AF65-F5344CB8AC3E}">
        <p14:creationId xmlns:p14="http://schemas.microsoft.com/office/powerpoint/2010/main" val="2654291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AF6BB-B75C-4EEB-BAF4-EDE27E22915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091A456-248C-4825-8937-8A90DDF785A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169016-3857-40CB-9A55-6B23EB403A2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C6B7566-C204-44D0-8273-6350E35A31E5}"/>
              </a:ext>
            </a:extLst>
          </p:cNvPr>
          <p:cNvSpPr>
            <a:spLocks noGrp="1"/>
          </p:cNvSpPr>
          <p:nvPr>
            <p:ph type="dt" sz="half" idx="10"/>
          </p:nvPr>
        </p:nvSpPr>
        <p:spPr/>
        <p:txBody>
          <a:bodyPr/>
          <a:lstStyle/>
          <a:p>
            <a:fld id="{E7B471A1-6615-48DC-BF56-297EFE0B6E8D}" type="datetime1">
              <a:rPr lang="en-US" smtClean="0"/>
              <a:t>9/29/2019</a:t>
            </a:fld>
            <a:endParaRPr lang="en-US" dirty="0"/>
          </a:p>
        </p:txBody>
      </p:sp>
      <p:sp>
        <p:nvSpPr>
          <p:cNvPr id="6" name="Footer Placeholder 5">
            <a:extLst>
              <a:ext uri="{FF2B5EF4-FFF2-40B4-BE49-F238E27FC236}">
                <a16:creationId xmlns:a16="http://schemas.microsoft.com/office/drawing/2014/main" id="{31402991-AB99-4BE9-B194-A607B76DD3A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4B693E-6F46-46C0-B816-30F3E2A4B006}"/>
              </a:ext>
            </a:extLst>
          </p:cNvPr>
          <p:cNvSpPr>
            <a:spLocks noGrp="1"/>
          </p:cNvSpPr>
          <p:nvPr>
            <p:ph type="sldNum" sz="quarter" idx="12"/>
          </p:nvPr>
        </p:nvSpPr>
        <p:spPr/>
        <p:txBody>
          <a:bodyPr/>
          <a:lstStyle/>
          <a:p>
            <a:fld id="{7EADA5B1-96DA-4BCB-B0C6-9B4EA679D3DA}" type="slidenum">
              <a:rPr lang="en-US" smtClean="0"/>
              <a:t>‹#›</a:t>
            </a:fld>
            <a:endParaRPr lang="en-US" dirty="0"/>
          </a:p>
        </p:txBody>
      </p:sp>
    </p:spTree>
    <p:extLst>
      <p:ext uri="{BB962C8B-B14F-4D97-AF65-F5344CB8AC3E}">
        <p14:creationId xmlns:p14="http://schemas.microsoft.com/office/powerpoint/2010/main" val="3134487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8903FA-B441-490B-A787-BC57266FB7C2}" type="slidenum">
              <a:rPr lang="en-US" smtClean="0"/>
              <a:pPr/>
              <a:t>‹#›</a:t>
            </a:fld>
            <a:endParaRPr lang="en-US" dirty="0"/>
          </a:p>
        </p:txBody>
      </p:sp>
    </p:spTree>
    <p:extLst>
      <p:ext uri="{BB962C8B-B14F-4D97-AF65-F5344CB8AC3E}">
        <p14:creationId xmlns:p14="http://schemas.microsoft.com/office/powerpoint/2010/main" val="3824306944"/>
      </p:ext>
    </p:extLst>
  </p:cSld>
  <p:clrMapOvr>
    <a:masterClrMapping/>
  </p:clrMapOvr>
  <p:transition>
    <p:blinds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0E478-8361-4A55-9515-462CE0C2B7A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BF8565F-0E75-4B25-AB9E-6B871CC628A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28142F95-FD44-46CD-8A1F-BE045DD29E6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EEF3AC4-E0A0-464F-B177-36410C8C3A66}"/>
              </a:ext>
            </a:extLst>
          </p:cNvPr>
          <p:cNvSpPr>
            <a:spLocks noGrp="1"/>
          </p:cNvSpPr>
          <p:nvPr>
            <p:ph type="dt" sz="half" idx="10"/>
          </p:nvPr>
        </p:nvSpPr>
        <p:spPr/>
        <p:txBody>
          <a:bodyPr/>
          <a:lstStyle/>
          <a:p>
            <a:fld id="{1F1B38F6-891B-44D7-A73F-02BFD2C45AB9}" type="datetime1">
              <a:rPr lang="en-US" smtClean="0"/>
              <a:t>9/29/2019</a:t>
            </a:fld>
            <a:endParaRPr lang="en-US" dirty="0"/>
          </a:p>
        </p:txBody>
      </p:sp>
      <p:sp>
        <p:nvSpPr>
          <p:cNvPr id="6" name="Footer Placeholder 5">
            <a:extLst>
              <a:ext uri="{FF2B5EF4-FFF2-40B4-BE49-F238E27FC236}">
                <a16:creationId xmlns:a16="http://schemas.microsoft.com/office/drawing/2014/main" id="{66A5C82B-CC86-48F4-874C-893A315B368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29C573D-076E-4277-B50E-4B7800E18D64}"/>
              </a:ext>
            </a:extLst>
          </p:cNvPr>
          <p:cNvSpPr>
            <a:spLocks noGrp="1"/>
          </p:cNvSpPr>
          <p:nvPr>
            <p:ph type="sldNum" sz="quarter" idx="12"/>
          </p:nvPr>
        </p:nvSpPr>
        <p:spPr/>
        <p:txBody>
          <a:bodyPr/>
          <a:lstStyle/>
          <a:p>
            <a:fld id="{7EADA5B1-96DA-4BCB-B0C6-9B4EA679D3DA}" type="slidenum">
              <a:rPr lang="en-US" smtClean="0"/>
              <a:t>‹#›</a:t>
            </a:fld>
            <a:endParaRPr lang="en-US" dirty="0"/>
          </a:p>
        </p:txBody>
      </p:sp>
    </p:spTree>
    <p:extLst>
      <p:ext uri="{BB962C8B-B14F-4D97-AF65-F5344CB8AC3E}">
        <p14:creationId xmlns:p14="http://schemas.microsoft.com/office/powerpoint/2010/main" val="4127881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5A7C4-1D9C-43C6-A960-962899CFF6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7F230E-EF2F-45C1-AD47-6E880C6928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9630DA-DB93-49E8-B86F-CF684071209F}"/>
              </a:ext>
            </a:extLst>
          </p:cNvPr>
          <p:cNvSpPr>
            <a:spLocks noGrp="1"/>
          </p:cNvSpPr>
          <p:nvPr>
            <p:ph type="dt" sz="half" idx="10"/>
          </p:nvPr>
        </p:nvSpPr>
        <p:spPr/>
        <p:txBody>
          <a:bodyPr/>
          <a:lstStyle/>
          <a:p>
            <a:fld id="{D6147AF2-5D93-4433-9403-AD533AE8AB04}" type="datetime1">
              <a:rPr lang="en-US" smtClean="0"/>
              <a:t>9/29/2019</a:t>
            </a:fld>
            <a:endParaRPr lang="en-US" dirty="0"/>
          </a:p>
        </p:txBody>
      </p:sp>
      <p:sp>
        <p:nvSpPr>
          <p:cNvPr id="5" name="Footer Placeholder 4">
            <a:extLst>
              <a:ext uri="{FF2B5EF4-FFF2-40B4-BE49-F238E27FC236}">
                <a16:creationId xmlns:a16="http://schemas.microsoft.com/office/drawing/2014/main" id="{60576E57-90EF-40C1-8B6B-04E9C35287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89552A-50D5-480D-8F46-032BB550464D}"/>
              </a:ext>
            </a:extLst>
          </p:cNvPr>
          <p:cNvSpPr>
            <a:spLocks noGrp="1"/>
          </p:cNvSpPr>
          <p:nvPr>
            <p:ph type="sldNum" sz="quarter" idx="12"/>
          </p:nvPr>
        </p:nvSpPr>
        <p:spPr/>
        <p:txBody>
          <a:bodyPr/>
          <a:lstStyle/>
          <a:p>
            <a:fld id="{7EADA5B1-96DA-4BCB-B0C6-9B4EA679D3DA}" type="slidenum">
              <a:rPr lang="en-US" smtClean="0"/>
              <a:t>‹#›</a:t>
            </a:fld>
            <a:endParaRPr lang="en-US" dirty="0"/>
          </a:p>
        </p:txBody>
      </p:sp>
    </p:spTree>
    <p:extLst>
      <p:ext uri="{BB962C8B-B14F-4D97-AF65-F5344CB8AC3E}">
        <p14:creationId xmlns:p14="http://schemas.microsoft.com/office/powerpoint/2010/main" val="1883230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94DCD7-D1E4-4734-8081-615E3FD4184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FCA25D-BB91-4C8F-9E0F-A97891CCC20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F60139-EE16-42FE-B839-8D768088F885}"/>
              </a:ext>
            </a:extLst>
          </p:cNvPr>
          <p:cNvSpPr>
            <a:spLocks noGrp="1"/>
          </p:cNvSpPr>
          <p:nvPr>
            <p:ph type="dt" sz="half" idx="10"/>
          </p:nvPr>
        </p:nvSpPr>
        <p:spPr/>
        <p:txBody>
          <a:bodyPr/>
          <a:lstStyle/>
          <a:p>
            <a:fld id="{FB0F7C00-6B9D-4F49-8F37-FE2239BCB284}" type="datetime1">
              <a:rPr lang="en-US" smtClean="0"/>
              <a:t>9/29/2019</a:t>
            </a:fld>
            <a:endParaRPr lang="en-US" dirty="0"/>
          </a:p>
        </p:txBody>
      </p:sp>
      <p:sp>
        <p:nvSpPr>
          <p:cNvPr id="5" name="Footer Placeholder 4">
            <a:extLst>
              <a:ext uri="{FF2B5EF4-FFF2-40B4-BE49-F238E27FC236}">
                <a16:creationId xmlns:a16="http://schemas.microsoft.com/office/drawing/2014/main" id="{BDA0D9D8-3544-4443-B415-3E0C771B85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8E9CCD-25A8-42EB-B055-D34DF607FB92}"/>
              </a:ext>
            </a:extLst>
          </p:cNvPr>
          <p:cNvSpPr>
            <a:spLocks noGrp="1"/>
          </p:cNvSpPr>
          <p:nvPr>
            <p:ph type="sldNum" sz="quarter" idx="12"/>
          </p:nvPr>
        </p:nvSpPr>
        <p:spPr/>
        <p:txBody>
          <a:bodyPr/>
          <a:lstStyle/>
          <a:p>
            <a:fld id="{7EADA5B1-96DA-4BCB-B0C6-9B4EA679D3DA}" type="slidenum">
              <a:rPr lang="en-US" smtClean="0"/>
              <a:t>‹#›</a:t>
            </a:fld>
            <a:endParaRPr lang="en-US" dirty="0"/>
          </a:p>
        </p:txBody>
      </p:sp>
    </p:spTree>
    <p:extLst>
      <p:ext uri="{BB962C8B-B14F-4D97-AF65-F5344CB8AC3E}">
        <p14:creationId xmlns:p14="http://schemas.microsoft.com/office/powerpoint/2010/main" val="1723154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1497D3-7A36-4A29-9DCE-E99917EF688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081131"/>
      </p:ext>
    </p:extLst>
  </p:cSld>
  <p:clrMapOvr>
    <a:masterClrMapping/>
  </p:clrMapOvr>
  <p:transition>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35813A-E430-4F65-9E96-BEE7A9BFAF9D}" type="slidenum">
              <a:rPr lang="en-US" smtClean="0"/>
              <a:pPr/>
              <a:t>‹#›</a:t>
            </a:fld>
            <a:endParaRPr lang="en-US" dirty="0"/>
          </a:p>
        </p:txBody>
      </p:sp>
    </p:spTree>
    <p:extLst>
      <p:ext uri="{BB962C8B-B14F-4D97-AF65-F5344CB8AC3E}">
        <p14:creationId xmlns:p14="http://schemas.microsoft.com/office/powerpoint/2010/main" val="536039508"/>
      </p:ext>
    </p:extLst>
  </p:cSld>
  <p:clrMapOvr>
    <a:masterClrMapping/>
  </p:clrMapOvr>
  <p:transition>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91AC38-6713-483C-B68F-1108B5F16F26}" type="slidenum">
              <a:rPr lang="en-US" smtClean="0"/>
              <a:pPr/>
              <a:t>‹#›</a:t>
            </a:fld>
            <a:endParaRPr lang="en-US" dirty="0"/>
          </a:p>
        </p:txBody>
      </p:sp>
    </p:spTree>
    <p:extLst>
      <p:ext uri="{BB962C8B-B14F-4D97-AF65-F5344CB8AC3E}">
        <p14:creationId xmlns:p14="http://schemas.microsoft.com/office/powerpoint/2010/main" val="4075249660"/>
      </p:ext>
    </p:extLst>
  </p:cSld>
  <p:clrMapOvr>
    <a:masterClrMapping/>
  </p:clrMapOvr>
  <p:transition>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8EBF8DA-08D8-4402-AABC-91DC6029EE93}" type="slidenum">
              <a:rPr lang="en-US" smtClean="0"/>
              <a:pPr/>
              <a:t>‹#›</a:t>
            </a:fld>
            <a:endParaRPr lang="en-US" dirty="0"/>
          </a:p>
        </p:txBody>
      </p:sp>
    </p:spTree>
    <p:extLst>
      <p:ext uri="{BB962C8B-B14F-4D97-AF65-F5344CB8AC3E}">
        <p14:creationId xmlns:p14="http://schemas.microsoft.com/office/powerpoint/2010/main" val="2556683150"/>
      </p:ext>
    </p:extLst>
  </p:cSld>
  <p:clrMapOvr>
    <a:masterClrMapping/>
  </p:clrMapOvr>
  <p:transition>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F804FBA4-AB43-4A07-8947-EAB0E6D04DE4}" type="slidenum">
              <a:rPr lang="en-US" smtClean="0"/>
              <a:pPr/>
              <a:t>‹#›</a:t>
            </a:fld>
            <a:endParaRPr lang="en-US" dirty="0"/>
          </a:p>
        </p:txBody>
      </p:sp>
    </p:spTree>
    <p:extLst>
      <p:ext uri="{BB962C8B-B14F-4D97-AF65-F5344CB8AC3E}">
        <p14:creationId xmlns:p14="http://schemas.microsoft.com/office/powerpoint/2010/main" val="1857267443"/>
      </p:ext>
    </p:extLst>
  </p:cSld>
  <p:clrMapOvr>
    <a:masterClrMapping/>
  </p:clrMapOvr>
  <p:transition>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BEDC195-E33B-403B-8368-F1AF08B29D93}" type="slidenum">
              <a:rPr lang="en-US" smtClean="0"/>
              <a:pPr/>
              <a:t>‹#›</a:t>
            </a:fld>
            <a:endParaRPr lang="en-US" dirty="0"/>
          </a:p>
        </p:txBody>
      </p:sp>
    </p:spTree>
    <p:extLst>
      <p:ext uri="{BB962C8B-B14F-4D97-AF65-F5344CB8AC3E}">
        <p14:creationId xmlns:p14="http://schemas.microsoft.com/office/powerpoint/2010/main" val="2040597315"/>
      </p:ext>
    </p:extLst>
  </p:cSld>
  <p:clrMapOvr>
    <a:masterClrMapping/>
  </p:clrMapOvr>
  <p:transition>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06B267-EC53-4DA8-9D22-7D9435B25D7B}" type="slidenum">
              <a:rPr lang="en-US" smtClean="0"/>
              <a:pPr/>
              <a:t>‹#›</a:t>
            </a:fld>
            <a:endParaRPr lang="en-US" dirty="0"/>
          </a:p>
        </p:txBody>
      </p:sp>
    </p:spTree>
    <p:extLst>
      <p:ext uri="{BB962C8B-B14F-4D97-AF65-F5344CB8AC3E}">
        <p14:creationId xmlns:p14="http://schemas.microsoft.com/office/powerpoint/2010/main" val="3479786233"/>
      </p:ext>
    </p:extLst>
  </p:cSld>
  <p:clrMapOvr>
    <a:masterClrMapping/>
  </p:clrMapOvr>
  <p:transition>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C5F0A22-786C-46B5-AD4C-5FDA2526C203}"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685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blinds dir="vert"/>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4D5375-E20D-4D96-ADFC-C72D802EE4E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F6F9A0-EE6C-4BEF-B2E4-1F5552F8B64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7E24E-40EB-40C3-8166-4001FC7E8A7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12778A-DDF3-4F38-B456-DFBF7C0730EC}" type="datetime1">
              <a:rPr lang="en-US" smtClean="0"/>
              <a:t>9/29/2019</a:t>
            </a:fld>
            <a:endParaRPr lang="en-US" dirty="0"/>
          </a:p>
        </p:txBody>
      </p:sp>
      <p:sp>
        <p:nvSpPr>
          <p:cNvPr id="5" name="Footer Placeholder 4">
            <a:extLst>
              <a:ext uri="{FF2B5EF4-FFF2-40B4-BE49-F238E27FC236}">
                <a16:creationId xmlns:a16="http://schemas.microsoft.com/office/drawing/2014/main" id="{B492B641-C26B-45D4-A569-AF536199A97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B78CF06-1AA6-4765-8C20-29E2A326694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ADA5B1-96DA-4BCB-B0C6-9B4EA679D3DA}" type="slidenum">
              <a:rPr lang="en-US" smtClean="0"/>
              <a:t>‹#›</a:t>
            </a:fld>
            <a:endParaRPr lang="en-US" dirty="0"/>
          </a:p>
        </p:txBody>
      </p:sp>
    </p:spTree>
    <p:extLst>
      <p:ext uri="{BB962C8B-B14F-4D97-AF65-F5344CB8AC3E}">
        <p14:creationId xmlns:p14="http://schemas.microsoft.com/office/powerpoint/2010/main" val="20038378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jpg"/><Relationship Id="rId2" Type="http://schemas.openxmlformats.org/officeDocument/2006/relationships/image" Target="../media/image23.jpeg"/><Relationship Id="rId1" Type="http://schemas.openxmlformats.org/officeDocument/2006/relationships/slideLayout" Target="../slideLayouts/slideLayout18.xml"/><Relationship Id="rId6" Type="http://schemas.openxmlformats.org/officeDocument/2006/relationships/hyperlink" Target="https://www.youtube.com/watch?v=Ncbqfbou-lU" TargetMode="External"/><Relationship Id="rId5" Type="http://schemas.openxmlformats.org/officeDocument/2006/relationships/image" Target="../media/image24.png"/><Relationship Id="rId4" Type="http://schemas.openxmlformats.org/officeDocument/2006/relationships/hyperlink" Target="https://vimeo.com/29101002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f5ayVoY2qcY" TargetMode="External"/><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hyperlink" Target="https://www.youtube.com/watch?v=Ncbqfbou-lU" TargetMode="Externa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www.britannica.com/EBchecked/topic/328028/laissez-faire" TargetMode="External"/><Relationship Id="rId2" Type="http://schemas.openxmlformats.org/officeDocument/2006/relationships/hyperlink" Target="http://www.britannica.com/EBchecked/topic/406351/natural-selection" TargetMode="External"/><Relationship Id="rId1" Type="http://schemas.openxmlformats.org/officeDocument/2006/relationships/slideLayout" Target="../slideLayouts/slideLayout18.xml"/><Relationship Id="rId5" Type="http://schemas.openxmlformats.org/officeDocument/2006/relationships/hyperlink" Target="http://www.britannica.com/EBchecked/topic/133435/conservatism" TargetMode="External"/><Relationship Id="rId4" Type="http://schemas.openxmlformats.org/officeDocument/2006/relationships/hyperlink" Target="http://www.britannica.com/EBchecked/topic/93927/capitalis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http://67989941.nhd.weebly.com/uploads/1/0/4/4/10448850/4031346_orig.jpg" TargetMode="External"/><Relationship Id="rId2" Type="http://schemas.openxmlformats.org/officeDocument/2006/relationships/image" Target="../media/image31.jpe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hyperlink" Target="https://www.brainpop.com/socialstudies/ushistory/industrialrevolution/"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4.pn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Layout" Target="../diagrams/layout3.xml"/><Relationship Id="rId7" Type="http://schemas.openxmlformats.org/officeDocument/2006/relationships/image" Target="../media/image35.png"/><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http://lcweb2.loc.gov/service/pnp/cph/3b00000/3b00000/3b00500/3b00563r.jpg" TargetMode="External"/><Relationship Id="rId2" Type="http://schemas.openxmlformats.org/officeDocument/2006/relationships/image" Target="../media/image44.jpe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8.xml"/><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4.jpeg"/><Relationship Id="rId7" Type="http://schemas.openxmlformats.org/officeDocument/2006/relationships/diagramColors" Target="../diagrams/colors6.xml"/><Relationship Id="rId2" Type="http://schemas.openxmlformats.org/officeDocument/2006/relationships/image" Target="../media/image53.jpeg"/><Relationship Id="rId1" Type="http://schemas.openxmlformats.org/officeDocument/2006/relationships/slideLayout" Target="../slideLayouts/slideLayout1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4.xml.rels><?xml version="1.0" encoding="UTF-8" standalone="yes"?>
<Relationships xmlns="http://schemas.openxmlformats.org/package/2006/relationships"><Relationship Id="rId3" Type="http://schemas.openxmlformats.org/officeDocument/2006/relationships/image" Target="http://infusion.allconet.org/virtual/inspectorofbuildings.jpg" TargetMode="External"/><Relationship Id="rId2" Type="http://schemas.openxmlformats.org/officeDocument/2006/relationships/image" Target="../media/image61.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3.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4.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hyperlink" Target="#b6o3gousryhi"/><Relationship Id="rId2" Type="http://schemas.openxmlformats.org/officeDocument/2006/relationships/hyperlink" Target="#b9qnc2i0i94y"/><Relationship Id="rId1" Type="http://schemas.openxmlformats.org/officeDocument/2006/relationships/slideLayout" Target="../slideLayouts/slideLayout18.xml"/><Relationship Id="rId4" Type="http://schemas.openxmlformats.org/officeDocument/2006/relationships/hyperlink" Target="#xh5dg2b2me5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8.png"/><Relationship Id="rId7" Type="http://schemas.openxmlformats.org/officeDocument/2006/relationships/hyperlink" Target="https://www.youtube.com/watch?v=Ncbqfbou-lU" TargetMode="External"/><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hyperlink" Target="https://www.youtube.com/watch?v=gR7oHh-fXUw" TargetMode="Externa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hyperlink" Target="https://www.youtube.com/watch?v=Ncbqfbou-lU" TargetMode="External"/><Relationship Id="rId4" Type="http://schemas.openxmlformats.org/officeDocument/2006/relationships/hyperlink" Target="https://www.dailymotion.com/video/x2pqi4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0" y="81634"/>
            <a:ext cx="9144000" cy="892552"/>
          </a:xfrm>
          <a:prstGeom prst="rect">
            <a:avLst/>
          </a:prstGeom>
          <a:noFill/>
          <a:ln w="9525">
            <a:noFill/>
            <a:miter lim="800000"/>
            <a:headEnd/>
            <a:tailEnd/>
          </a:ln>
          <a:effectLst/>
        </p:spPr>
        <p:txBody>
          <a:bodyPr wrap="square">
            <a:spAutoFit/>
          </a:bodyPr>
          <a:lstStyle/>
          <a:p>
            <a:r>
              <a:rPr lang="en-US" sz="1000" b="1" dirty="0">
                <a:latin typeface="Source Sans Pro Black" panose="020B0803030403020204" pitchFamily="34" charset="0"/>
                <a:ea typeface="Source Sans Pro Black" panose="020B0803030403020204" pitchFamily="34" charset="0"/>
              </a:rPr>
              <a:t>SS Grade 8		Name:</a:t>
            </a:r>
            <a:r>
              <a:rPr lang="en-US" sz="1000" b="1" u="sng" dirty="0">
                <a:latin typeface="Source Sans Pro Black" panose="020B0803030403020204" pitchFamily="34" charset="0"/>
                <a:ea typeface="Source Sans Pro Black" panose="020B0803030403020204" pitchFamily="34" charset="0"/>
              </a:rPr>
              <a:t>			_________________________	</a:t>
            </a:r>
            <a:r>
              <a:rPr lang="en-US" sz="1000" b="1" dirty="0">
                <a:latin typeface="Source Sans Pro Black" panose="020B0803030403020204" pitchFamily="34" charset="0"/>
                <a:ea typeface="Source Sans Pro Black" panose="020B0803030403020204" pitchFamily="34" charset="0"/>
              </a:rPr>
              <a:t>	Period:</a:t>
            </a:r>
            <a:r>
              <a:rPr lang="en-US" sz="1000" u="sng" dirty="0">
                <a:latin typeface="Source Sans Pro Black" panose="020B0803030403020204" pitchFamily="34" charset="0"/>
                <a:ea typeface="Source Sans Pro Black" panose="020B0803030403020204" pitchFamily="34" charset="0"/>
              </a:rPr>
              <a:t>	</a:t>
            </a:r>
            <a:endParaRPr lang="en-US" sz="1000" b="1" dirty="0">
              <a:latin typeface="Source Sans Pro Black" panose="020B0803030403020204" pitchFamily="34" charset="0"/>
              <a:ea typeface="Source Sans Pro Black" panose="020B0803030403020204" pitchFamily="34" charset="0"/>
            </a:endParaRPr>
          </a:p>
          <a:p>
            <a:r>
              <a:rPr lang="en-US" sz="1000" b="1" dirty="0">
                <a:latin typeface="Source Sans Pro Black" panose="020B0803030403020204" pitchFamily="34" charset="0"/>
                <a:ea typeface="Source Sans Pro Black" panose="020B0803030403020204" pitchFamily="34" charset="0"/>
              </a:rPr>
              <a:t>							</a:t>
            </a:r>
          </a:p>
          <a:p>
            <a:pPr algn="ctr"/>
            <a:r>
              <a:rPr lang="en-US" sz="3200" b="1" dirty="0">
                <a:solidFill>
                  <a:schemeClr val="accent1">
                    <a:lumMod val="75000"/>
                  </a:schemeClr>
                </a:solidFill>
                <a:latin typeface="Source Sans Pro Black" panose="020B0803030403020204" pitchFamily="34" charset="0"/>
                <a:ea typeface="Source Sans Pro Black" panose="020B0803030403020204" pitchFamily="34" charset="0"/>
              </a:rPr>
              <a:t>MODULE: Unit 2- Industrial Revolution</a:t>
            </a:r>
          </a:p>
        </p:txBody>
      </p:sp>
      <p:sp>
        <p:nvSpPr>
          <p:cNvPr id="3" name="Rectangle 2">
            <a:extLst>
              <a:ext uri="{FF2B5EF4-FFF2-40B4-BE49-F238E27FC236}">
                <a16:creationId xmlns:a16="http://schemas.microsoft.com/office/drawing/2014/main" id="{CF195AE6-05C6-4642-8767-39D3732DDD83}"/>
              </a:ext>
            </a:extLst>
          </p:cNvPr>
          <p:cNvSpPr/>
          <p:nvPr/>
        </p:nvSpPr>
        <p:spPr>
          <a:xfrm>
            <a:off x="0" y="974186"/>
            <a:ext cx="9144000" cy="369332"/>
          </a:xfrm>
          <a:prstGeom prst="rect">
            <a:avLst/>
          </a:prstGeom>
        </p:spPr>
        <p:txBody>
          <a:bodyPr wrap="square">
            <a:spAutoFit/>
          </a:bodyPr>
          <a:lstStyle/>
          <a:p>
            <a:pPr algn="ctr">
              <a:spcBef>
                <a:spcPct val="50000"/>
              </a:spcBef>
            </a:pPr>
            <a:r>
              <a:rPr lang="en-US" b="1" dirty="0">
                <a:solidFill>
                  <a:schemeClr val="accent5">
                    <a:lumMod val="50000"/>
                  </a:schemeClr>
                </a:solidFill>
                <a:latin typeface="Source Sans Pro Black" panose="020B0604020202020204" pitchFamily="34" charset="0"/>
              </a:rPr>
              <a:t>Objective: What were the causes and effects of the Industrial Revolution?</a:t>
            </a:r>
          </a:p>
        </p:txBody>
      </p:sp>
      <p:graphicFrame>
        <p:nvGraphicFramePr>
          <p:cNvPr id="5" name="Table 4">
            <a:extLst>
              <a:ext uri="{FF2B5EF4-FFF2-40B4-BE49-F238E27FC236}">
                <a16:creationId xmlns:a16="http://schemas.microsoft.com/office/drawing/2014/main" id="{2801616C-C86D-1B4C-AFB4-F83587E9F580}"/>
              </a:ext>
            </a:extLst>
          </p:cNvPr>
          <p:cNvGraphicFramePr>
            <a:graphicFrameLocks noGrp="1"/>
          </p:cNvGraphicFramePr>
          <p:nvPr>
            <p:extLst>
              <p:ext uri="{D42A27DB-BD31-4B8C-83A1-F6EECF244321}">
                <p14:modId xmlns:p14="http://schemas.microsoft.com/office/powerpoint/2010/main" val="1715805126"/>
              </p:ext>
            </p:extLst>
          </p:nvPr>
        </p:nvGraphicFramePr>
        <p:xfrm>
          <a:off x="274320" y="1676400"/>
          <a:ext cx="8595360" cy="4632960"/>
        </p:xfrm>
        <a:graphic>
          <a:graphicData uri="http://schemas.openxmlformats.org/drawingml/2006/table">
            <a:tbl>
              <a:tblPr firstRow="1" bandRow="1">
                <a:tableStyleId>{2D5ABB26-0587-4C30-8999-92F81FD0307C}</a:tableStyleId>
              </a:tblPr>
              <a:tblGrid>
                <a:gridCol w="2011680">
                  <a:extLst>
                    <a:ext uri="{9D8B030D-6E8A-4147-A177-3AD203B41FA5}">
                      <a16:colId xmlns:a16="http://schemas.microsoft.com/office/drawing/2014/main" val="1118187918"/>
                    </a:ext>
                  </a:extLst>
                </a:gridCol>
                <a:gridCol w="4572000">
                  <a:extLst>
                    <a:ext uri="{9D8B030D-6E8A-4147-A177-3AD203B41FA5}">
                      <a16:colId xmlns:a16="http://schemas.microsoft.com/office/drawing/2014/main" val="3578425041"/>
                    </a:ext>
                  </a:extLst>
                </a:gridCol>
                <a:gridCol w="2011680">
                  <a:extLst>
                    <a:ext uri="{9D8B030D-6E8A-4147-A177-3AD203B41FA5}">
                      <a16:colId xmlns:a16="http://schemas.microsoft.com/office/drawing/2014/main" val="3226688879"/>
                    </a:ext>
                  </a:extLst>
                </a:gridCol>
              </a:tblGrid>
              <a:tr h="457200">
                <a:tc gridSpan="3">
                  <a:txBody>
                    <a:bodyPr/>
                    <a:lstStyle/>
                    <a:p>
                      <a:pPr algn="ctr"/>
                      <a:r>
                        <a:rPr lang="en-US" sz="2800" b="1" dirty="0"/>
                        <a:t>Table of Contents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6060048"/>
                  </a:ext>
                </a:extLst>
              </a:tr>
              <a:tr h="457200">
                <a:tc>
                  <a:txBody>
                    <a:bodyPr/>
                    <a:lstStyle/>
                    <a:p>
                      <a:pPr algn="ctr"/>
                      <a:r>
                        <a:rPr lang="en-US" sz="2000" b="1" dirty="0"/>
                        <a:t>Date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b="1" dirty="0"/>
                        <a:t>Topic(s)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b="1" dirty="0"/>
                        <a:t>Page Numbers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7236154"/>
                  </a:ext>
                </a:extLst>
              </a:tr>
              <a:tr h="457200">
                <a:tc>
                  <a:txBody>
                    <a:bodyPr/>
                    <a:lstStyle/>
                    <a:p>
                      <a:pPr algn="ctr"/>
                      <a:r>
                        <a:rPr lang="en-US" sz="2000" dirty="0"/>
                        <a:t>Days 1 - 2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Rise of Industry &amp; Enterprise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1 - 6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2586942"/>
                  </a:ext>
                </a:extLst>
              </a:tr>
              <a:tr h="457200">
                <a:tc>
                  <a:txBody>
                    <a:bodyPr/>
                    <a:lstStyle/>
                    <a:p>
                      <a:pPr algn="ctr"/>
                      <a:r>
                        <a:rPr lang="en-US" sz="2000" dirty="0"/>
                        <a:t>Days 3-8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Big Business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7-18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036097"/>
                  </a:ext>
                </a:extLst>
              </a:tr>
              <a:tr h="457200">
                <a:tc>
                  <a:txBody>
                    <a:bodyPr/>
                    <a:lstStyle/>
                    <a:p>
                      <a:pPr algn="ctr"/>
                      <a:r>
                        <a:rPr lang="en-US" sz="2000" dirty="0"/>
                        <a:t>Days 9 -12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 Captains of Industry project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20-21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1994680"/>
                  </a:ext>
                </a:extLst>
              </a:tr>
              <a:tr h="457200">
                <a:tc>
                  <a:txBody>
                    <a:bodyPr/>
                    <a:lstStyle/>
                    <a:p>
                      <a:pPr algn="ctr"/>
                      <a:r>
                        <a:rPr lang="en-US" sz="2000" dirty="0"/>
                        <a:t>Days 13-17</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Immigrants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22-30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3066934"/>
                  </a:ext>
                </a:extLst>
              </a:tr>
              <a:tr h="457200">
                <a:tc>
                  <a:txBody>
                    <a:bodyPr/>
                    <a:lstStyle/>
                    <a:p>
                      <a:pPr algn="ctr"/>
                      <a:r>
                        <a:rPr lang="en-US" sz="2000" dirty="0"/>
                        <a:t>Day 18-20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Development of Cities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31-34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556630"/>
                  </a:ext>
                </a:extLst>
              </a:tr>
              <a:tr h="4572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dirty="0"/>
                        <a:t>Days 21 - 24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Labor Unions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dirty="0"/>
                        <a:t>35-39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6064880"/>
                  </a:ext>
                </a:extLst>
              </a:tr>
              <a:tr h="4572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dirty="0"/>
                        <a:t>Days 21-24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Processing Activities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40-42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7096036"/>
                  </a:ext>
                </a:extLst>
              </a:tr>
              <a:tr h="457200">
                <a:tc>
                  <a:txBody>
                    <a:bodyPr/>
                    <a:lstStyle/>
                    <a:p>
                      <a:pPr algn="ctr"/>
                      <a:endParaRPr lang="en-US" sz="20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lang="en-US" sz="20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lang="en-US" sz="20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084738"/>
                  </a:ext>
                </a:extLst>
              </a:tr>
            </a:tbl>
          </a:graphicData>
        </a:graphic>
      </p:graphicFrame>
      <p:sp>
        <p:nvSpPr>
          <p:cNvPr id="9" name="Slide Number Placeholder 8">
            <a:extLst>
              <a:ext uri="{FF2B5EF4-FFF2-40B4-BE49-F238E27FC236}">
                <a16:creationId xmlns:a16="http://schemas.microsoft.com/office/drawing/2014/main" id="{B386A3C3-E7F4-F945-A9B5-A12F77C5C336}"/>
              </a:ext>
            </a:extLst>
          </p:cNvPr>
          <p:cNvSpPr>
            <a:spLocks noGrp="1"/>
          </p:cNvSpPr>
          <p:nvPr>
            <p:ph type="sldNum" sz="quarter" idx="12"/>
          </p:nvPr>
        </p:nvSpPr>
        <p:spPr/>
        <p:txBody>
          <a:bodyPr/>
          <a:lstStyle/>
          <a:p>
            <a:fld id="{FBFC4E48-BF3A-44DF-9465-F85B5474DF33}" type="slidenum">
              <a:rPr lang="en-US" smtClean="0"/>
              <a:pPr/>
              <a:t>1</a:t>
            </a:fld>
            <a:endParaRPr lang="en-US" dirty="0"/>
          </a:p>
        </p:txBody>
      </p:sp>
    </p:spTree>
    <p:extLst>
      <p:ext uri="{BB962C8B-B14F-4D97-AF65-F5344CB8AC3E}">
        <p14:creationId xmlns:p14="http://schemas.microsoft.com/office/powerpoint/2010/main" val="778645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0F69E0-098C-4CA1-BF84-93904CF2FBB2}"/>
              </a:ext>
            </a:extLst>
          </p:cNvPr>
          <p:cNvSpPr>
            <a:spLocks noGrp="1"/>
          </p:cNvSpPr>
          <p:nvPr>
            <p:ph type="sldNum" sz="quarter" idx="12"/>
          </p:nvPr>
        </p:nvSpPr>
        <p:spPr/>
        <p:txBody>
          <a:bodyPr/>
          <a:lstStyle/>
          <a:p>
            <a:fld id="{7EADA5B1-96DA-4BCB-B0C6-9B4EA679D3DA}" type="slidenum">
              <a:rPr lang="en-US" smtClean="0"/>
              <a:t>10</a:t>
            </a:fld>
            <a:endParaRPr lang="en-US" dirty="0"/>
          </a:p>
        </p:txBody>
      </p:sp>
      <p:sp>
        <p:nvSpPr>
          <p:cNvPr id="3" name="Rectangle 2">
            <a:extLst>
              <a:ext uri="{FF2B5EF4-FFF2-40B4-BE49-F238E27FC236}">
                <a16:creationId xmlns:a16="http://schemas.microsoft.com/office/drawing/2014/main" id="{C39D8A98-2EFA-4CE9-9DE9-A13079A21CB1}"/>
              </a:ext>
            </a:extLst>
          </p:cNvPr>
          <p:cNvSpPr/>
          <p:nvPr/>
        </p:nvSpPr>
        <p:spPr>
          <a:xfrm>
            <a:off x="-112" y="-45826"/>
            <a:ext cx="9144111" cy="7158755"/>
          </a:xfrm>
          <a:prstGeom prst="rect">
            <a:avLst/>
          </a:prstGeom>
        </p:spPr>
        <p:txBody>
          <a:bodyPr wrap="square">
            <a:spAutoFit/>
          </a:bodyPr>
          <a:lstStyle/>
          <a:p>
            <a:pPr>
              <a:lnSpc>
                <a:spcPct val="115000"/>
              </a:lnSpc>
            </a:pPr>
            <a:r>
              <a:rPr lang="en-US" dirty="0">
                <a:solidFill>
                  <a:srgbClr val="000000"/>
                </a:solidFill>
                <a:latin typeface="Calibri" panose="020F0502020204030204" pitchFamily="34" charset="0"/>
                <a:ea typeface="Calibri" panose="020F0502020204030204" pitchFamily="34" charset="0"/>
              </a:rPr>
              <a:t>Document 2</a:t>
            </a:r>
          </a:p>
          <a:p>
            <a:pPr>
              <a:lnSpc>
                <a:spcPct val="115000"/>
              </a:lnSpc>
            </a:pPr>
            <a:endParaRPr lang="en-US" sz="1600" dirty="0">
              <a:solidFill>
                <a:srgbClr val="000000"/>
              </a:solidFill>
              <a:latin typeface="Calibri" panose="020F0502020204030204" pitchFamily="34" charset="0"/>
              <a:ea typeface="Calibri" panose="020F0502020204030204" pitchFamily="34" charset="0"/>
            </a:endParaRPr>
          </a:p>
          <a:p>
            <a:pPr>
              <a:lnSpc>
                <a:spcPct val="115000"/>
              </a:lnSpc>
            </a:pPr>
            <a:endParaRPr lang="en-US" sz="1600" dirty="0">
              <a:latin typeface="Calibri" panose="020F0502020204030204" pitchFamily="34" charset="0"/>
              <a:ea typeface="Calibri" panose="020F0502020204030204" pitchFamily="34" charset="0"/>
            </a:endParaRPr>
          </a:p>
          <a:p>
            <a:pPr>
              <a:lnSpc>
                <a:spcPct val="115000"/>
              </a:lnSpc>
            </a:pPr>
            <a:r>
              <a:rPr lang="en-US" sz="1600" dirty="0">
                <a:solidFill>
                  <a:srgbClr val="000000"/>
                </a:solidFill>
                <a:latin typeface="Calibri" panose="020F0502020204030204" pitchFamily="34" charset="0"/>
                <a:ea typeface="Calibri" panose="020F0502020204030204" pitchFamily="34" charset="0"/>
              </a:rPr>
              <a:t> </a:t>
            </a:r>
          </a:p>
          <a:p>
            <a:pPr>
              <a:lnSpc>
                <a:spcPct val="115000"/>
              </a:lnSpc>
            </a:pPr>
            <a:endParaRPr lang="en-US" sz="1600" dirty="0">
              <a:solidFill>
                <a:srgbClr val="000000"/>
              </a:solidFill>
              <a:latin typeface="Calibri" panose="020F0502020204030204" pitchFamily="34" charset="0"/>
              <a:ea typeface="Calibri" panose="020F0502020204030204" pitchFamily="34" charset="0"/>
            </a:endParaRPr>
          </a:p>
          <a:p>
            <a:pPr>
              <a:lnSpc>
                <a:spcPct val="115000"/>
              </a:lnSpc>
            </a:pPr>
            <a:endParaRPr lang="en-US" sz="1600" dirty="0">
              <a:latin typeface="Calibri" panose="020F0502020204030204" pitchFamily="34" charset="0"/>
              <a:ea typeface="Calibri" panose="020F0502020204030204" pitchFamily="34" charset="0"/>
            </a:endParaRPr>
          </a:p>
          <a:p>
            <a:pPr>
              <a:lnSpc>
                <a:spcPct val="115000"/>
              </a:lnSpc>
            </a:pPr>
            <a:r>
              <a:rPr lang="en-US" dirty="0">
                <a:solidFill>
                  <a:srgbClr val="000000"/>
                </a:solidFill>
                <a:latin typeface="Calibri" panose="020F050202020403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pPr>
              <a:lnSpc>
                <a:spcPct val="115000"/>
              </a:lnSpc>
            </a:pPr>
            <a:r>
              <a:rPr lang="en-US" dirty="0">
                <a:solidFill>
                  <a:srgbClr val="000000"/>
                </a:solidFill>
                <a:latin typeface="Calibri" panose="020F050202020403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pPr>
              <a:lnSpc>
                <a:spcPct val="115000"/>
              </a:lnSpc>
            </a:pPr>
            <a:r>
              <a:rPr lang="en-US" dirty="0">
                <a:solidFill>
                  <a:srgbClr val="000000"/>
                </a:solidFill>
                <a:latin typeface="Calibri" panose="020F050202020403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pPr>
              <a:lnSpc>
                <a:spcPct val="115000"/>
              </a:lnSpc>
            </a:pPr>
            <a:r>
              <a:rPr lang="en-US" dirty="0">
                <a:solidFill>
                  <a:srgbClr val="000000"/>
                </a:solidFill>
                <a:latin typeface="Calibri" panose="020F050202020403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pPr>
              <a:lnSpc>
                <a:spcPct val="115000"/>
              </a:lnSpc>
            </a:pPr>
            <a:r>
              <a:rPr lang="en-US" dirty="0">
                <a:solidFill>
                  <a:srgbClr val="000000"/>
                </a:solidFill>
                <a:latin typeface="Calibri" panose="020F0502020204030204" pitchFamily="34" charset="0"/>
                <a:ea typeface="Calibri" panose="020F0502020204030204" pitchFamily="34" charset="0"/>
              </a:rPr>
              <a:t> </a:t>
            </a:r>
          </a:p>
          <a:p>
            <a:pPr>
              <a:lnSpc>
                <a:spcPct val="115000"/>
              </a:lnSpc>
            </a:pPr>
            <a:endParaRPr lang="en-US" sz="1600" dirty="0">
              <a:solidFill>
                <a:srgbClr val="000000"/>
              </a:solidFill>
              <a:latin typeface="Calibri" panose="020F0502020204030204" pitchFamily="34" charset="0"/>
              <a:ea typeface="Calibri" panose="020F0502020204030204" pitchFamily="34" charset="0"/>
            </a:endParaRPr>
          </a:p>
          <a:p>
            <a:pPr>
              <a:lnSpc>
                <a:spcPct val="115000"/>
              </a:lnSpc>
            </a:pPr>
            <a:endParaRPr lang="en-US" sz="1600" dirty="0">
              <a:solidFill>
                <a:srgbClr val="000000"/>
              </a:solidFill>
              <a:latin typeface="Calibri" panose="020F0502020204030204" pitchFamily="34" charset="0"/>
              <a:ea typeface="Calibri" panose="020F0502020204030204" pitchFamily="34" charset="0"/>
            </a:endParaRPr>
          </a:p>
          <a:p>
            <a:pPr>
              <a:lnSpc>
                <a:spcPct val="115000"/>
              </a:lnSpc>
            </a:pPr>
            <a:r>
              <a:rPr lang="en-US" sz="1200" b="1" i="1" dirty="0">
                <a:solidFill>
                  <a:srgbClr val="000000"/>
                </a:solidFill>
                <a:latin typeface="Calibri" panose="020F0502020204030204" pitchFamily="34" charset="0"/>
                <a:ea typeface="Calibri" panose="020F0502020204030204" pitchFamily="34" charset="0"/>
              </a:rPr>
              <a:t>2a) Based on this excerpt from George Francis identify his/her point of view concerning the </a:t>
            </a:r>
            <a:r>
              <a:rPr lang="en-US" sz="1200" b="1" i="1" dirty="0">
                <a:ea typeface="Times New Roman" panose="02020603050405020304" pitchFamily="18" charset="0"/>
                <a:cs typeface="Times New Roman" panose="02020603050405020304" pitchFamily="18" charset="0"/>
              </a:rPr>
              <a:t>economic opportunities the railroads have created. </a:t>
            </a:r>
            <a:r>
              <a:rPr lang="en-US" sz="1200" b="1" i="1" dirty="0">
                <a:solidFill>
                  <a:srgbClr val="000000"/>
                </a:solidFill>
                <a:latin typeface="Calibri" panose="020F0502020204030204" pitchFamily="34" charset="0"/>
                <a:ea typeface="Calibri" panose="020F05020202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200" b="1" i="1" dirty="0">
              <a:latin typeface="Calibri" panose="020F0502020204030204" pitchFamily="34" charset="0"/>
              <a:ea typeface="Calibri" panose="020F0502020204030204" pitchFamily="34" charset="0"/>
            </a:endParaRPr>
          </a:p>
          <a:p>
            <a:pPr>
              <a:lnSpc>
                <a:spcPct val="115000"/>
              </a:lnSpc>
            </a:pPr>
            <a:r>
              <a:rPr lang="en-US" sz="1200" b="1" i="1" dirty="0">
                <a:solidFill>
                  <a:srgbClr val="000000"/>
                </a:solidFill>
                <a:latin typeface="Calibri" panose="020F0502020204030204" pitchFamily="34" charset="0"/>
                <a:ea typeface="Calibri" panose="020F0502020204030204" pitchFamily="34" charset="0"/>
              </a:rPr>
              <a:t> </a:t>
            </a:r>
            <a:endParaRPr lang="en-US" sz="1200" b="1" i="1" dirty="0">
              <a:latin typeface="Calibri" panose="020F0502020204030204" pitchFamily="34" charset="0"/>
              <a:ea typeface="Calibri" panose="020F0502020204030204" pitchFamily="34" charset="0"/>
            </a:endParaRPr>
          </a:p>
          <a:p>
            <a:pPr>
              <a:lnSpc>
                <a:spcPct val="115000"/>
              </a:lnSpc>
            </a:pPr>
            <a:r>
              <a:rPr lang="en-US" sz="1200" b="1" i="1" dirty="0">
                <a:solidFill>
                  <a:srgbClr val="000000"/>
                </a:solidFill>
                <a:latin typeface="Calibri" panose="020F0502020204030204" pitchFamily="34" charset="0"/>
                <a:ea typeface="Calibri" panose="020F0502020204030204" pitchFamily="34" charset="0"/>
              </a:rPr>
              <a:t>2b) Explain the extent to which George Francis’s account is a reliable source for understanding the historical impact of the railroad in the United States. In your response, be sure to include your evaluation of the source’s reliability and your reasoning for that evaluation</a:t>
            </a:r>
          </a:p>
          <a:p>
            <a:pPr>
              <a:lnSpc>
                <a:spcPct val="115000"/>
              </a:lnSpc>
            </a:pPr>
            <a:r>
              <a:rPr lang="en-US" sz="1200" b="1" i="1" dirty="0">
                <a:solidFill>
                  <a:srgbClr val="000000"/>
                </a:solidFill>
                <a:latin typeface="Calibri" panose="020F0502020204030204" pitchFamily="34" charset="0"/>
                <a:ea typeface="Calibri" panose="020F05020202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200" b="1" i="1" dirty="0">
              <a:latin typeface="Calibri" panose="020F0502020204030204" pitchFamily="34" charset="0"/>
              <a:ea typeface="Calibri" panose="020F0502020204030204" pitchFamily="34" charset="0"/>
            </a:endParaRPr>
          </a:p>
          <a:p>
            <a:pPr>
              <a:lnSpc>
                <a:spcPct val="115000"/>
              </a:lnSpc>
            </a:pPr>
            <a:r>
              <a:rPr lang="en-US" sz="1200" b="1" i="1" dirty="0">
                <a:solidFill>
                  <a:srgbClr val="000000"/>
                </a:solidFill>
                <a:latin typeface="Calibri" panose="020F0502020204030204" pitchFamily="34" charset="0"/>
                <a:ea typeface="Calibri" panose="020F05020202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200" b="1" i="1" dirty="0">
              <a:latin typeface="Calibri" panose="020F0502020204030204" pitchFamily="34" charset="0"/>
              <a:ea typeface="Calibri" panose="020F0502020204030204" pitchFamily="34" charset="0"/>
            </a:endParaRPr>
          </a:p>
          <a:p>
            <a:pPr>
              <a:lnSpc>
                <a:spcPct val="115000"/>
              </a:lnSpc>
            </a:pPr>
            <a:endParaRPr lang="en-US" sz="1200" b="1" i="1" dirty="0">
              <a:effectLst/>
              <a:latin typeface="Calibri" panose="020F05020202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7F7B5DFA-AEB8-44C8-B1C2-8BC4061C68E8}"/>
              </a:ext>
            </a:extLst>
          </p:cNvPr>
          <p:cNvSpPr/>
          <p:nvPr/>
        </p:nvSpPr>
        <p:spPr>
          <a:xfrm>
            <a:off x="0" y="559997"/>
            <a:ext cx="6051996" cy="2556726"/>
          </a:xfrm>
          <a:prstGeom prst="rect">
            <a:avLst/>
          </a:prstGeom>
        </p:spPr>
        <p:txBody>
          <a:bodyPr wrap="square">
            <a:spAutoFit/>
          </a:bodyPr>
          <a:lstStyle/>
          <a:p>
            <a:pPr>
              <a:lnSpc>
                <a:spcPct val="150000"/>
              </a:lnSpc>
            </a:pPr>
            <a:r>
              <a:rPr lang="en-US" sz="1200" b="1" dirty="0"/>
              <a:t>Railroads Stimulate the Economy  : </a:t>
            </a:r>
            <a:r>
              <a:rPr lang="en-US" sz="1200" dirty="0"/>
              <a:t>The expanding national railroad system caused the economy in the United States to grow. Trains carried raw materials to factories. Trains transported manufactured goods from factories to market. Produce from agricultural regions was transported by train to cities. The expanding railroad system created a demand for iron and later steel to make railroad tracks, which stimulated the iron and steel industries. Manufacturers built locomotives. The lumber industry supplied wood for railroad ties. The coal industry provided fuel for locomotives. Manufacturers built railway cars and equipment. Thousands of workers made their living building the railroad tracks and train stations as the railway system expanded. Source: r</a:t>
            </a:r>
            <a:r>
              <a:rPr lang="en-US" sz="1200" b="1" dirty="0"/>
              <a:t>ailroad financier George Francis Train stated</a:t>
            </a:r>
            <a:endParaRPr lang="en-US" sz="1200" dirty="0"/>
          </a:p>
        </p:txBody>
      </p:sp>
      <p:pic>
        <p:nvPicPr>
          <p:cNvPr id="5" name="Picture 4">
            <a:extLst>
              <a:ext uri="{FF2B5EF4-FFF2-40B4-BE49-F238E27FC236}">
                <a16:creationId xmlns:a16="http://schemas.microsoft.com/office/drawing/2014/main" id="{6391068A-04C1-4AEE-AF7A-BD24B6679C49}"/>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6488173" y="0"/>
            <a:ext cx="2655827" cy="3692109"/>
          </a:xfrm>
          <a:prstGeom prst="rect">
            <a:avLst/>
          </a:prstGeom>
        </p:spPr>
      </p:pic>
      <p:pic>
        <p:nvPicPr>
          <p:cNvPr id="7" name="Picture 6">
            <a:extLst>
              <a:ext uri="{FF2B5EF4-FFF2-40B4-BE49-F238E27FC236}">
                <a16:creationId xmlns:a16="http://schemas.microsoft.com/office/drawing/2014/main" id="{99F5A16D-ED21-4E77-B650-50551CA0E2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600000">
            <a:off x="2502644" y="113347"/>
            <a:ext cx="2706970" cy="446650"/>
          </a:xfrm>
          <a:prstGeom prst="rect">
            <a:avLst/>
          </a:prstGeom>
        </p:spPr>
      </p:pic>
    </p:spTree>
    <p:extLst>
      <p:ext uri="{BB962C8B-B14F-4D97-AF65-F5344CB8AC3E}">
        <p14:creationId xmlns:p14="http://schemas.microsoft.com/office/powerpoint/2010/main" val="1618434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329CAD-2EE0-420B-90CA-2573E371CB73}"/>
              </a:ext>
            </a:extLst>
          </p:cNvPr>
          <p:cNvSpPr/>
          <p:nvPr/>
        </p:nvSpPr>
        <p:spPr>
          <a:xfrm>
            <a:off x="4004618" y="3385689"/>
            <a:ext cx="5101605" cy="1785104"/>
          </a:xfrm>
          <a:prstGeom prst="rect">
            <a:avLst/>
          </a:prstGeom>
        </p:spPr>
        <p:txBody>
          <a:bodyPr wrap="square">
            <a:spAutoFit/>
          </a:bodyPr>
          <a:lstStyle/>
          <a:p>
            <a:r>
              <a:rPr lang="en-US" sz="1400" b="1" dirty="0"/>
              <a:t>The Oil Business </a:t>
            </a:r>
            <a:r>
              <a:rPr lang="en-US" sz="1200" dirty="0"/>
              <a:t>John D. Rockefeller created the most famous corporate empire of the times. When he was 26 years old, Rockefeller and four partners set up an oil refinery to process oil in Cleveland, Ohio. In 1870 Rockefeller formed the Standard Oil Company of Ohio. He bought most of the other oil refineries in Cleveland and other cities. He combined the competing companies into one corporation, a practice known as </a:t>
            </a:r>
            <a:r>
              <a:rPr lang="en-US" sz="1200" b="1" i="1" dirty="0"/>
              <a:t>horizontal integration. </a:t>
            </a:r>
            <a:r>
              <a:rPr lang="en-US" sz="1200" dirty="0"/>
              <a:t>The corporation produced other equipment and materials it needed, such as tank cars, pipelines, and wooden barrels. Standard Oil became wealthy and powerful</a:t>
            </a:r>
          </a:p>
        </p:txBody>
      </p:sp>
      <p:sp>
        <p:nvSpPr>
          <p:cNvPr id="7" name="Slide Number Placeholder 6">
            <a:extLst>
              <a:ext uri="{FF2B5EF4-FFF2-40B4-BE49-F238E27FC236}">
                <a16:creationId xmlns:a16="http://schemas.microsoft.com/office/drawing/2014/main" id="{E38E8ADC-9FBA-47FC-B190-EBED43F7BDC3}"/>
              </a:ext>
            </a:extLst>
          </p:cNvPr>
          <p:cNvSpPr>
            <a:spLocks noGrp="1"/>
          </p:cNvSpPr>
          <p:nvPr>
            <p:ph type="sldNum" sz="quarter" idx="12"/>
          </p:nvPr>
        </p:nvSpPr>
        <p:spPr/>
        <p:txBody>
          <a:bodyPr/>
          <a:lstStyle/>
          <a:p>
            <a:fld id="{7EADA5B1-96DA-4BCB-B0C6-9B4EA679D3DA}" type="slidenum">
              <a:rPr lang="en-US" smtClean="0"/>
              <a:t>11</a:t>
            </a:fld>
            <a:endParaRPr lang="en-US" dirty="0"/>
          </a:p>
        </p:txBody>
      </p:sp>
      <p:sp>
        <p:nvSpPr>
          <p:cNvPr id="8" name="Rectangle 7">
            <a:extLst>
              <a:ext uri="{FF2B5EF4-FFF2-40B4-BE49-F238E27FC236}">
                <a16:creationId xmlns:a16="http://schemas.microsoft.com/office/drawing/2014/main" id="{8D842919-FCE1-4C9E-9959-DBF409DC9C79}"/>
              </a:ext>
            </a:extLst>
          </p:cNvPr>
          <p:cNvSpPr/>
          <p:nvPr/>
        </p:nvSpPr>
        <p:spPr>
          <a:xfrm>
            <a:off x="-1" y="130208"/>
            <a:ext cx="3389017" cy="1446550"/>
          </a:xfrm>
          <a:prstGeom prst="rect">
            <a:avLst/>
          </a:prstGeom>
        </p:spPr>
        <p:txBody>
          <a:bodyPr wrap="square">
            <a:spAutoFit/>
          </a:bodyPr>
          <a:lstStyle/>
          <a:p>
            <a:r>
              <a:rPr lang="en-US" sz="2800" b="1" u="sng" dirty="0">
                <a:solidFill>
                  <a:srgbClr val="000000"/>
                </a:solidFill>
              </a:rPr>
              <a:t>B. OIL REFINING </a:t>
            </a:r>
          </a:p>
          <a:p>
            <a:endParaRPr lang="en-US" sz="1100" b="1" u="sng" dirty="0">
              <a:solidFill>
                <a:srgbClr val="000000"/>
              </a:solidFill>
            </a:endParaRPr>
          </a:p>
          <a:p>
            <a:r>
              <a:rPr lang="en-US" sz="1600" dirty="0">
                <a:solidFill>
                  <a:srgbClr val="000000"/>
                </a:solidFill>
              </a:rPr>
              <a:t>- John D. __________________ </a:t>
            </a:r>
          </a:p>
          <a:p>
            <a:endParaRPr lang="en-US" sz="1600" dirty="0">
              <a:solidFill>
                <a:srgbClr val="000000"/>
              </a:solidFill>
            </a:endParaRPr>
          </a:p>
          <a:p>
            <a:r>
              <a:rPr lang="en-US" sz="1600" dirty="0">
                <a:solidFill>
                  <a:srgbClr val="000000"/>
                </a:solidFill>
              </a:rPr>
              <a:t>	</a:t>
            </a:r>
          </a:p>
        </p:txBody>
      </p:sp>
      <p:sp>
        <p:nvSpPr>
          <p:cNvPr id="9" name="Rectangle 8">
            <a:extLst>
              <a:ext uri="{FF2B5EF4-FFF2-40B4-BE49-F238E27FC236}">
                <a16:creationId xmlns:a16="http://schemas.microsoft.com/office/drawing/2014/main" id="{708E5227-0B03-4DD9-A07B-0C6FF47B9677}"/>
              </a:ext>
            </a:extLst>
          </p:cNvPr>
          <p:cNvSpPr/>
          <p:nvPr/>
        </p:nvSpPr>
        <p:spPr>
          <a:xfrm>
            <a:off x="3183733" y="714983"/>
            <a:ext cx="6203040" cy="954107"/>
          </a:xfrm>
          <a:prstGeom prst="rect">
            <a:avLst/>
          </a:prstGeom>
        </p:spPr>
        <p:txBody>
          <a:bodyPr wrap="square">
            <a:spAutoFit/>
          </a:bodyPr>
          <a:lstStyle/>
          <a:p>
            <a:pPr marL="285750" indent="-285750">
              <a:buFont typeface="Wingdings" panose="05000000000000000000" pitchFamily="2" charset="2"/>
              <a:buChar char="Ø"/>
            </a:pPr>
            <a:r>
              <a:rPr lang="en-US" sz="1400" dirty="0">
                <a:solidFill>
                  <a:srgbClr val="000000"/>
                </a:solidFill>
              </a:rPr>
              <a:t>developed ___________ _________________ in Cleveland </a:t>
            </a:r>
          </a:p>
          <a:p>
            <a:pPr marL="285750" indent="-285750">
              <a:buFont typeface="Wingdings" panose="05000000000000000000" pitchFamily="2" charset="2"/>
              <a:buChar char="Ø"/>
            </a:pPr>
            <a:r>
              <a:rPr lang="en-US" sz="1400" dirty="0">
                <a:solidFill>
                  <a:srgbClr val="000000"/>
                </a:solidFill>
              </a:rPr>
              <a:t>formed the __________________ ________ _____________ (1867) </a:t>
            </a:r>
          </a:p>
          <a:p>
            <a:pPr marL="285750" indent="-285750">
              <a:buFont typeface="Wingdings" panose="05000000000000000000" pitchFamily="2" charset="2"/>
              <a:buChar char="Ø"/>
            </a:pPr>
            <a:r>
              <a:rPr lang="en-US" sz="1400" dirty="0">
                <a:solidFill>
                  <a:srgbClr val="000000"/>
                </a:solidFill>
              </a:rPr>
              <a:t>built its own _______________, ___________________, ________________ </a:t>
            </a:r>
          </a:p>
          <a:p>
            <a:pPr marL="285750" indent="-285750">
              <a:buFont typeface="Wingdings" panose="05000000000000000000" pitchFamily="2" charset="2"/>
              <a:buChar char="Ø"/>
            </a:pPr>
            <a:r>
              <a:rPr lang="en-US" sz="1400" dirty="0">
                <a:solidFill>
                  <a:srgbClr val="000000"/>
                </a:solidFill>
              </a:rPr>
              <a:t>received shipping deal from __________ </a:t>
            </a:r>
          </a:p>
        </p:txBody>
      </p:sp>
      <p:sp>
        <p:nvSpPr>
          <p:cNvPr id="10" name="Rectangle 9">
            <a:extLst>
              <a:ext uri="{FF2B5EF4-FFF2-40B4-BE49-F238E27FC236}">
                <a16:creationId xmlns:a16="http://schemas.microsoft.com/office/drawing/2014/main" id="{3B8F2802-CC1E-4576-8B33-3EF7F025478C}"/>
              </a:ext>
            </a:extLst>
          </p:cNvPr>
          <p:cNvSpPr/>
          <p:nvPr/>
        </p:nvSpPr>
        <p:spPr>
          <a:xfrm>
            <a:off x="4088839" y="5170793"/>
            <a:ext cx="4983363" cy="830997"/>
          </a:xfrm>
          <a:prstGeom prst="rect">
            <a:avLst/>
          </a:prstGeom>
        </p:spPr>
        <p:txBody>
          <a:bodyPr wrap="square">
            <a:spAutoFit/>
          </a:bodyPr>
          <a:lstStyle/>
          <a:p>
            <a:pPr algn="ctr"/>
            <a:r>
              <a:rPr lang="en-US" sz="1600" b="1" dirty="0"/>
              <a:t>CRQ: According to the political cartoon, how did John D. Rockefeller become the leader of the oil industry? TTQA</a:t>
            </a:r>
          </a:p>
          <a:p>
            <a:pPr algn="ctr"/>
            <a:endParaRPr lang="en-US" sz="1600" b="1" dirty="0"/>
          </a:p>
        </p:txBody>
      </p:sp>
      <p:sp>
        <p:nvSpPr>
          <p:cNvPr id="13" name="Rectangle 12">
            <a:extLst>
              <a:ext uri="{FF2B5EF4-FFF2-40B4-BE49-F238E27FC236}">
                <a16:creationId xmlns:a16="http://schemas.microsoft.com/office/drawing/2014/main" id="{6A8BD021-077C-41C6-AB0B-E93CFFEE80B5}"/>
              </a:ext>
            </a:extLst>
          </p:cNvPr>
          <p:cNvSpPr/>
          <p:nvPr/>
        </p:nvSpPr>
        <p:spPr>
          <a:xfrm>
            <a:off x="2866882" y="93718"/>
            <a:ext cx="6104672" cy="584775"/>
          </a:xfrm>
          <a:prstGeom prst="rect">
            <a:avLst/>
          </a:prstGeom>
          <a:solidFill>
            <a:schemeClr val="bg1"/>
          </a:solidFill>
          <a:ln w="19050">
            <a:solidFill>
              <a:srgbClr val="CC0099"/>
            </a:solidFill>
          </a:ln>
        </p:spPr>
        <p:txBody>
          <a:bodyPr wrap="square">
            <a:spAutoFit/>
          </a:bodyPr>
          <a:lstStyle/>
          <a:p>
            <a:pPr algn="ctr"/>
            <a:r>
              <a:rPr lang="en-US" sz="1600" b="1" dirty="0">
                <a:solidFill>
                  <a:srgbClr val="CC0099"/>
                </a:solidFill>
              </a:rPr>
              <a:t>Unit 2 EQ 4:How did big business change the workplace and give rise to labor unions?</a:t>
            </a:r>
          </a:p>
        </p:txBody>
      </p:sp>
      <p:pic>
        <p:nvPicPr>
          <p:cNvPr id="14" name="Picture 13" descr="http://wlth.com/news/wp-content/uploads/2013/11/6a0134840f8738970c0147e037874b970b-800wi.jpg">
            <a:extLst>
              <a:ext uri="{FF2B5EF4-FFF2-40B4-BE49-F238E27FC236}">
                <a16:creationId xmlns:a16="http://schemas.microsoft.com/office/drawing/2014/main" id="{F1907F71-6143-4644-81A0-B4D909B902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307" y="2202558"/>
            <a:ext cx="3266695" cy="362658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4E07B9CF-0E87-4676-9C71-63CF9E798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600000">
            <a:off x="5227035" y="2791409"/>
            <a:ext cx="2706970" cy="446650"/>
          </a:xfrm>
          <a:prstGeom prst="rect">
            <a:avLst/>
          </a:prstGeom>
        </p:spPr>
      </p:pic>
      <p:sp>
        <p:nvSpPr>
          <p:cNvPr id="3" name="Rectangle 2">
            <a:extLst>
              <a:ext uri="{FF2B5EF4-FFF2-40B4-BE49-F238E27FC236}">
                <a16:creationId xmlns:a16="http://schemas.microsoft.com/office/drawing/2014/main" id="{AC618F62-7C61-4DA1-8375-0439FBA3F66B}"/>
              </a:ext>
            </a:extLst>
          </p:cNvPr>
          <p:cNvSpPr/>
          <p:nvPr/>
        </p:nvSpPr>
        <p:spPr>
          <a:xfrm>
            <a:off x="4477957" y="1657120"/>
            <a:ext cx="5101605" cy="954107"/>
          </a:xfrm>
          <a:prstGeom prst="rect">
            <a:avLst/>
          </a:prstGeom>
        </p:spPr>
        <p:txBody>
          <a:bodyPr wrap="square">
            <a:spAutoFit/>
          </a:bodyPr>
          <a:lstStyle/>
          <a:p>
            <a:r>
              <a:rPr lang="en-US" sz="1400" b="1" u="sng" dirty="0">
                <a:solidFill>
                  <a:srgbClr val="000000"/>
                </a:solidFill>
                <a:latin typeface="Neue Haas Grotesk Text Pro" panose="020B0504020202020204" pitchFamily="34" charset="0"/>
              </a:rPr>
              <a:t>result </a:t>
            </a:r>
          </a:p>
          <a:p>
            <a:pPr marL="285750" indent="-285750">
              <a:buFont typeface="Wingdings" panose="05000000000000000000" pitchFamily="2" charset="2"/>
              <a:buChar char="Ø"/>
            </a:pPr>
            <a:r>
              <a:rPr lang="en-US" sz="1400" dirty="0">
                <a:solidFill>
                  <a:srgbClr val="000000"/>
                </a:solidFill>
                <a:latin typeface="Neue Haas Grotesk Text Pro" panose="020B0504020202020204" pitchFamily="34" charset="0"/>
              </a:rPr>
              <a:t>cheaper to ____________ and ________ oil </a:t>
            </a:r>
          </a:p>
          <a:p>
            <a:pPr marL="285750" indent="-285750">
              <a:buFont typeface="Wingdings" panose="05000000000000000000" pitchFamily="2" charset="2"/>
              <a:buChar char="Ø"/>
            </a:pPr>
            <a:r>
              <a:rPr lang="en-US" sz="1400" dirty="0">
                <a:solidFill>
                  <a:srgbClr val="000000"/>
                </a:solidFill>
                <a:latin typeface="Neue Haas Grotesk Text Pro" panose="020B0504020202020204" pitchFamily="34" charset="0"/>
              </a:rPr>
              <a:t>cheaper to __________ oil </a:t>
            </a:r>
          </a:p>
          <a:p>
            <a:pPr marL="285750" indent="-285750">
              <a:buFont typeface="Wingdings" panose="05000000000000000000" pitchFamily="2" charset="2"/>
              <a:buChar char="Ø"/>
            </a:pPr>
            <a:r>
              <a:rPr lang="en-US" sz="1400" dirty="0">
                <a:solidFill>
                  <a:srgbClr val="000000"/>
                </a:solidFill>
                <a:latin typeface="Neue Haas Grotesk Text Pro" panose="020B0504020202020204" pitchFamily="34" charset="0"/>
              </a:rPr>
              <a:t>controlled ________ of the oil refining business </a:t>
            </a:r>
            <a:endParaRPr lang="en-US" sz="1400" dirty="0"/>
          </a:p>
        </p:txBody>
      </p:sp>
      <p:sp>
        <p:nvSpPr>
          <p:cNvPr id="12" name="Rectangle 11">
            <a:extLst>
              <a:ext uri="{FF2B5EF4-FFF2-40B4-BE49-F238E27FC236}">
                <a16:creationId xmlns:a16="http://schemas.microsoft.com/office/drawing/2014/main" id="{1655FAC7-4B3B-45AF-9F3B-2A8A9ED6F1D1}"/>
              </a:ext>
            </a:extLst>
          </p:cNvPr>
          <p:cNvSpPr/>
          <p:nvPr/>
        </p:nvSpPr>
        <p:spPr>
          <a:xfrm>
            <a:off x="109965" y="2215508"/>
            <a:ext cx="543739" cy="2616101"/>
          </a:xfrm>
          <a:prstGeom prst="rect">
            <a:avLst/>
          </a:prstGeom>
          <a:noFill/>
        </p:spPr>
        <p:txBody>
          <a:bodyPr wrap="none" lIns="91440" tIns="45720" rIns="91440" bIns="45720">
            <a:spAutoFit/>
          </a:bodyPr>
          <a:lstStyle/>
          <a:p>
            <a:pPr algn="ctr"/>
            <a:r>
              <a:rPr lang="en-US" sz="3200" b="1" cap="none" spc="0" dirty="0">
                <a:ln w="22225">
                  <a:solidFill>
                    <a:schemeClr val="accent2"/>
                  </a:solidFill>
                  <a:prstDash val="solid"/>
                </a:ln>
                <a:solidFill>
                  <a:schemeClr val="accent2">
                    <a:lumMod val="40000"/>
                    <a:lumOff val="60000"/>
                  </a:schemeClr>
                </a:solidFill>
                <a:effectLst/>
              </a:rPr>
              <a:t>S</a:t>
            </a:r>
          </a:p>
          <a:p>
            <a:pPr algn="ctr"/>
            <a:endParaRPr lang="en-US" sz="1100" b="1" cap="none" spc="0" dirty="0">
              <a:ln w="22225">
                <a:solidFill>
                  <a:schemeClr val="accent2"/>
                </a:solidFill>
                <a:prstDash val="solid"/>
              </a:ln>
              <a:solidFill>
                <a:schemeClr val="accent2">
                  <a:lumMod val="40000"/>
                  <a:lumOff val="60000"/>
                </a:schemeClr>
              </a:solidFill>
              <a:effectLst/>
            </a:endParaRPr>
          </a:p>
          <a:p>
            <a:pPr algn="ctr"/>
            <a:r>
              <a:rPr lang="en-US" sz="3200" b="1" dirty="0">
                <a:ln w="22225">
                  <a:solidFill>
                    <a:schemeClr val="accent2"/>
                  </a:solidFill>
                  <a:prstDash val="solid"/>
                </a:ln>
                <a:solidFill>
                  <a:schemeClr val="accent2">
                    <a:lumMod val="40000"/>
                    <a:lumOff val="60000"/>
                  </a:schemeClr>
                </a:solidFill>
              </a:rPr>
              <a:t>P</a:t>
            </a:r>
          </a:p>
          <a:p>
            <a:pPr algn="ctr"/>
            <a:endParaRPr lang="en-US" sz="1100" b="1" dirty="0">
              <a:ln w="22225">
                <a:solidFill>
                  <a:schemeClr val="accent2"/>
                </a:solidFill>
                <a:prstDash val="solid"/>
              </a:ln>
              <a:solidFill>
                <a:schemeClr val="accent2">
                  <a:lumMod val="40000"/>
                  <a:lumOff val="60000"/>
                </a:schemeClr>
              </a:solidFill>
            </a:endParaRPr>
          </a:p>
          <a:p>
            <a:pPr algn="ctr"/>
            <a:r>
              <a:rPr lang="en-US" sz="3200" b="1" cap="none" spc="0" dirty="0">
                <a:ln w="22225">
                  <a:solidFill>
                    <a:schemeClr val="accent2"/>
                  </a:solidFill>
                  <a:prstDash val="solid"/>
                </a:ln>
                <a:solidFill>
                  <a:schemeClr val="accent2">
                    <a:lumMod val="40000"/>
                    <a:lumOff val="60000"/>
                  </a:schemeClr>
                </a:solidFill>
                <a:effectLst/>
              </a:rPr>
              <a:t>A</a:t>
            </a:r>
          </a:p>
          <a:p>
            <a:pPr algn="ctr"/>
            <a:endParaRPr lang="en-US" sz="1400" b="1" cap="none" spc="0" dirty="0">
              <a:ln w="22225">
                <a:solidFill>
                  <a:schemeClr val="accent2"/>
                </a:solidFill>
                <a:prstDash val="solid"/>
              </a:ln>
              <a:solidFill>
                <a:schemeClr val="accent2">
                  <a:lumMod val="40000"/>
                  <a:lumOff val="60000"/>
                </a:schemeClr>
              </a:solidFill>
              <a:effectLst/>
            </a:endParaRPr>
          </a:p>
          <a:p>
            <a:pPr algn="ctr"/>
            <a:r>
              <a:rPr lang="en-US" sz="3200" b="1" dirty="0">
                <a:ln w="22225">
                  <a:solidFill>
                    <a:schemeClr val="accent2"/>
                  </a:solidFill>
                  <a:prstDash val="solid"/>
                </a:ln>
                <a:solidFill>
                  <a:schemeClr val="accent2">
                    <a:lumMod val="40000"/>
                    <a:lumOff val="60000"/>
                  </a:schemeClr>
                </a:solidFill>
              </a:rPr>
              <a:t>M</a:t>
            </a:r>
            <a:endParaRPr lang="en-US" sz="3200" b="1" cap="none" spc="0" dirty="0">
              <a:ln w="22225">
                <a:solidFill>
                  <a:schemeClr val="accent2"/>
                </a:solidFill>
                <a:prstDash val="solid"/>
              </a:ln>
              <a:solidFill>
                <a:schemeClr val="accent2">
                  <a:lumMod val="40000"/>
                  <a:lumOff val="60000"/>
                </a:schemeClr>
              </a:solidFill>
              <a:effectLst/>
            </a:endParaRPr>
          </a:p>
        </p:txBody>
      </p:sp>
      <p:sp>
        <p:nvSpPr>
          <p:cNvPr id="17" name="Rectangle 16">
            <a:extLst>
              <a:ext uri="{FF2B5EF4-FFF2-40B4-BE49-F238E27FC236}">
                <a16:creationId xmlns:a16="http://schemas.microsoft.com/office/drawing/2014/main" id="{F2D0258E-1BFF-4BAB-AE06-85AA63BF1FC1}"/>
              </a:ext>
            </a:extLst>
          </p:cNvPr>
          <p:cNvSpPr/>
          <p:nvPr/>
        </p:nvSpPr>
        <p:spPr>
          <a:xfrm>
            <a:off x="1491916" y="1179914"/>
            <a:ext cx="623324" cy="738664"/>
          </a:xfrm>
          <a:prstGeom prst="rect">
            <a:avLst/>
          </a:prstGeom>
        </p:spPr>
        <p:txBody>
          <a:bodyPr wrap="square">
            <a:spAutoFit/>
          </a:bodyPr>
          <a:lstStyle/>
          <a:p>
            <a:r>
              <a:rPr lang="en-US" sz="1050" dirty="0">
                <a:hlinkClick r:id="rId4"/>
              </a:rPr>
              <a:t>https://vimeo.com/291010023</a:t>
            </a:r>
            <a:endParaRPr lang="en-US" sz="1050" dirty="0"/>
          </a:p>
        </p:txBody>
      </p:sp>
      <p:pic>
        <p:nvPicPr>
          <p:cNvPr id="1026" name="Picture 2">
            <a:extLst>
              <a:ext uri="{FF2B5EF4-FFF2-40B4-BE49-F238E27FC236}">
                <a16:creationId xmlns:a16="http://schemas.microsoft.com/office/drawing/2014/main" id="{9AA3EAA3-847F-4315-9F67-D2B266DBBA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5240" y="1087427"/>
            <a:ext cx="1046747" cy="10467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close up of a piece of paper&#10;&#10;Description automatically generated">
            <a:hlinkClick r:id="rId6"/>
            <a:extLst>
              <a:ext uri="{FF2B5EF4-FFF2-40B4-BE49-F238E27FC236}">
                <a16:creationId xmlns:a16="http://schemas.microsoft.com/office/drawing/2014/main" id="{9D3E15C7-EB4E-4287-8A64-E08F0BB0FA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746" y="1087427"/>
            <a:ext cx="1342065" cy="912801"/>
          </a:xfrm>
          <a:prstGeom prst="rect">
            <a:avLst/>
          </a:prstGeom>
        </p:spPr>
      </p:pic>
    </p:spTree>
    <p:extLst>
      <p:ext uri="{BB962C8B-B14F-4D97-AF65-F5344CB8AC3E}">
        <p14:creationId xmlns:p14="http://schemas.microsoft.com/office/powerpoint/2010/main" val="343022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AE5167-3F43-4FD0-B4AE-43B93EF10F88}"/>
              </a:ext>
            </a:extLst>
          </p:cNvPr>
          <p:cNvSpPr>
            <a:spLocks noGrp="1"/>
          </p:cNvSpPr>
          <p:nvPr>
            <p:ph type="sldNum" sz="quarter" idx="12"/>
          </p:nvPr>
        </p:nvSpPr>
        <p:spPr/>
        <p:txBody>
          <a:bodyPr/>
          <a:lstStyle/>
          <a:p>
            <a:fld id="{7EADA5B1-96DA-4BCB-B0C6-9B4EA679D3DA}" type="slidenum">
              <a:rPr lang="en-US" smtClean="0"/>
              <a:t>12</a:t>
            </a:fld>
            <a:endParaRPr lang="en-US" dirty="0"/>
          </a:p>
        </p:txBody>
      </p:sp>
      <p:sp>
        <p:nvSpPr>
          <p:cNvPr id="4" name="Rectangle 3">
            <a:extLst>
              <a:ext uri="{FF2B5EF4-FFF2-40B4-BE49-F238E27FC236}">
                <a16:creationId xmlns:a16="http://schemas.microsoft.com/office/drawing/2014/main" id="{B4753513-C53E-4D20-B9D5-5756F6CA73F8}"/>
              </a:ext>
            </a:extLst>
          </p:cNvPr>
          <p:cNvSpPr/>
          <p:nvPr/>
        </p:nvSpPr>
        <p:spPr>
          <a:xfrm>
            <a:off x="4283921" y="1142920"/>
            <a:ext cx="4796989" cy="2123658"/>
          </a:xfrm>
          <a:prstGeom prst="rect">
            <a:avLst/>
          </a:prstGeom>
        </p:spPr>
        <p:txBody>
          <a:bodyPr wrap="square">
            <a:spAutoFit/>
          </a:bodyPr>
          <a:lstStyle/>
          <a:p>
            <a:r>
              <a:rPr lang="en-US" sz="1200" dirty="0"/>
              <a:t>Rockefeller used other methods to control the oil industry. He lowered his prices so other companies would go out of business. He put pressure on his customers to keep them from using other companies. He received rebates, or secret discounts, from the railroad in exchange for his business. Rockefeller bought stock in many different oil companies. The shareholders traded their stock for stock in Standard Oil.</a:t>
            </a:r>
          </a:p>
          <a:p>
            <a:endParaRPr lang="en-US" sz="1200" dirty="0"/>
          </a:p>
          <a:p>
            <a:r>
              <a:rPr lang="en-US" sz="1200" dirty="0"/>
              <a:t>Rockefeller formed a </a:t>
            </a:r>
            <a:r>
              <a:rPr lang="en-US" sz="1200" b="1" i="1" dirty="0"/>
              <a:t>trust, </a:t>
            </a:r>
            <a:r>
              <a:rPr lang="en-US" sz="1200" dirty="0"/>
              <a:t>or group of companies managed by the same board of directors, in 1882. Rockefeller’s trust became a </a:t>
            </a:r>
            <a:r>
              <a:rPr lang="en-US" sz="1200" b="1" i="1" dirty="0"/>
              <a:t>monopoly, </a:t>
            </a:r>
            <a:r>
              <a:rPr lang="en-US" sz="1200" dirty="0"/>
              <a:t>which means that a single producer had almost total control of the oil industry.</a:t>
            </a:r>
          </a:p>
          <a:p>
            <a:endParaRPr lang="en-US" sz="1200" dirty="0"/>
          </a:p>
        </p:txBody>
      </p:sp>
      <p:sp>
        <p:nvSpPr>
          <p:cNvPr id="8" name="Rectangle 7">
            <a:extLst>
              <a:ext uri="{FF2B5EF4-FFF2-40B4-BE49-F238E27FC236}">
                <a16:creationId xmlns:a16="http://schemas.microsoft.com/office/drawing/2014/main" id="{8F9C0D1A-3A6C-48AB-B30C-D50A94155CE2}"/>
              </a:ext>
            </a:extLst>
          </p:cNvPr>
          <p:cNvSpPr/>
          <p:nvPr/>
        </p:nvSpPr>
        <p:spPr>
          <a:xfrm>
            <a:off x="4283920" y="516179"/>
            <a:ext cx="4796989" cy="738664"/>
          </a:xfrm>
          <a:prstGeom prst="rect">
            <a:avLst/>
          </a:prstGeom>
        </p:spPr>
        <p:txBody>
          <a:bodyPr wrap="square">
            <a:spAutoFit/>
          </a:bodyPr>
          <a:lstStyle/>
          <a:p>
            <a:r>
              <a:rPr lang="en-US" sz="1400" b="1" dirty="0">
                <a:ea typeface="Calibri" panose="020F0502020204030204" pitchFamily="34" charset="0"/>
              </a:rPr>
              <a:t>CRQ1 :How did Standard Oil eliminate its competition? Underline in the text where you find evidence to support the answer. </a:t>
            </a:r>
            <a:endParaRPr lang="en-US" sz="1400" dirty="0"/>
          </a:p>
        </p:txBody>
      </p:sp>
      <p:sp>
        <p:nvSpPr>
          <p:cNvPr id="9" name="Rectangle 8">
            <a:extLst>
              <a:ext uri="{FF2B5EF4-FFF2-40B4-BE49-F238E27FC236}">
                <a16:creationId xmlns:a16="http://schemas.microsoft.com/office/drawing/2014/main" id="{1195DCFF-EFFD-4A34-8057-417298004456}"/>
              </a:ext>
            </a:extLst>
          </p:cNvPr>
          <p:cNvSpPr/>
          <p:nvPr/>
        </p:nvSpPr>
        <p:spPr>
          <a:xfrm>
            <a:off x="43992" y="5629530"/>
            <a:ext cx="8606729" cy="307777"/>
          </a:xfrm>
          <a:prstGeom prst="rect">
            <a:avLst/>
          </a:prstGeom>
        </p:spPr>
        <p:txBody>
          <a:bodyPr wrap="square">
            <a:spAutoFit/>
          </a:bodyPr>
          <a:lstStyle/>
          <a:p>
            <a:r>
              <a:rPr lang="en-US" sz="1400" b="1" dirty="0"/>
              <a:t>CRQ2: According to the political cartoon above how did John D. Rockefeller become the leader of the oil industry?</a:t>
            </a:r>
            <a:endParaRPr lang="en-US" sz="1400" dirty="0"/>
          </a:p>
        </p:txBody>
      </p:sp>
      <p:pic>
        <p:nvPicPr>
          <p:cNvPr id="10" name="Picture 9">
            <a:extLst>
              <a:ext uri="{FF2B5EF4-FFF2-40B4-BE49-F238E27FC236}">
                <a16:creationId xmlns:a16="http://schemas.microsoft.com/office/drawing/2014/main" id="{DF4EA941-B75F-4ECE-AE84-CCAE55B5CEEA}"/>
              </a:ext>
            </a:extLst>
          </p:cNvPr>
          <p:cNvPicPr>
            <a:picLocks noChangeAspect="1" noChangeArrowheads="1"/>
          </p:cNvPicPr>
          <p:nvPr/>
        </p:nvPicPr>
        <p:blipFill>
          <a:blip r:embed="rId2" cstate="print"/>
          <a:srcRect/>
          <a:stretch>
            <a:fillRect/>
          </a:stretch>
        </p:blipFill>
        <p:spPr bwMode="auto">
          <a:xfrm>
            <a:off x="0" y="944981"/>
            <a:ext cx="3432452" cy="4413152"/>
          </a:xfrm>
          <a:prstGeom prst="rect">
            <a:avLst/>
          </a:prstGeom>
          <a:noFill/>
          <a:ln w="9525">
            <a:noFill/>
            <a:miter lim="800000"/>
            <a:headEnd/>
            <a:tailEnd/>
          </a:ln>
        </p:spPr>
      </p:pic>
      <p:pic>
        <p:nvPicPr>
          <p:cNvPr id="11" name="Picture 10">
            <a:extLst>
              <a:ext uri="{FF2B5EF4-FFF2-40B4-BE49-F238E27FC236}">
                <a16:creationId xmlns:a16="http://schemas.microsoft.com/office/drawing/2014/main" id="{5E1FAEEB-6042-41F4-A98A-69812E18C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600000">
            <a:off x="5426001" y="113326"/>
            <a:ext cx="2192771" cy="361807"/>
          </a:xfrm>
          <a:prstGeom prst="rect">
            <a:avLst/>
          </a:prstGeom>
        </p:spPr>
      </p:pic>
      <p:sp>
        <p:nvSpPr>
          <p:cNvPr id="12" name="Rectangle 11">
            <a:extLst>
              <a:ext uri="{FF2B5EF4-FFF2-40B4-BE49-F238E27FC236}">
                <a16:creationId xmlns:a16="http://schemas.microsoft.com/office/drawing/2014/main" id="{4392769B-BAF3-4AA4-AC36-6D86BD90B7DA}"/>
              </a:ext>
            </a:extLst>
          </p:cNvPr>
          <p:cNvSpPr/>
          <p:nvPr/>
        </p:nvSpPr>
        <p:spPr>
          <a:xfrm>
            <a:off x="3229519" y="1689619"/>
            <a:ext cx="588623" cy="2923877"/>
          </a:xfrm>
          <a:prstGeom prst="rect">
            <a:avLst/>
          </a:prstGeom>
          <a:noFill/>
        </p:spPr>
        <p:txBody>
          <a:bodyPr wrap="none" lIns="91440" tIns="45720" rIns="91440" bIns="45720">
            <a:spAutoFit/>
          </a:bodyPr>
          <a:lstStyle/>
          <a:p>
            <a:pPr algn="ctr"/>
            <a:r>
              <a:rPr lang="en-US" sz="3600" b="1" cap="none" spc="0" dirty="0">
                <a:ln w="22225">
                  <a:solidFill>
                    <a:schemeClr val="accent2"/>
                  </a:solidFill>
                  <a:prstDash val="solid"/>
                </a:ln>
                <a:solidFill>
                  <a:schemeClr val="accent2">
                    <a:lumMod val="40000"/>
                    <a:lumOff val="60000"/>
                  </a:schemeClr>
                </a:solidFill>
                <a:effectLst/>
              </a:rPr>
              <a:t>S</a:t>
            </a:r>
          </a:p>
          <a:p>
            <a:pPr algn="ctr"/>
            <a:endParaRPr lang="en-US" sz="1200" b="1" cap="none" spc="0" dirty="0">
              <a:ln w="22225">
                <a:solidFill>
                  <a:schemeClr val="accent2"/>
                </a:solidFill>
                <a:prstDash val="solid"/>
              </a:ln>
              <a:solidFill>
                <a:schemeClr val="accent2">
                  <a:lumMod val="40000"/>
                  <a:lumOff val="60000"/>
                </a:schemeClr>
              </a:solidFill>
              <a:effectLst/>
            </a:endParaRPr>
          </a:p>
          <a:p>
            <a:pPr algn="ctr"/>
            <a:r>
              <a:rPr lang="en-US" sz="3600" b="1" dirty="0">
                <a:ln w="22225">
                  <a:solidFill>
                    <a:schemeClr val="accent2"/>
                  </a:solidFill>
                  <a:prstDash val="solid"/>
                </a:ln>
                <a:solidFill>
                  <a:schemeClr val="accent2">
                    <a:lumMod val="40000"/>
                    <a:lumOff val="60000"/>
                  </a:schemeClr>
                </a:solidFill>
              </a:rPr>
              <a:t>P</a:t>
            </a:r>
          </a:p>
          <a:p>
            <a:pPr algn="ctr"/>
            <a:endParaRPr lang="en-US" sz="1200" b="1" dirty="0">
              <a:ln w="22225">
                <a:solidFill>
                  <a:schemeClr val="accent2"/>
                </a:solidFill>
                <a:prstDash val="solid"/>
              </a:ln>
              <a:solidFill>
                <a:schemeClr val="accent2">
                  <a:lumMod val="40000"/>
                  <a:lumOff val="60000"/>
                </a:schemeClr>
              </a:solidFill>
            </a:endParaRPr>
          </a:p>
          <a:p>
            <a:pPr algn="ctr"/>
            <a:r>
              <a:rPr lang="en-US" sz="3600" b="1" cap="none" spc="0" dirty="0">
                <a:ln w="22225">
                  <a:solidFill>
                    <a:schemeClr val="accent2"/>
                  </a:solidFill>
                  <a:prstDash val="solid"/>
                </a:ln>
                <a:solidFill>
                  <a:schemeClr val="accent2">
                    <a:lumMod val="40000"/>
                    <a:lumOff val="60000"/>
                  </a:schemeClr>
                </a:solidFill>
                <a:effectLst/>
              </a:rPr>
              <a:t>A</a:t>
            </a:r>
          </a:p>
          <a:p>
            <a:pPr algn="ctr"/>
            <a:endParaRPr lang="en-US" sz="1600" b="1" cap="none" spc="0" dirty="0">
              <a:ln w="22225">
                <a:solidFill>
                  <a:schemeClr val="accent2"/>
                </a:solidFill>
                <a:prstDash val="solid"/>
              </a:ln>
              <a:solidFill>
                <a:schemeClr val="accent2">
                  <a:lumMod val="40000"/>
                  <a:lumOff val="60000"/>
                </a:schemeClr>
              </a:solidFill>
              <a:effectLst/>
            </a:endParaRPr>
          </a:p>
          <a:p>
            <a:pPr algn="ctr"/>
            <a:r>
              <a:rPr lang="en-US" sz="3600" b="1" dirty="0">
                <a:ln w="22225">
                  <a:solidFill>
                    <a:schemeClr val="accent2"/>
                  </a:solidFill>
                  <a:prstDash val="solid"/>
                </a:ln>
                <a:solidFill>
                  <a:schemeClr val="accent2">
                    <a:lumMod val="40000"/>
                    <a:lumOff val="60000"/>
                  </a:schemeClr>
                </a:solidFill>
              </a:rPr>
              <a:t>M</a:t>
            </a:r>
            <a:endParaRPr lang="en-US" sz="3600" b="1" cap="none" spc="0" dirty="0">
              <a:ln w="22225">
                <a:solidFill>
                  <a:schemeClr val="accent2"/>
                </a:solidFill>
                <a:prstDash val="solid"/>
              </a:ln>
              <a:solidFill>
                <a:schemeClr val="accent2">
                  <a:lumMod val="40000"/>
                  <a:lumOff val="60000"/>
                </a:schemeClr>
              </a:solidFill>
              <a:effectLst/>
            </a:endParaRPr>
          </a:p>
        </p:txBody>
      </p:sp>
      <p:sp>
        <p:nvSpPr>
          <p:cNvPr id="13" name="Rectangle 12">
            <a:extLst>
              <a:ext uri="{FF2B5EF4-FFF2-40B4-BE49-F238E27FC236}">
                <a16:creationId xmlns:a16="http://schemas.microsoft.com/office/drawing/2014/main" id="{EE769471-5C73-4F45-B5FA-7CC453260725}"/>
              </a:ext>
            </a:extLst>
          </p:cNvPr>
          <p:cNvSpPr/>
          <p:nvPr/>
        </p:nvSpPr>
        <p:spPr>
          <a:xfrm>
            <a:off x="4415589" y="3256106"/>
            <a:ext cx="4439653" cy="2285241"/>
          </a:xfrm>
          <a:prstGeom prst="rect">
            <a:avLst/>
          </a:prstGeom>
        </p:spPr>
        <p:txBody>
          <a:bodyPr wrap="square">
            <a:spAutoFit/>
          </a:bodyPr>
          <a:lstStyle/>
          <a:p>
            <a:r>
              <a:rPr lang="en-US" sz="1200" i="1" dirty="0">
                <a:ea typeface="Calibri" panose="020F0502020204030204" pitchFamily="34" charset="0"/>
                <a:cs typeface="Times New Roman" panose="02020603050405020304" pitchFamily="18" charset="0"/>
              </a:rPr>
              <a:t> “I am but one of many victims of Rockefeller’s colossal combination,” said Mr. [George]Rice, “and my story is not essentially different from the rest…I established what was known as the Ohio Oil Works…I found to my surprise at first, though I afterward understood it perfectly, that the Standard Oil Company was offering the same quality of oil at much lower prices than I could do – from one to three cents a gallon less than I could possibly sell it for.  I sought for the reason and found that the railroads were in league with the Standard Oil concern at every point, giving it discriminating rates and privileges of all kinds as against myself and all outside competitors.”  </a:t>
            </a:r>
            <a:r>
              <a:rPr lang="en-US" sz="1050" b="1" i="1" dirty="0">
                <a:ea typeface="Calibri" panose="020F0502020204030204" pitchFamily="34" charset="0"/>
                <a:cs typeface="Times New Roman" panose="02020603050405020304" pitchFamily="18" charset="0"/>
              </a:rPr>
              <a:t>~ Source: George Rice, “How I Was Ruined by Rockefeller,” New York World, October 16, 1898.</a:t>
            </a:r>
            <a:endParaRPr lang="en-US" sz="1050" b="1" i="1" dirty="0"/>
          </a:p>
        </p:txBody>
      </p:sp>
      <p:sp>
        <p:nvSpPr>
          <p:cNvPr id="14" name="Rectangle 13">
            <a:extLst>
              <a:ext uri="{FF2B5EF4-FFF2-40B4-BE49-F238E27FC236}">
                <a16:creationId xmlns:a16="http://schemas.microsoft.com/office/drawing/2014/main" id="{7E16936F-0EFB-44F3-B186-D77ED160D117}"/>
              </a:ext>
            </a:extLst>
          </p:cNvPr>
          <p:cNvSpPr/>
          <p:nvPr/>
        </p:nvSpPr>
        <p:spPr>
          <a:xfrm>
            <a:off x="63091" y="44665"/>
            <a:ext cx="4057583" cy="584775"/>
          </a:xfrm>
          <a:prstGeom prst="rect">
            <a:avLst/>
          </a:prstGeom>
          <a:solidFill>
            <a:schemeClr val="bg1"/>
          </a:solidFill>
          <a:ln w="19050">
            <a:solidFill>
              <a:srgbClr val="CC0099"/>
            </a:solidFill>
          </a:ln>
        </p:spPr>
        <p:txBody>
          <a:bodyPr wrap="square">
            <a:spAutoFit/>
          </a:bodyPr>
          <a:lstStyle/>
          <a:p>
            <a:pPr algn="ctr"/>
            <a:r>
              <a:rPr lang="en-US" sz="1600" b="1" dirty="0">
                <a:solidFill>
                  <a:srgbClr val="CC0099"/>
                </a:solidFill>
              </a:rPr>
              <a:t>Unit 2 EQ 4:How did big business change the workplace and give rise to labor unions?</a:t>
            </a:r>
          </a:p>
        </p:txBody>
      </p:sp>
    </p:spTree>
    <p:extLst>
      <p:ext uri="{BB962C8B-B14F-4D97-AF65-F5344CB8AC3E}">
        <p14:creationId xmlns:p14="http://schemas.microsoft.com/office/powerpoint/2010/main" val="349572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FDBEF8-7550-41DC-9BD2-E631CC365779}"/>
              </a:ext>
            </a:extLst>
          </p:cNvPr>
          <p:cNvSpPr>
            <a:spLocks noGrp="1"/>
          </p:cNvSpPr>
          <p:nvPr>
            <p:ph type="sldNum" sz="quarter" idx="12"/>
          </p:nvPr>
        </p:nvSpPr>
        <p:spPr>
          <a:xfrm>
            <a:off x="6325602" y="6106176"/>
            <a:ext cx="2057400" cy="365125"/>
          </a:xfrm>
        </p:spPr>
        <p:txBody>
          <a:bodyPr/>
          <a:lstStyle/>
          <a:p>
            <a:fld id="{7EADA5B1-96DA-4BCB-B0C6-9B4EA679D3DA}" type="slidenum">
              <a:rPr lang="en-US" smtClean="0"/>
              <a:t>13</a:t>
            </a:fld>
            <a:endParaRPr lang="en-US" dirty="0"/>
          </a:p>
        </p:txBody>
      </p:sp>
      <p:sp>
        <p:nvSpPr>
          <p:cNvPr id="3" name="Rectangle 2">
            <a:extLst>
              <a:ext uri="{FF2B5EF4-FFF2-40B4-BE49-F238E27FC236}">
                <a16:creationId xmlns:a16="http://schemas.microsoft.com/office/drawing/2014/main" id="{2800E924-3C3C-4DF1-9D99-91B9423B8DE0}"/>
              </a:ext>
            </a:extLst>
          </p:cNvPr>
          <p:cNvSpPr/>
          <p:nvPr/>
        </p:nvSpPr>
        <p:spPr>
          <a:xfrm>
            <a:off x="81280" y="75385"/>
            <a:ext cx="8890274" cy="338554"/>
          </a:xfrm>
          <a:prstGeom prst="rect">
            <a:avLst/>
          </a:prstGeom>
          <a:solidFill>
            <a:schemeClr val="bg1"/>
          </a:solidFill>
          <a:ln w="19050">
            <a:solidFill>
              <a:srgbClr val="CC0099"/>
            </a:solidFill>
          </a:ln>
        </p:spPr>
        <p:txBody>
          <a:bodyPr wrap="square">
            <a:spAutoFit/>
          </a:bodyPr>
          <a:lstStyle/>
          <a:p>
            <a:pPr algn="ctr"/>
            <a:r>
              <a:rPr lang="en-US" sz="1600" b="1" dirty="0">
                <a:solidFill>
                  <a:srgbClr val="CC0099"/>
                </a:solidFill>
              </a:rPr>
              <a:t>Unit 2 EQ 4:How did big business change the workplace and give rise to labor unions?</a:t>
            </a:r>
          </a:p>
        </p:txBody>
      </p:sp>
      <p:sp>
        <p:nvSpPr>
          <p:cNvPr id="4" name="Rectangle 3">
            <a:extLst>
              <a:ext uri="{FF2B5EF4-FFF2-40B4-BE49-F238E27FC236}">
                <a16:creationId xmlns:a16="http://schemas.microsoft.com/office/drawing/2014/main" id="{F8665C0F-B4E8-4D0B-A2B7-EF9388B626CD}"/>
              </a:ext>
            </a:extLst>
          </p:cNvPr>
          <p:cNvSpPr/>
          <p:nvPr/>
        </p:nvSpPr>
        <p:spPr>
          <a:xfrm>
            <a:off x="1" y="535899"/>
            <a:ext cx="2728174" cy="5724644"/>
          </a:xfrm>
          <a:prstGeom prst="rect">
            <a:avLst/>
          </a:prstGeom>
        </p:spPr>
        <p:txBody>
          <a:bodyPr wrap="square">
            <a:spAutoFit/>
          </a:bodyPr>
          <a:lstStyle/>
          <a:p>
            <a:r>
              <a:rPr lang="en-US" sz="3600" b="1" u="sng" dirty="0">
                <a:solidFill>
                  <a:srgbClr val="000000"/>
                </a:solidFill>
              </a:rPr>
              <a:t>C. STEEL INDUSTRY </a:t>
            </a:r>
          </a:p>
          <a:p>
            <a:pPr marL="285750" indent="-285750">
              <a:buFont typeface="Wingdings" panose="05000000000000000000" pitchFamily="2" charset="2"/>
              <a:buChar char="Ø"/>
            </a:pPr>
            <a:endParaRPr lang="en-US" sz="1400" dirty="0">
              <a:solidFill>
                <a:srgbClr val="000000"/>
              </a:solidFill>
            </a:endParaRPr>
          </a:p>
          <a:p>
            <a:pPr marL="285750" indent="-285750">
              <a:buFont typeface="Wingdings" panose="05000000000000000000" pitchFamily="2" charset="2"/>
              <a:buChar char="Ø"/>
            </a:pPr>
            <a:endParaRPr lang="en-US" sz="1400" dirty="0">
              <a:solidFill>
                <a:srgbClr val="000000"/>
              </a:solidFill>
            </a:endParaRPr>
          </a:p>
          <a:p>
            <a:pPr marL="285750" indent="-285750">
              <a:buFont typeface="Wingdings" panose="05000000000000000000" pitchFamily="2" charset="2"/>
              <a:buChar char="Ø"/>
            </a:pPr>
            <a:r>
              <a:rPr lang="en-US" sz="1400" dirty="0">
                <a:solidFill>
                  <a:srgbClr val="000000"/>
                </a:solidFill>
              </a:rPr>
              <a:t>Andrew ________________ </a:t>
            </a:r>
          </a:p>
          <a:p>
            <a:pPr marL="285750" indent="-285750">
              <a:buFont typeface="Wingdings" panose="05000000000000000000" pitchFamily="2" charset="2"/>
              <a:buChar char="Ø"/>
            </a:pPr>
            <a:endParaRPr lang="en-US" sz="1400" dirty="0">
              <a:solidFill>
                <a:srgbClr val="000000"/>
              </a:solidFill>
            </a:endParaRPr>
          </a:p>
          <a:p>
            <a:pPr marL="285750" indent="-285750">
              <a:buFont typeface="Wingdings" panose="05000000000000000000" pitchFamily="2" charset="2"/>
              <a:buChar char="q"/>
            </a:pPr>
            <a:r>
              <a:rPr lang="en-US" sz="1400" dirty="0">
                <a:solidFill>
                  <a:srgbClr val="000000"/>
                </a:solidFill>
              </a:rPr>
              <a:t>used ________________ &amp; latest ___________________ to make steel </a:t>
            </a:r>
          </a:p>
          <a:p>
            <a:pPr marL="285750" indent="-285750">
              <a:buFont typeface="Wingdings" panose="05000000000000000000" pitchFamily="2" charset="2"/>
              <a:buChar char="q"/>
            </a:pPr>
            <a:r>
              <a:rPr lang="en-US" sz="1400" dirty="0">
                <a:solidFill>
                  <a:srgbClr val="000000"/>
                </a:solidFill>
              </a:rPr>
              <a:t>bought _______ _______ _______, ________ &amp; ________ for shipping </a:t>
            </a:r>
          </a:p>
          <a:p>
            <a:pPr marL="285750" indent="-285750">
              <a:buFont typeface="Arial" panose="020B0604020202020204" pitchFamily="34" charset="0"/>
              <a:buChar char="•"/>
            </a:pPr>
            <a:endParaRPr lang="en-US" sz="1400" dirty="0">
              <a:solidFill>
                <a:srgbClr val="000000"/>
              </a:solidFill>
            </a:endParaRPr>
          </a:p>
          <a:p>
            <a:endParaRPr lang="en-US" sz="1400" dirty="0">
              <a:solidFill>
                <a:srgbClr val="000000"/>
              </a:solidFill>
            </a:endParaRPr>
          </a:p>
          <a:p>
            <a:endParaRPr lang="en-US" sz="1400" dirty="0">
              <a:solidFill>
                <a:srgbClr val="000000"/>
              </a:solidFill>
            </a:endParaRPr>
          </a:p>
          <a:p>
            <a:r>
              <a:rPr lang="en-US" sz="1400" b="1" u="sng" dirty="0">
                <a:solidFill>
                  <a:srgbClr val="000000"/>
                </a:solidFill>
              </a:rPr>
              <a:t>results </a:t>
            </a:r>
          </a:p>
          <a:p>
            <a:pPr marL="285750" indent="-285750">
              <a:buFont typeface="Wingdings" panose="05000000000000000000" pitchFamily="2" charset="2"/>
              <a:buChar char="q"/>
            </a:pPr>
            <a:r>
              <a:rPr lang="en-US" sz="1400" dirty="0">
                <a:solidFill>
                  <a:srgbClr val="000000"/>
                </a:solidFill>
              </a:rPr>
              <a:t>cheaper to _____________ and ________ steel</a:t>
            </a:r>
          </a:p>
          <a:p>
            <a:pPr marL="285750" indent="-285750">
              <a:buFont typeface="Wingdings" panose="05000000000000000000" pitchFamily="2" charset="2"/>
              <a:buChar char="q"/>
            </a:pPr>
            <a:r>
              <a:rPr lang="en-US" sz="1400" dirty="0">
                <a:solidFill>
                  <a:srgbClr val="000000"/>
                </a:solidFill>
              </a:rPr>
              <a:t>cheaper to ______ steel </a:t>
            </a:r>
          </a:p>
          <a:p>
            <a:pPr marL="285750" indent="-285750">
              <a:buFont typeface="Wingdings" panose="05000000000000000000" pitchFamily="2" charset="2"/>
              <a:buChar char="q"/>
            </a:pPr>
            <a:r>
              <a:rPr lang="en-US" sz="1400" dirty="0">
                <a:solidFill>
                  <a:srgbClr val="000000"/>
                </a:solidFill>
              </a:rPr>
              <a:t>controlled the US _____________ </a:t>
            </a:r>
          </a:p>
          <a:p>
            <a:pPr marL="285750" indent="-285750">
              <a:buFont typeface="Wingdings" panose="05000000000000000000" pitchFamily="2" charset="2"/>
              <a:buChar char="q"/>
            </a:pPr>
            <a:r>
              <a:rPr lang="en-US" sz="1400" dirty="0">
                <a:solidFill>
                  <a:srgbClr val="000000"/>
                </a:solidFill>
              </a:rPr>
              <a:t>became the first __________ $ company 	</a:t>
            </a:r>
          </a:p>
        </p:txBody>
      </p:sp>
      <p:sp>
        <p:nvSpPr>
          <p:cNvPr id="5" name="Text Box 4">
            <a:extLst>
              <a:ext uri="{FF2B5EF4-FFF2-40B4-BE49-F238E27FC236}">
                <a16:creationId xmlns:a16="http://schemas.microsoft.com/office/drawing/2014/main" id="{442B1E52-F49D-4CDE-BD3B-A5471CD8E36A}"/>
              </a:ext>
            </a:extLst>
          </p:cNvPr>
          <p:cNvSpPr txBox="1">
            <a:spLocks noChangeArrowheads="1"/>
          </p:cNvSpPr>
          <p:nvPr/>
        </p:nvSpPr>
        <p:spPr bwMode="auto">
          <a:xfrm>
            <a:off x="2731169" y="2078974"/>
            <a:ext cx="3430001" cy="47036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91440" marR="265113" defTabSz="914400" eaLnBrk="0" fontAlgn="base" hangingPunct="0">
              <a:spcAft>
                <a:spcPts val="800"/>
              </a:spcAft>
            </a:pPr>
            <a:r>
              <a:rPr kumimoji="0" lang="en-US" altLang="en-US" sz="1200" b="0" i="0" u="none" strike="noStrike" cap="none" normalizeH="0" baseline="0" dirty="0">
                <a:ln>
                  <a:noFill/>
                </a:ln>
                <a:solidFill>
                  <a:schemeClr val="tx1"/>
                </a:solidFill>
                <a:effectLst/>
              </a:rPr>
              <a:t>Carnegie was one of the first to upgrade his steel mills with the expensive, but efficient Bessemer machines – this move aided in Carnegie moving from a poor Scottish immigrant to a billionaire.</a:t>
            </a:r>
            <a:r>
              <a:rPr lang="en-US" sz="1200" dirty="0"/>
              <a:t> </a:t>
            </a:r>
          </a:p>
          <a:p>
            <a:pPr marL="91440"/>
            <a:r>
              <a:rPr lang="en-US" sz="1200" dirty="0"/>
              <a:t>Carnegie developed a more efficient way to produce steel – he used the latest technology and controlled every resource needed to produce steel. </a:t>
            </a:r>
          </a:p>
          <a:p>
            <a:pPr marL="91440"/>
            <a:endParaRPr lang="en-US" sz="1200" dirty="0"/>
          </a:p>
          <a:p>
            <a:pPr marL="91440"/>
            <a:r>
              <a:rPr lang="en-US" sz="1200" dirty="0"/>
              <a:t>Carnegie dominated the steel industry by 1890. By 1900 he produced one-third of the nation’s steel. He built a steel mill near Pittsburgh that used the Bessemer process. He named his company after his biggest customer, the president of the Pennsylvania Railroad, J. Edgar Thompson. </a:t>
            </a:r>
          </a:p>
          <a:p>
            <a:pPr marL="91440"/>
            <a:endParaRPr lang="en-US" sz="1200" dirty="0"/>
          </a:p>
          <a:p>
            <a:pPr marL="91440"/>
            <a:r>
              <a:rPr lang="en-US" sz="1200" dirty="0"/>
              <a:t>Carnegie utilized an approach known as </a:t>
            </a:r>
            <a:r>
              <a:rPr lang="en-US" sz="1200" b="1" i="1" dirty="0"/>
              <a:t>vertical integration. </a:t>
            </a:r>
            <a:r>
              <a:rPr lang="en-US" sz="1200" dirty="0"/>
              <a:t>He bought companies that offered services and manufactured equipment his company needed. In this way, he was able to control all phases of the business. His companies were combined into the Carnegie Steel Company in 1900. He sold the steel company to </a:t>
            </a:r>
            <a:r>
              <a:rPr lang="en-US" sz="1200" dirty="0" err="1"/>
              <a:t>J.Pierpont</a:t>
            </a:r>
            <a:r>
              <a:rPr lang="en-US" sz="1200" dirty="0"/>
              <a:t> Morgan. Morgan combined Carnegie Steel with his other businesses to create the first billion-dollar corporation in the world, United States Steel.</a:t>
            </a:r>
          </a:p>
        </p:txBody>
      </p:sp>
      <p:sp>
        <p:nvSpPr>
          <p:cNvPr id="6" name="Content Placeholder 2">
            <a:extLst>
              <a:ext uri="{FF2B5EF4-FFF2-40B4-BE49-F238E27FC236}">
                <a16:creationId xmlns:a16="http://schemas.microsoft.com/office/drawing/2014/main" id="{7462362A-7531-4F7B-A3E0-0113B0442A36}"/>
              </a:ext>
            </a:extLst>
          </p:cNvPr>
          <p:cNvSpPr txBox="1">
            <a:spLocks/>
          </p:cNvSpPr>
          <p:nvPr/>
        </p:nvSpPr>
        <p:spPr>
          <a:xfrm>
            <a:off x="2887580" y="535899"/>
            <a:ext cx="6161170" cy="40233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t>Historical Context of Steel Industry</a:t>
            </a:r>
          </a:p>
          <a:p>
            <a:pPr marL="0" indent="0">
              <a:buNone/>
            </a:pPr>
            <a:r>
              <a:rPr lang="en-US" sz="1200" dirty="0"/>
              <a:t>Before the Civil War, skilled workers used a slow and costly process to produce iron, which tended to be soft and malleable. The development of Henry Bessemer's converter aided the search for a more durable metal. The Bessemer process transformed iron into steel by injecting air into it, thereby reducing the amount of carbon. The process is credited with launching the steel industry and cheapening the cost of production because it was no longer necessary to employ highly paid skilled workers.</a:t>
            </a:r>
          </a:p>
          <a:p>
            <a:endParaRPr lang="en-US" sz="1200" dirty="0"/>
          </a:p>
        </p:txBody>
      </p:sp>
      <p:sp>
        <p:nvSpPr>
          <p:cNvPr id="7" name="Rectangle 6">
            <a:extLst>
              <a:ext uri="{FF2B5EF4-FFF2-40B4-BE49-F238E27FC236}">
                <a16:creationId xmlns:a16="http://schemas.microsoft.com/office/drawing/2014/main" id="{F7A7439F-9A67-4FAD-A73C-3F096E112CB0}"/>
              </a:ext>
            </a:extLst>
          </p:cNvPr>
          <p:cNvSpPr/>
          <p:nvPr/>
        </p:nvSpPr>
        <p:spPr>
          <a:xfrm>
            <a:off x="6161170" y="2510117"/>
            <a:ext cx="3295651" cy="830997"/>
          </a:xfrm>
          <a:prstGeom prst="rect">
            <a:avLst/>
          </a:prstGeom>
        </p:spPr>
        <p:txBody>
          <a:bodyPr wrap="square">
            <a:spAutoFit/>
          </a:bodyPr>
          <a:lstStyle/>
          <a:p>
            <a:pPr marR="265113" algn="ctr" defTabSz="914400" eaLnBrk="0" fontAlgn="base" hangingPunct="0">
              <a:spcBef>
                <a:spcPts val="325"/>
              </a:spcBef>
              <a:spcAft>
                <a:spcPts val="800"/>
              </a:spcAft>
            </a:pPr>
            <a:r>
              <a:rPr lang="en-US" sz="1600" b="1" dirty="0"/>
              <a:t>CRQ: How did Andrew Carnegie become so successful in the steel industry? Provide 3 bullets</a:t>
            </a:r>
          </a:p>
        </p:txBody>
      </p:sp>
      <p:pic>
        <p:nvPicPr>
          <p:cNvPr id="8" name="Picture 7">
            <a:extLst>
              <a:ext uri="{FF2B5EF4-FFF2-40B4-BE49-F238E27FC236}">
                <a16:creationId xmlns:a16="http://schemas.microsoft.com/office/drawing/2014/main" id="{7CB4DDB1-40CD-4643-A045-385395F0A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600000">
            <a:off x="6696574" y="1932738"/>
            <a:ext cx="2192771" cy="361807"/>
          </a:xfrm>
          <a:prstGeom prst="rect">
            <a:avLst/>
          </a:prstGeom>
        </p:spPr>
      </p:pic>
      <p:sp>
        <p:nvSpPr>
          <p:cNvPr id="9" name="Rectangle 8">
            <a:extLst>
              <a:ext uri="{FF2B5EF4-FFF2-40B4-BE49-F238E27FC236}">
                <a16:creationId xmlns:a16="http://schemas.microsoft.com/office/drawing/2014/main" id="{46E71093-C20E-42CA-AD4B-CE2F619980E3}"/>
              </a:ext>
            </a:extLst>
          </p:cNvPr>
          <p:cNvSpPr/>
          <p:nvPr/>
        </p:nvSpPr>
        <p:spPr>
          <a:xfrm>
            <a:off x="6161170" y="5547630"/>
            <a:ext cx="4572000" cy="246221"/>
          </a:xfrm>
          <a:prstGeom prst="rect">
            <a:avLst/>
          </a:prstGeom>
        </p:spPr>
        <p:txBody>
          <a:bodyPr>
            <a:spAutoFit/>
          </a:bodyPr>
          <a:lstStyle/>
          <a:p>
            <a:r>
              <a:rPr lang="en-US" sz="1000" dirty="0">
                <a:hlinkClick r:id="rId3"/>
              </a:rPr>
              <a:t>https://www.youtube.com/watch?v=f5ayVoY2qcY</a:t>
            </a:r>
            <a:endParaRPr lang="en-US" sz="1000" dirty="0"/>
          </a:p>
        </p:txBody>
      </p:sp>
      <p:pic>
        <p:nvPicPr>
          <p:cNvPr id="2050" name="Picture 2">
            <a:extLst>
              <a:ext uri="{FF2B5EF4-FFF2-40B4-BE49-F238E27FC236}">
                <a16:creationId xmlns:a16="http://schemas.microsoft.com/office/drawing/2014/main" id="{12D9A030-7130-452B-9A36-3D0160880F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9110" y="5793851"/>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close up of a piece of paper&#10;&#10;Description automatically generated">
            <a:hlinkClick r:id="rId5"/>
            <a:extLst>
              <a:ext uri="{FF2B5EF4-FFF2-40B4-BE49-F238E27FC236}">
                <a16:creationId xmlns:a16="http://schemas.microsoft.com/office/drawing/2014/main" id="{A17ECA65-7796-462D-8651-1980768FAD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7280" y="5793851"/>
            <a:ext cx="1342065" cy="912801"/>
          </a:xfrm>
          <a:prstGeom prst="rect">
            <a:avLst/>
          </a:prstGeom>
        </p:spPr>
      </p:pic>
    </p:spTree>
    <p:extLst>
      <p:ext uri="{BB962C8B-B14F-4D97-AF65-F5344CB8AC3E}">
        <p14:creationId xmlns:p14="http://schemas.microsoft.com/office/powerpoint/2010/main" val="3233624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85907B-64E5-4497-862B-632005A3AC61}"/>
              </a:ext>
            </a:extLst>
          </p:cNvPr>
          <p:cNvSpPr>
            <a:spLocks noGrp="1"/>
          </p:cNvSpPr>
          <p:nvPr>
            <p:ph type="sldNum" sz="quarter" idx="12"/>
          </p:nvPr>
        </p:nvSpPr>
        <p:spPr/>
        <p:txBody>
          <a:bodyPr/>
          <a:lstStyle/>
          <a:p>
            <a:fld id="{7EADA5B1-96DA-4BCB-B0C6-9B4EA679D3DA}" type="slidenum">
              <a:rPr lang="en-US" smtClean="0"/>
              <a:t>14</a:t>
            </a:fld>
            <a:endParaRPr lang="en-US" dirty="0"/>
          </a:p>
        </p:txBody>
      </p:sp>
      <p:pic>
        <p:nvPicPr>
          <p:cNvPr id="10" name="Picture 9">
            <a:extLst>
              <a:ext uri="{FF2B5EF4-FFF2-40B4-BE49-F238E27FC236}">
                <a16:creationId xmlns:a16="http://schemas.microsoft.com/office/drawing/2014/main" id="{AF341BAB-6BB9-40A1-832E-EF02EDA98B89}"/>
              </a:ext>
            </a:extLst>
          </p:cNvPr>
          <p:cNvPicPr>
            <a:picLocks noChangeAspect="1"/>
          </p:cNvPicPr>
          <p:nvPr/>
        </p:nvPicPr>
        <p:blipFill>
          <a:blip r:embed="rId2"/>
          <a:stretch>
            <a:fillRect/>
          </a:stretch>
        </p:blipFill>
        <p:spPr>
          <a:xfrm>
            <a:off x="-71635" y="1491246"/>
            <a:ext cx="6207760" cy="1913894"/>
          </a:xfrm>
          <a:prstGeom prst="rect">
            <a:avLst/>
          </a:prstGeom>
        </p:spPr>
      </p:pic>
      <p:sp>
        <p:nvSpPr>
          <p:cNvPr id="11" name="Rectangle 10">
            <a:extLst>
              <a:ext uri="{FF2B5EF4-FFF2-40B4-BE49-F238E27FC236}">
                <a16:creationId xmlns:a16="http://schemas.microsoft.com/office/drawing/2014/main" id="{2A8F015D-586A-42A3-A8D7-330CE54A2DCB}"/>
              </a:ext>
            </a:extLst>
          </p:cNvPr>
          <p:cNvSpPr/>
          <p:nvPr/>
        </p:nvSpPr>
        <p:spPr>
          <a:xfrm>
            <a:off x="6261026" y="590957"/>
            <a:ext cx="2936240" cy="2492990"/>
          </a:xfrm>
          <a:prstGeom prst="rect">
            <a:avLst/>
          </a:prstGeom>
        </p:spPr>
        <p:txBody>
          <a:bodyPr wrap="square">
            <a:spAutoFit/>
          </a:bodyPr>
          <a:lstStyle/>
          <a:p>
            <a:r>
              <a:rPr lang="en-US" sz="1400" dirty="0">
                <a:solidFill>
                  <a:srgbClr val="000000"/>
                </a:solidFill>
              </a:rPr>
              <a:t>- prior to 1860, cattle shipped to _________→ __________________→  __________ </a:t>
            </a:r>
          </a:p>
          <a:p>
            <a:endParaRPr lang="en-US" sz="1400" dirty="0">
              <a:solidFill>
                <a:srgbClr val="000000"/>
              </a:solidFill>
            </a:endParaRPr>
          </a:p>
          <a:p>
            <a:r>
              <a:rPr lang="en-US" sz="1600" dirty="0">
                <a:solidFill>
                  <a:srgbClr val="000000"/>
                </a:solidFill>
              </a:rPr>
              <a:t>Gustavus ________</a:t>
            </a:r>
            <a:r>
              <a:rPr lang="en-US" sz="1400" dirty="0">
                <a:solidFill>
                  <a:srgbClr val="000000"/>
                </a:solidFill>
              </a:rPr>
              <a:t>_ </a:t>
            </a:r>
          </a:p>
          <a:p>
            <a:pPr marL="285750" indent="-285750">
              <a:buFont typeface="Wingdings" panose="05000000000000000000" pitchFamily="2" charset="2"/>
              <a:buChar char="q"/>
            </a:pPr>
            <a:endParaRPr lang="en-US" sz="1400" dirty="0">
              <a:solidFill>
                <a:srgbClr val="000000"/>
              </a:solidFill>
            </a:endParaRPr>
          </a:p>
          <a:p>
            <a:pPr marL="285750" indent="-285750">
              <a:buFont typeface="Wingdings" panose="05000000000000000000" pitchFamily="2" charset="2"/>
              <a:buChar char="q"/>
            </a:pPr>
            <a:r>
              <a:rPr lang="en-US" sz="1400" dirty="0">
                <a:solidFill>
                  <a:srgbClr val="000000"/>
                </a:solidFill>
              </a:rPr>
              <a:t>developed the _________________ RR car </a:t>
            </a:r>
          </a:p>
          <a:p>
            <a:pPr marL="285750" indent="-285750">
              <a:buFont typeface="Wingdings" panose="05000000000000000000" pitchFamily="2" charset="2"/>
              <a:buChar char="q"/>
            </a:pPr>
            <a:r>
              <a:rPr lang="en-US" sz="1400" dirty="0">
                <a:solidFill>
                  <a:srgbClr val="000000"/>
                </a:solidFill>
              </a:rPr>
              <a:t> meat was now __________________ then _______________________ </a:t>
            </a:r>
          </a:p>
        </p:txBody>
      </p:sp>
      <p:sp>
        <p:nvSpPr>
          <p:cNvPr id="12" name="Rectangle 11">
            <a:extLst>
              <a:ext uri="{FF2B5EF4-FFF2-40B4-BE49-F238E27FC236}">
                <a16:creationId xmlns:a16="http://schemas.microsoft.com/office/drawing/2014/main" id="{C075A131-2423-42E7-8392-B2C02DFF986D}"/>
              </a:ext>
            </a:extLst>
          </p:cNvPr>
          <p:cNvSpPr/>
          <p:nvPr/>
        </p:nvSpPr>
        <p:spPr>
          <a:xfrm>
            <a:off x="6261026" y="3157944"/>
            <a:ext cx="2882974" cy="1384995"/>
          </a:xfrm>
          <a:prstGeom prst="rect">
            <a:avLst/>
          </a:prstGeom>
        </p:spPr>
        <p:txBody>
          <a:bodyPr wrap="square">
            <a:spAutoFit/>
          </a:bodyPr>
          <a:lstStyle/>
          <a:p>
            <a:r>
              <a:rPr lang="en-US" sz="1400" u="sng" dirty="0">
                <a:solidFill>
                  <a:srgbClr val="000000"/>
                </a:solidFill>
                <a:latin typeface="Neue Haas Grotesk Text Pro" panose="020B0504020202020204" pitchFamily="34" charset="0"/>
              </a:rPr>
              <a:t>results </a:t>
            </a:r>
          </a:p>
          <a:p>
            <a:pPr marL="285750" indent="-285750">
              <a:buFont typeface="Wingdings" panose="05000000000000000000" pitchFamily="2" charset="2"/>
              <a:buChar char="q"/>
            </a:pPr>
            <a:r>
              <a:rPr lang="en-US" sz="1400" dirty="0">
                <a:solidFill>
                  <a:srgbClr val="000000"/>
                </a:solidFill>
                <a:latin typeface="Neue Haas Grotesk Text Pro" panose="020B0504020202020204" pitchFamily="34" charset="0"/>
              </a:rPr>
              <a:t>cheaper to produce and ship meat </a:t>
            </a:r>
          </a:p>
          <a:p>
            <a:pPr marL="285750" indent="-285750">
              <a:buFont typeface="Wingdings" panose="05000000000000000000" pitchFamily="2" charset="2"/>
              <a:buChar char="q"/>
            </a:pPr>
            <a:r>
              <a:rPr lang="en-US" sz="1400" dirty="0">
                <a:solidFill>
                  <a:srgbClr val="000000"/>
                </a:solidFill>
                <a:latin typeface="Neue Haas Grotesk Text Pro" panose="020B0504020202020204" pitchFamily="34" charset="0"/>
              </a:rPr>
              <a:t>cheaper to sell the meat </a:t>
            </a:r>
          </a:p>
          <a:p>
            <a:pPr marL="285750" indent="-285750">
              <a:buFont typeface="Wingdings" panose="05000000000000000000" pitchFamily="2" charset="2"/>
              <a:buChar char="q"/>
            </a:pPr>
            <a:r>
              <a:rPr lang="en-US" sz="1400" dirty="0">
                <a:solidFill>
                  <a:srgbClr val="000000"/>
                </a:solidFill>
                <a:latin typeface="Neue Haas Grotesk Text Pro" panose="020B0504020202020204" pitchFamily="34" charset="0"/>
              </a:rPr>
              <a:t> controlled the __________-___________ _________ 	</a:t>
            </a:r>
          </a:p>
        </p:txBody>
      </p:sp>
      <p:sp>
        <p:nvSpPr>
          <p:cNvPr id="13" name="Rectangle 12">
            <a:extLst>
              <a:ext uri="{FF2B5EF4-FFF2-40B4-BE49-F238E27FC236}">
                <a16:creationId xmlns:a16="http://schemas.microsoft.com/office/drawing/2014/main" id="{15AD49D7-BBF4-4EDA-B8EF-AD44B271618C}"/>
              </a:ext>
            </a:extLst>
          </p:cNvPr>
          <p:cNvSpPr/>
          <p:nvPr/>
        </p:nvSpPr>
        <p:spPr>
          <a:xfrm>
            <a:off x="81280" y="75385"/>
            <a:ext cx="8890274" cy="338554"/>
          </a:xfrm>
          <a:prstGeom prst="rect">
            <a:avLst/>
          </a:prstGeom>
          <a:solidFill>
            <a:schemeClr val="bg1"/>
          </a:solidFill>
          <a:ln w="19050">
            <a:solidFill>
              <a:srgbClr val="CC0099"/>
            </a:solidFill>
          </a:ln>
        </p:spPr>
        <p:txBody>
          <a:bodyPr wrap="square">
            <a:spAutoFit/>
          </a:bodyPr>
          <a:lstStyle/>
          <a:p>
            <a:pPr algn="ctr"/>
            <a:r>
              <a:rPr lang="en-US" sz="1600" b="1" dirty="0">
                <a:solidFill>
                  <a:srgbClr val="CC0099"/>
                </a:solidFill>
              </a:rPr>
              <a:t>Unit 2 EQ 4:How did big business change the workplace and give rise to labor unions?</a:t>
            </a:r>
          </a:p>
        </p:txBody>
      </p:sp>
      <p:sp>
        <p:nvSpPr>
          <p:cNvPr id="2" name="Rectangle 1">
            <a:extLst>
              <a:ext uri="{FF2B5EF4-FFF2-40B4-BE49-F238E27FC236}">
                <a16:creationId xmlns:a16="http://schemas.microsoft.com/office/drawing/2014/main" id="{79083F4D-56FF-4E87-89E2-FB066FD56A4F}"/>
              </a:ext>
            </a:extLst>
          </p:cNvPr>
          <p:cNvSpPr/>
          <p:nvPr/>
        </p:nvSpPr>
        <p:spPr>
          <a:xfrm>
            <a:off x="35497" y="674399"/>
            <a:ext cx="5804089" cy="646331"/>
          </a:xfrm>
          <a:prstGeom prst="rect">
            <a:avLst/>
          </a:prstGeom>
        </p:spPr>
        <p:txBody>
          <a:bodyPr wrap="none">
            <a:spAutoFit/>
          </a:bodyPr>
          <a:lstStyle/>
          <a:p>
            <a:r>
              <a:rPr lang="en-US" sz="3600" dirty="0">
                <a:solidFill>
                  <a:srgbClr val="000000"/>
                </a:solidFill>
              </a:rPr>
              <a:t>D. MEAT-PACKING INDUSTRY </a:t>
            </a:r>
          </a:p>
        </p:txBody>
      </p:sp>
      <p:sp>
        <p:nvSpPr>
          <p:cNvPr id="3" name="Rectangle 2">
            <a:extLst>
              <a:ext uri="{FF2B5EF4-FFF2-40B4-BE49-F238E27FC236}">
                <a16:creationId xmlns:a16="http://schemas.microsoft.com/office/drawing/2014/main" id="{6B1B495F-40BF-4076-9F75-91F83CCAD495}"/>
              </a:ext>
            </a:extLst>
          </p:cNvPr>
          <p:cNvSpPr/>
          <p:nvPr/>
        </p:nvSpPr>
        <p:spPr>
          <a:xfrm>
            <a:off x="81280" y="5999966"/>
            <a:ext cx="8576855" cy="738664"/>
          </a:xfrm>
          <a:prstGeom prst="rect">
            <a:avLst/>
          </a:prstGeom>
        </p:spPr>
        <p:txBody>
          <a:bodyPr wrap="square">
            <a:spAutoFit/>
          </a:bodyPr>
          <a:lstStyle/>
          <a:p>
            <a:pPr marL="285750" indent="-285750">
              <a:buFont typeface="Wingdings" panose="05000000000000000000" pitchFamily="2" charset="2"/>
              <a:buChar char="q"/>
            </a:pPr>
            <a:r>
              <a:rPr lang="en-US" sz="1400" dirty="0">
                <a:solidFill>
                  <a:srgbClr val="000000"/>
                </a:solidFill>
              </a:rPr>
              <a:t>______________________ = groups of investors who buy shares of  stock in a company </a:t>
            </a:r>
          </a:p>
          <a:p>
            <a:pPr marL="285750" indent="-285750">
              <a:buFont typeface="Wingdings" panose="05000000000000000000" pitchFamily="2" charset="2"/>
              <a:buChar char="q"/>
            </a:pPr>
            <a:r>
              <a:rPr lang="en-US" sz="1400" dirty="0">
                <a:solidFill>
                  <a:srgbClr val="000000"/>
                </a:solidFill>
              </a:rPr>
              <a:t>______________________ = $ stock holders receive based on the number of stock they own </a:t>
            </a:r>
          </a:p>
          <a:p>
            <a:pPr marL="285750" indent="-285750">
              <a:buFont typeface="Wingdings" panose="05000000000000000000" pitchFamily="2" charset="2"/>
              <a:buChar char="q"/>
            </a:pPr>
            <a:r>
              <a:rPr lang="en-US" sz="1400" dirty="0">
                <a:solidFill>
                  <a:srgbClr val="000000"/>
                </a:solidFill>
              </a:rPr>
              <a:t>______________________ = corporations join together to compete with other companies </a:t>
            </a:r>
          </a:p>
        </p:txBody>
      </p:sp>
      <p:sp>
        <p:nvSpPr>
          <p:cNvPr id="9" name="Rectangle 8">
            <a:extLst>
              <a:ext uri="{FF2B5EF4-FFF2-40B4-BE49-F238E27FC236}">
                <a16:creationId xmlns:a16="http://schemas.microsoft.com/office/drawing/2014/main" id="{38D8E8CB-75CB-41C1-83CD-7EAA49A38FB1}"/>
              </a:ext>
            </a:extLst>
          </p:cNvPr>
          <p:cNvSpPr/>
          <p:nvPr/>
        </p:nvSpPr>
        <p:spPr>
          <a:xfrm>
            <a:off x="148604" y="4054638"/>
            <a:ext cx="5577874" cy="646331"/>
          </a:xfrm>
          <a:prstGeom prst="rect">
            <a:avLst/>
          </a:prstGeom>
        </p:spPr>
        <p:txBody>
          <a:bodyPr wrap="none">
            <a:spAutoFit/>
          </a:bodyPr>
          <a:lstStyle/>
          <a:p>
            <a:r>
              <a:rPr lang="en-US" sz="3600" dirty="0">
                <a:solidFill>
                  <a:srgbClr val="000000"/>
                </a:solidFill>
              </a:rPr>
              <a:t>E. BUSINESS ORGANIZATION </a:t>
            </a:r>
          </a:p>
        </p:txBody>
      </p:sp>
      <p:sp>
        <p:nvSpPr>
          <p:cNvPr id="15" name="Rectangle 14">
            <a:extLst>
              <a:ext uri="{FF2B5EF4-FFF2-40B4-BE49-F238E27FC236}">
                <a16:creationId xmlns:a16="http://schemas.microsoft.com/office/drawing/2014/main" id="{10FC96CC-8BFF-4521-9410-28171E712F38}"/>
              </a:ext>
            </a:extLst>
          </p:cNvPr>
          <p:cNvSpPr/>
          <p:nvPr/>
        </p:nvSpPr>
        <p:spPr>
          <a:xfrm>
            <a:off x="148604" y="4864132"/>
            <a:ext cx="8822950" cy="1008353"/>
          </a:xfrm>
          <a:prstGeom prst="rect">
            <a:avLst/>
          </a:prstGeom>
          <a:ln>
            <a:solidFill>
              <a:schemeClr val="tx1">
                <a:lumMod val="75000"/>
                <a:lumOff val="25000"/>
              </a:schemeClr>
            </a:solidFill>
          </a:ln>
        </p:spPr>
        <p:txBody>
          <a:bodyPr vert="horz" lIns="91440" tIns="45720" rIns="91440" bIns="45720" rtlCol="0">
            <a:noAutofit/>
          </a:bodyPr>
          <a:lstStyle/>
          <a:p>
            <a:pPr indent="-228600" defTabSz="914400">
              <a:lnSpc>
                <a:spcPct val="90000"/>
              </a:lnSpc>
              <a:spcAft>
                <a:spcPts val="600"/>
              </a:spcAft>
              <a:buFont typeface="Arial" panose="020B0604020202020204" pitchFamily="34" charset="0"/>
              <a:buChar char="•"/>
            </a:pPr>
            <a:r>
              <a:rPr lang="en-US" sz="1300" dirty="0"/>
              <a:t>Monopolies: Instead of buying companies, their holding companies bought enough stock in the company to control it. Corporations expanded through </a:t>
            </a:r>
            <a:r>
              <a:rPr lang="en-US" sz="1300" b="1" i="1" dirty="0"/>
              <a:t>mergers, </a:t>
            </a:r>
            <a:r>
              <a:rPr lang="en-US" sz="1300" dirty="0"/>
              <a:t>or combining companies. Corporate mergers enabled a few huge companies controlled by a few powerful men to have most of the economic power. Because these individuals monopolized their industries, there was no competition. These companies did not have to keep their prices low or improve their goods or services in order to win customers.</a:t>
            </a:r>
          </a:p>
        </p:txBody>
      </p:sp>
    </p:spTree>
    <p:extLst>
      <p:ext uri="{BB962C8B-B14F-4D97-AF65-F5344CB8AC3E}">
        <p14:creationId xmlns:p14="http://schemas.microsoft.com/office/powerpoint/2010/main" val="3283743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91AB756-A0D0-4A70-9FDA-C296F25E56C6}"/>
              </a:ext>
            </a:extLst>
          </p:cNvPr>
          <p:cNvSpPr>
            <a:spLocks noGrp="1"/>
          </p:cNvSpPr>
          <p:nvPr>
            <p:ph type="sldNum" sz="quarter" idx="12"/>
          </p:nvPr>
        </p:nvSpPr>
        <p:spPr/>
        <p:txBody>
          <a:bodyPr/>
          <a:lstStyle/>
          <a:p>
            <a:fld id="{7EADA5B1-96DA-4BCB-B0C6-9B4EA679D3DA}" type="slidenum">
              <a:rPr lang="en-US" smtClean="0"/>
              <a:t>15</a:t>
            </a:fld>
            <a:endParaRPr lang="en-US" dirty="0"/>
          </a:p>
        </p:txBody>
      </p:sp>
      <p:pic>
        <p:nvPicPr>
          <p:cNvPr id="6" name="il_fi" descr="26-2">
            <a:extLst>
              <a:ext uri="{FF2B5EF4-FFF2-40B4-BE49-F238E27FC236}">
                <a16:creationId xmlns:a16="http://schemas.microsoft.com/office/drawing/2014/main" id="{3C925121-3B3A-414C-8240-9A31281F015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4625" y="0"/>
            <a:ext cx="6364706" cy="4779678"/>
          </a:xfrm>
          <a:prstGeom prst="rect">
            <a:avLst/>
          </a:prstGeom>
          <a:noFill/>
          <a:ln>
            <a:noFill/>
          </a:ln>
        </p:spPr>
      </p:pic>
      <p:sp>
        <p:nvSpPr>
          <p:cNvPr id="7" name="Rectangle 6">
            <a:extLst>
              <a:ext uri="{FF2B5EF4-FFF2-40B4-BE49-F238E27FC236}">
                <a16:creationId xmlns:a16="http://schemas.microsoft.com/office/drawing/2014/main" id="{3A9B77C4-10E4-4471-89D0-A869FDC91AD2}"/>
              </a:ext>
            </a:extLst>
          </p:cNvPr>
          <p:cNvSpPr/>
          <p:nvPr/>
        </p:nvSpPr>
        <p:spPr>
          <a:xfrm>
            <a:off x="120318" y="4869619"/>
            <a:ext cx="5245766" cy="738664"/>
          </a:xfrm>
          <a:prstGeom prst="rect">
            <a:avLst/>
          </a:prstGeom>
        </p:spPr>
        <p:txBody>
          <a:bodyPr wrap="square">
            <a:spAutoFit/>
          </a:bodyPr>
          <a:lstStyle/>
          <a:p>
            <a:pPr marR="0" lvl="0">
              <a:spcBef>
                <a:spcPts val="0"/>
              </a:spcBef>
              <a:spcAft>
                <a:spcPts val="0"/>
              </a:spcAft>
            </a:pPr>
            <a:r>
              <a:rPr lang="en-US" sz="1400" b="1" dirty="0">
                <a:latin typeface="Calibri" panose="020F0502020204030204" pitchFamily="34" charset="0"/>
                <a:ea typeface="Calibri" panose="020F0502020204030204" pitchFamily="34" charset="0"/>
                <a:cs typeface="Calibri" panose="020F0502020204030204" pitchFamily="34" charset="0"/>
              </a:rPr>
              <a:t>1. Which 19th-century business practice does this cartoon illustrate?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UcPeriod"/>
              <a:tabLst>
                <a:tab pos="457200" algn="l"/>
              </a:tabLst>
            </a:pPr>
            <a:r>
              <a:rPr lang="en-US" sz="1400" dirty="0">
                <a:latin typeface="Calibri" panose="020F0502020204030204" pitchFamily="34" charset="0"/>
                <a:ea typeface="Calibri" panose="020F0502020204030204" pitchFamily="34" charset="0"/>
                <a:cs typeface="Calibri" panose="020F0502020204030204" pitchFamily="34" charset="0"/>
              </a:rPr>
              <a:t>forming cooperatives 	C. establishing trade zones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UcPeriod"/>
              <a:tabLst>
                <a:tab pos="457200" algn="l"/>
              </a:tabLst>
            </a:pPr>
            <a:r>
              <a:rPr lang="en-US" sz="1400" dirty="0">
                <a:latin typeface="Calibri" panose="020F0502020204030204" pitchFamily="34" charset="0"/>
                <a:ea typeface="Calibri" panose="020F0502020204030204" pitchFamily="34" charset="0"/>
                <a:cs typeface="Calibri" panose="020F0502020204030204" pitchFamily="34" charset="0"/>
              </a:rPr>
              <a:t>creating monopolies 	D. expanding global markets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CE2CC5A7-C7F7-4A58-A59D-470BD0707D81}"/>
              </a:ext>
            </a:extLst>
          </p:cNvPr>
          <p:cNvSpPr/>
          <p:nvPr/>
        </p:nvSpPr>
        <p:spPr>
          <a:xfrm>
            <a:off x="5642810" y="4830547"/>
            <a:ext cx="3200398" cy="1384995"/>
          </a:xfrm>
          <a:prstGeom prst="rect">
            <a:avLst/>
          </a:prstGeom>
        </p:spPr>
        <p:txBody>
          <a:bodyPr wrap="square">
            <a:spAutoFit/>
          </a:bodyPr>
          <a:lstStyle/>
          <a:p>
            <a:pPr marR="0" lvl="0">
              <a:spcBef>
                <a:spcPts val="0"/>
              </a:spcBef>
              <a:spcAft>
                <a:spcPts val="0"/>
              </a:spcAft>
            </a:pPr>
            <a:r>
              <a:rPr lang="en-US" sz="1400" b="1" dirty="0">
                <a:latin typeface="Calibri" panose="020F0502020204030204" pitchFamily="34" charset="0"/>
                <a:ea typeface="Calibri" panose="020F0502020204030204" pitchFamily="34" charset="0"/>
                <a:cs typeface="Calibri" panose="020F0502020204030204" pitchFamily="34" charset="0"/>
              </a:rPr>
              <a:t>2. The cartoonist would most likely support federal government attempts to</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UcPeriod"/>
            </a:pPr>
            <a:r>
              <a:rPr lang="en-US" sz="1400" dirty="0">
                <a:latin typeface="Calibri" panose="020F0502020204030204" pitchFamily="34" charset="0"/>
                <a:ea typeface="Calibri" panose="020F0502020204030204" pitchFamily="34" charset="0"/>
                <a:cs typeface="Calibri" panose="020F0502020204030204" pitchFamily="34" charset="0"/>
              </a:rPr>
              <a:t>pass antitrust legislation 	</a:t>
            </a:r>
          </a:p>
          <a:p>
            <a:pPr marL="342900" marR="0" lvl="0" indent="-342900">
              <a:spcBef>
                <a:spcPts val="0"/>
              </a:spcBef>
              <a:spcAft>
                <a:spcPts val="0"/>
              </a:spcAft>
              <a:buFont typeface="+mj-lt"/>
              <a:buAutoNum type="alphaUcPeriod"/>
            </a:pPr>
            <a:r>
              <a:rPr lang="en-US" sz="1400" dirty="0">
                <a:latin typeface="Calibri" panose="020F0502020204030204" pitchFamily="34" charset="0"/>
                <a:ea typeface="Calibri" panose="020F0502020204030204" pitchFamily="34" charset="0"/>
                <a:cs typeface="Calibri" panose="020F0502020204030204" pitchFamily="34" charset="0"/>
              </a:rPr>
              <a:t>limit regulation of business </a:t>
            </a:r>
          </a:p>
          <a:p>
            <a:pPr marL="342900" marR="0" lvl="0" indent="-342900">
              <a:spcBef>
                <a:spcPts val="0"/>
              </a:spcBef>
              <a:spcAft>
                <a:spcPts val="0"/>
              </a:spcAft>
              <a:buFont typeface="+mj-lt"/>
              <a:buAutoNum type="alphaUcPeriod"/>
            </a:pPr>
            <a:r>
              <a:rPr lang="en-US" sz="1400" dirty="0">
                <a:latin typeface="Calibri" panose="020F0502020204030204" pitchFamily="34" charset="0"/>
                <a:ea typeface="Calibri" panose="020F0502020204030204" pitchFamily="34" charset="0"/>
              </a:rPr>
              <a:t>establish high tariffs</a:t>
            </a:r>
          </a:p>
          <a:p>
            <a:pPr marL="342900" marR="0" lvl="0" indent="-342900">
              <a:spcBef>
                <a:spcPts val="0"/>
              </a:spcBef>
              <a:spcAft>
                <a:spcPts val="0"/>
              </a:spcAft>
              <a:buFont typeface="+mj-lt"/>
              <a:buAutoNum type="alphaUcPeriod"/>
            </a:pPr>
            <a:r>
              <a:rPr lang="en-US" sz="1400" dirty="0">
                <a:latin typeface="Calibri" panose="020F0502020204030204" pitchFamily="34" charset="0"/>
                <a:ea typeface="Calibri" panose="020F0502020204030204" pitchFamily="34" charset="0"/>
              </a:rPr>
              <a:t>stop industrial pollution </a:t>
            </a:r>
            <a:endParaRPr lang="en-US" sz="1400" dirty="0"/>
          </a:p>
        </p:txBody>
      </p:sp>
      <p:sp>
        <p:nvSpPr>
          <p:cNvPr id="10" name="Rectangle 9">
            <a:extLst>
              <a:ext uri="{FF2B5EF4-FFF2-40B4-BE49-F238E27FC236}">
                <a16:creationId xmlns:a16="http://schemas.microsoft.com/office/drawing/2014/main" id="{DF54A915-E663-4EC3-9A69-AE2AAB4A89D9}"/>
              </a:ext>
            </a:extLst>
          </p:cNvPr>
          <p:cNvSpPr/>
          <p:nvPr/>
        </p:nvSpPr>
        <p:spPr>
          <a:xfrm>
            <a:off x="5983224" y="537063"/>
            <a:ext cx="678391" cy="3600986"/>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S</a:t>
            </a:r>
          </a:p>
          <a:p>
            <a:pPr algn="ctr"/>
            <a:endParaRPr lang="en-US" sz="1600" b="1" cap="none" spc="0" dirty="0">
              <a:ln w="22225">
                <a:solidFill>
                  <a:schemeClr val="accent2"/>
                </a:solidFill>
                <a:prstDash val="solid"/>
              </a:ln>
              <a:solidFill>
                <a:schemeClr val="accent2">
                  <a:lumMod val="40000"/>
                  <a:lumOff val="60000"/>
                </a:schemeClr>
              </a:solidFill>
              <a:effectLst/>
            </a:endParaRPr>
          </a:p>
          <a:p>
            <a:pPr algn="ctr"/>
            <a:r>
              <a:rPr lang="en-US" sz="4400" b="1" dirty="0">
                <a:ln w="22225">
                  <a:solidFill>
                    <a:schemeClr val="accent2"/>
                  </a:solidFill>
                  <a:prstDash val="solid"/>
                </a:ln>
                <a:solidFill>
                  <a:schemeClr val="accent2">
                    <a:lumMod val="40000"/>
                    <a:lumOff val="60000"/>
                  </a:schemeClr>
                </a:solidFill>
              </a:rPr>
              <a:t>P</a:t>
            </a:r>
          </a:p>
          <a:p>
            <a:pPr algn="ctr"/>
            <a:endParaRPr lang="en-US" sz="1600" b="1" dirty="0">
              <a:ln w="22225">
                <a:solidFill>
                  <a:schemeClr val="accent2"/>
                </a:solidFill>
                <a:prstDash val="solid"/>
              </a:ln>
              <a:solidFill>
                <a:schemeClr val="accent2">
                  <a:lumMod val="40000"/>
                  <a:lumOff val="60000"/>
                </a:schemeClr>
              </a:solidFill>
            </a:endParaRPr>
          </a:p>
          <a:p>
            <a:pPr algn="ctr"/>
            <a:r>
              <a:rPr lang="en-US" sz="4400" b="1" cap="none" spc="0" dirty="0">
                <a:ln w="22225">
                  <a:solidFill>
                    <a:schemeClr val="accent2"/>
                  </a:solidFill>
                  <a:prstDash val="solid"/>
                </a:ln>
                <a:solidFill>
                  <a:schemeClr val="accent2">
                    <a:lumMod val="40000"/>
                    <a:lumOff val="60000"/>
                  </a:schemeClr>
                </a:solidFill>
                <a:effectLst/>
              </a:rPr>
              <a:t>A</a:t>
            </a:r>
          </a:p>
          <a:p>
            <a:pPr algn="ctr"/>
            <a:endParaRPr lang="en-US" sz="2000" b="1" cap="none" spc="0" dirty="0">
              <a:ln w="22225">
                <a:solidFill>
                  <a:schemeClr val="accent2"/>
                </a:solidFill>
                <a:prstDash val="solid"/>
              </a:ln>
              <a:solidFill>
                <a:schemeClr val="accent2">
                  <a:lumMod val="40000"/>
                  <a:lumOff val="60000"/>
                </a:schemeClr>
              </a:solidFill>
              <a:effectLst/>
            </a:endParaRPr>
          </a:p>
          <a:p>
            <a:pPr algn="ctr"/>
            <a:r>
              <a:rPr lang="en-US" sz="4400" b="1" dirty="0">
                <a:ln w="22225">
                  <a:solidFill>
                    <a:schemeClr val="accent2"/>
                  </a:solidFill>
                  <a:prstDash val="solid"/>
                </a:ln>
                <a:solidFill>
                  <a:schemeClr val="accent2">
                    <a:lumMod val="40000"/>
                    <a:lumOff val="60000"/>
                  </a:schemeClr>
                </a:solidFill>
              </a:rPr>
              <a:t>M</a:t>
            </a:r>
            <a:endParaRPr lang="en-US" sz="4400" b="1" cap="none" spc="0" dirty="0">
              <a:ln w="22225">
                <a:solidFill>
                  <a:schemeClr val="accent2"/>
                </a:solidFill>
                <a:prstDash val="solid"/>
              </a:ln>
              <a:solidFill>
                <a:schemeClr val="accent2">
                  <a:lumMod val="40000"/>
                  <a:lumOff val="60000"/>
                </a:schemeClr>
              </a:solidFill>
              <a:effectLst/>
            </a:endParaRPr>
          </a:p>
        </p:txBody>
      </p:sp>
      <p:sp>
        <p:nvSpPr>
          <p:cNvPr id="11" name="Rectangle 10">
            <a:extLst>
              <a:ext uri="{FF2B5EF4-FFF2-40B4-BE49-F238E27FC236}">
                <a16:creationId xmlns:a16="http://schemas.microsoft.com/office/drawing/2014/main" id="{9CBBAA3E-A36C-48B5-8191-B107167D8A8C}"/>
              </a:ext>
            </a:extLst>
          </p:cNvPr>
          <p:cNvSpPr/>
          <p:nvPr/>
        </p:nvSpPr>
        <p:spPr>
          <a:xfrm>
            <a:off x="126863" y="6446292"/>
            <a:ext cx="8890274" cy="338554"/>
          </a:xfrm>
          <a:prstGeom prst="rect">
            <a:avLst/>
          </a:prstGeom>
          <a:solidFill>
            <a:schemeClr val="bg1"/>
          </a:solidFill>
          <a:ln w="19050">
            <a:solidFill>
              <a:srgbClr val="CC0099"/>
            </a:solidFill>
          </a:ln>
        </p:spPr>
        <p:txBody>
          <a:bodyPr wrap="square">
            <a:spAutoFit/>
          </a:bodyPr>
          <a:lstStyle/>
          <a:p>
            <a:pPr algn="ctr"/>
            <a:r>
              <a:rPr lang="en-US" sz="1600" b="1" dirty="0">
                <a:solidFill>
                  <a:srgbClr val="CC0099"/>
                </a:solidFill>
              </a:rPr>
              <a:t>Unit 2 EQ 4:How did big business change the workplace and give rise to labor unions?</a:t>
            </a:r>
          </a:p>
        </p:txBody>
      </p:sp>
      <p:pic>
        <p:nvPicPr>
          <p:cNvPr id="12" name="Picture 11">
            <a:extLst>
              <a:ext uri="{FF2B5EF4-FFF2-40B4-BE49-F238E27FC236}">
                <a16:creationId xmlns:a16="http://schemas.microsoft.com/office/drawing/2014/main" id="{7CF0A8BB-6391-4402-9109-B22E1F92B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600494">
            <a:off x="-123181" y="612780"/>
            <a:ext cx="2192771" cy="361807"/>
          </a:xfrm>
          <a:prstGeom prst="rect">
            <a:avLst/>
          </a:prstGeom>
        </p:spPr>
      </p:pic>
    </p:spTree>
    <p:extLst>
      <p:ext uri="{BB962C8B-B14F-4D97-AF65-F5344CB8AC3E}">
        <p14:creationId xmlns:p14="http://schemas.microsoft.com/office/powerpoint/2010/main" val="2819922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91AB756-A0D0-4A70-9FDA-C296F25E56C6}"/>
              </a:ext>
            </a:extLst>
          </p:cNvPr>
          <p:cNvSpPr>
            <a:spLocks noGrp="1"/>
          </p:cNvSpPr>
          <p:nvPr>
            <p:ph type="sldNum" sz="quarter" idx="12"/>
          </p:nvPr>
        </p:nvSpPr>
        <p:spPr/>
        <p:txBody>
          <a:bodyPr/>
          <a:lstStyle/>
          <a:p>
            <a:fld id="{7EADA5B1-96DA-4BCB-B0C6-9B4EA679D3DA}" type="slidenum">
              <a:rPr lang="en-US" smtClean="0"/>
              <a:t>16</a:t>
            </a:fld>
            <a:endParaRPr lang="en-US" dirty="0"/>
          </a:p>
        </p:txBody>
      </p:sp>
      <p:sp>
        <p:nvSpPr>
          <p:cNvPr id="6" name="Rectangle 5">
            <a:extLst>
              <a:ext uri="{FF2B5EF4-FFF2-40B4-BE49-F238E27FC236}">
                <a16:creationId xmlns:a16="http://schemas.microsoft.com/office/drawing/2014/main" id="{9E6FF81F-62CF-4EFD-84C9-5469A613ECFA}"/>
              </a:ext>
            </a:extLst>
          </p:cNvPr>
          <p:cNvSpPr/>
          <p:nvPr/>
        </p:nvSpPr>
        <p:spPr>
          <a:xfrm>
            <a:off x="-1" y="0"/>
            <a:ext cx="5739064" cy="1938992"/>
          </a:xfrm>
          <a:prstGeom prst="rect">
            <a:avLst/>
          </a:prstGeom>
        </p:spPr>
        <p:txBody>
          <a:bodyPr wrap="square">
            <a:spAutoFit/>
          </a:bodyPr>
          <a:lstStyle/>
          <a:p>
            <a:r>
              <a:rPr lang="en-US" sz="3600" b="1" u="sng" dirty="0">
                <a:solidFill>
                  <a:srgbClr val="000000"/>
                </a:solidFill>
              </a:rPr>
              <a:t>F. PHILOSOPHY OF BUSINESS </a:t>
            </a:r>
          </a:p>
          <a:p>
            <a:pPr marL="285750" indent="-285750">
              <a:buFont typeface="Arial" panose="020B0604020202020204" pitchFamily="34" charset="0"/>
              <a:buChar char="•"/>
            </a:pPr>
            <a:r>
              <a:rPr lang="en-US" sz="1400" dirty="0">
                <a:solidFill>
                  <a:srgbClr val="000000"/>
                </a:solidFill>
              </a:rPr>
              <a:t>___________________ = Government does not make rules or control business (stays out of business) </a:t>
            </a:r>
          </a:p>
          <a:p>
            <a:pPr marL="285750" indent="-285750">
              <a:buFont typeface="Arial" panose="020B0604020202020204" pitchFamily="34" charset="0"/>
              <a:buChar char="•"/>
            </a:pPr>
            <a:r>
              <a:rPr lang="en-US" sz="1400" dirty="0">
                <a:solidFill>
                  <a:srgbClr val="000000"/>
                </a:solidFill>
              </a:rPr>
              <a:t>Gospel of Wealth = _____ ____________ owners use part of their wealth for the good of society (____________________)</a:t>
            </a:r>
          </a:p>
          <a:p>
            <a:pPr marL="285750" indent="-285750">
              <a:buFont typeface="Arial" panose="020B0604020202020204" pitchFamily="34" charset="0"/>
              <a:buChar char="•"/>
            </a:pPr>
            <a:r>
              <a:rPr lang="en-US" sz="1400" dirty="0">
                <a:solidFill>
                  <a:srgbClr val="000000"/>
                </a:solidFill>
              </a:rPr>
              <a:t>_________ _________________= Survival of the fittest</a:t>
            </a:r>
          </a:p>
          <a:p>
            <a:r>
              <a:rPr lang="en-US" sz="1400" dirty="0">
                <a:solidFill>
                  <a:srgbClr val="000000"/>
                </a:solidFill>
              </a:rPr>
              <a:t>	</a:t>
            </a:r>
          </a:p>
        </p:txBody>
      </p:sp>
      <p:sp>
        <p:nvSpPr>
          <p:cNvPr id="7" name="Rectangle 6">
            <a:extLst>
              <a:ext uri="{FF2B5EF4-FFF2-40B4-BE49-F238E27FC236}">
                <a16:creationId xmlns:a16="http://schemas.microsoft.com/office/drawing/2014/main" id="{57394A24-A037-4B1E-BFF5-535D09962E74}"/>
              </a:ext>
            </a:extLst>
          </p:cNvPr>
          <p:cNvSpPr/>
          <p:nvPr/>
        </p:nvSpPr>
        <p:spPr>
          <a:xfrm>
            <a:off x="70846" y="1763970"/>
            <a:ext cx="5464854" cy="584775"/>
          </a:xfrm>
          <a:prstGeom prst="rect">
            <a:avLst/>
          </a:prstGeom>
          <a:solidFill>
            <a:schemeClr val="bg1"/>
          </a:solidFill>
          <a:ln w="19050">
            <a:solidFill>
              <a:srgbClr val="CC0099"/>
            </a:solidFill>
          </a:ln>
        </p:spPr>
        <p:txBody>
          <a:bodyPr wrap="square">
            <a:spAutoFit/>
          </a:bodyPr>
          <a:lstStyle/>
          <a:p>
            <a:pPr algn="ctr"/>
            <a:r>
              <a:rPr lang="en-US" sz="1600" b="1" dirty="0">
                <a:solidFill>
                  <a:srgbClr val="CC0099"/>
                </a:solidFill>
              </a:rPr>
              <a:t>Unit 2 EQ 4:How did big business change the workplace and give rise to labor unions?</a:t>
            </a:r>
          </a:p>
        </p:txBody>
      </p:sp>
      <p:sp>
        <p:nvSpPr>
          <p:cNvPr id="12" name="Rectangle 11">
            <a:extLst>
              <a:ext uri="{FF2B5EF4-FFF2-40B4-BE49-F238E27FC236}">
                <a16:creationId xmlns:a16="http://schemas.microsoft.com/office/drawing/2014/main" id="{E7187BAD-6A96-4DDD-B8AC-BAC507A054D4}"/>
              </a:ext>
            </a:extLst>
          </p:cNvPr>
          <p:cNvSpPr/>
          <p:nvPr/>
        </p:nvSpPr>
        <p:spPr>
          <a:xfrm>
            <a:off x="170464" y="2457126"/>
            <a:ext cx="2673149" cy="1569660"/>
          </a:xfrm>
          <a:prstGeom prst="rect">
            <a:avLst/>
          </a:prstGeom>
        </p:spPr>
        <p:txBody>
          <a:bodyPr wrap="square">
            <a:spAutoFit/>
          </a:bodyPr>
          <a:lstStyle/>
          <a:p>
            <a:pPr marR="0" lvl="0">
              <a:spcBef>
                <a:spcPts val="0"/>
              </a:spcBef>
              <a:spcAft>
                <a:spcPts val="0"/>
              </a:spcAft>
            </a:pPr>
            <a:r>
              <a:rPr lang="en-US" sz="1200" b="1" dirty="0">
                <a:latin typeface="Calibri" panose="020F0502020204030204" pitchFamily="34" charset="0"/>
                <a:ea typeface="Calibri" panose="020F0502020204030204" pitchFamily="34" charset="0"/>
                <a:cs typeface="Calibri" panose="020F0502020204030204" pitchFamily="34" charset="0"/>
              </a:rPr>
              <a:t>1. “Prices and wages should be determined by the marketplace.” The author of this statement would most probably support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UcPeriod"/>
            </a:pPr>
            <a:r>
              <a:rPr lang="en-US" sz="1200" dirty="0">
                <a:latin typeface="Calibri" panose="020F0502020204030204" pitchFamily="34" charset="0"/>
                <a:ea typeface="Calibri" panose="020F0502020204030204" pitchFamily="34" charset="0"/>
                <a:cs typeface="Calibri" panose="020F0502020204030204" pitchFamily="34" charset="0"/>
              </a:rPr>
              <a:t>government ownership of utilities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UcPeriod"/>
            </a:pPr>
            <a:r>
              <a:rPr lang="en-US" sz="1200" dirty="0">
                <a:latin typeface="Calibri" panose="020F0502020204030204" pitchFamily="34" charset="0"/>
                <a:ea typeface="Calibri" panose="020F0502020204030204" pitchFamily="34" charset="0"/>
                <a:cs typeface="Calibri" panose="020F0502020204030204" pitchFamily="34" charset="0"/>
              </a:rPr>
              <a:t>minimum-wage laws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UcPeriod"/>
            </a:pPr>
            <a:r>
              <a:rPr lang="en-US" sz="1200" dirty="0">
                <a:latin typeface="Calibri" panose="020F0502020204030204" pitchFamily="34" charset="0"/>
                <a:ea typeface="Calibri" panose="020F0502020204030204" pitchFamily="34" charset="0"/>
                <a:cs typeface="Calibri" panose="020F0502020204030204" pitchFamily="34" charset="0"/>
              </a:rPr>
              <a:t>wage and price controls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UcPeriod"/>
            </a:pPr>
            <a:r>
              <a:rPr lang="en-US" sz="1200" dirty="0">
                <a:latin typeface="Calibri" panose="020F0502020204030204" pitchFamily="34" charset="0"/>
                <a:ea typeface="Calibri" panose="020F0502020204030204" pitchFamily="34" charset="0"/>
              </a:rPr>
              <a:t>laissez-faire capitalism </a:t>
            </a:r>
            <a:endParaRPr lang="en-US" sz="1200" dirty="0"/>
          </a:p>
        </p:txBody>
      </p:sp>
      <p:sp>
        <p:nvSpPr>
          <p:cNvPr id="13" name="Rectangle 12">
            <a:extLst>
              <a:ext uri="{FF2B5EF4-FFF2-40B4-BE49-F238E27FC236}">
                <a16:creationId xmlns:a16="http://schemas.microsoft.com/office/drawing/2014/main" id="{187AA97E-3D69-49D5-9B2D-081E0CD32550}"/>
              </a:ext>
            </a:extLst>
          </p:cNvPr>
          <p:cNvSpPr/>
          <p:nvPr/>
        </p:nvSpPr>
        <p:spPr>
          <a:xfrm>
            <a:off x="3108393" y="2407921"/>
            <a:ext cx="2578835" cy="1754326"/>
          </a:xfrm>
          <a:prstGeom prst="rect">
            <a:avLst/>
          </a:prstGeom>
        </p:spPr>
        <p:txBody>
          <a:bodyPr wrap="square">
            <a:spAutoFit/>
          </a:bodyPr>
          <a:lstStyle/>
          <a:p>
            <a:pPr marR="0" lvl="0">
              <a:spcBef>
                <a:spcPts val="0"/>
              </a:spcBef>
              <a:spcAft>
                <a:spcPts val="0"/>
              </a:spcAft>
            </a:pPr>
            <a:r>
              <a:rPr lang="en-US" sz="1200" b="1" dirty="0">
                <a:latin typeface="Calibri" panose="020F0502020204030204" pitchFamily="34" charset="0"/>
                <a:ea typeface="Calibri" panose="020F0502020204030204" pitchFamily="34" charset="0"/>
                <a:cs typeface="Calibri" panose="020F0502020204030204" pitchFamily="34" charset="0"/>
              </a:rPr>
              <a:t>2. After the Civil War, one-way business leaders tried to eliminate competition was by</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UcPeriod"/>
            </a:pPr>
            <a:r>
              <a:rPr lang="en-US" sz="1200" dirty="0">
                <a:latin typeface="Calibri" panose="020F0502020204030204" pitchFamily="34" charset="0"/>
                <a:ea typeface="Calibri" panose="020F0502020204030204" pitchFamily="34" charset="0"/>
                <a:cs typeface="Calibri" panose="020F0502020204030204" pitchFamily="34" charset="0"/>
              </a:rPr>
              <a:t>forming monopolies or trusts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UcPeriod"/>
            </a:pPr>
            <a:r>
              <a:rPr lang="en-US" sz="1200" dirty="0">
                <a:latin typeface="Calibri" panose="020F0502020204030204" pitchFamily="34" charset="0"/>
                <a:ea typeface="Calibri" panose="020F0502020204030204" pitchFamily="34" charset="0"/>
                <a:cs typeface="Calibri" panose="020F0502020204030204" pitchFamily="34" charset="0"/>
              </a:rPr>
              <a:t>developing overseas markets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UcPeriod"/>
            </a:pPr>
            <a:r>
              <a:rPr lang="en-US" sz="1200" dirty="0">
                <a:latin typeface="Calibri" panose="020F0502020204030204" pitchFamily="34" charset="0"/>
                <a:ea typeface="Calibri" panose="020F0502020204030204" pitchFamily="34" charset="0"/>
                <a:cs typeface="Calibri" panose="020F0502020204030204" pitchFamily="34" charset="0"/>
              </a:rPr>
              <a:t>increasing the prices of their products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UcPeriod"/>
            </a:pPr>
            <a:r>
              <a:rPr lang="en-US" sz="1200" dirty="0">
                <a:latin typeface="Calibri" panose="020F0502020204030204" pitchFamily="34" charset="0"/>
                <a:ea typeface="Calibri" panose="020F0502020204030204" pitchFamily="34" charset="0"/>
              </a:rPr>
              <a:t>paying high wages to their workers </a:t>
            </a:r>
            <a:endParaRPr lang="en-US" sz="1200" dirty="0"/>
          </a:p>
        </p:txBody>
      </p:sp>
      <p:sp>
        <p:nvSpPr>
          <p:cNvPr id="8" name="Text Box 2">
            <a:extLst>
              <a:ext uri="{FF2B5EF4-FFF2-40B4-BE49-F238E27FC236}">
                <a16:creationId xmlns:a16="http://schemas.microsoft.com/office/drawing/2014/main" id="{3C9ECC43-C46F-4750-973D-BC33AD86A5FB}"/>
              </a:ext>
            </a:extLst>
          </p:cNvPr>
          <p:cNvSpPr txBox="1">
            <a:spLocks noChangeArrowheads="1"/>
          </p:cNvSpPr>
          <p:nvPr/>
        </p:nvSpPr>
        <p:spPr bwMode="auto">
          <a:xfrm>
            <a:off x="5952008" y="30616"/>
            <a:ext cx="3167589" cy="682738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600" b="1" dirty="0">
                <a:effectLst/>
                <a:ea typeface="Calibri" panose="020F0502020204030204" pitchFamily="34" charset="0"/>
                <a:cs typeface="Times New Roman" panose="02020603050405020304" pitchFamily="18" charset="0"/>
              </a:rPr>
              <a:t>Social Darwinists vs Reformers</a:t>
            </a:r>
            <a:endParaRPr lang="en-US" sz="1600"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effectLst/>
                <a:ea typeface="Calibri" panose="020F0502020204030204" pitchFamily="34" charset="0"/>
                <a:cs typeface="Times New Roman" panose="02020603050405020304" pitchFamily="18" charset="0"/>
              </a:rPr>
              <a:t> </a:t>
            </a:r>
            <a:r>
              <a:rPr lang="en-US" sz="1200" b="1" u="sng" dirty="0">
                <a:effectLst/>
                <a:ea typeface="Calibri" panose="020F0502020204030204" pitchFamily="34" charset="0"/>
                <a:cs typeface="Times New Roman" panose="02020603050405020304" pitchFamily="18" charset="0"/>
              </a:rPr>
              <a:t>First Passage</a:t>
            </a:r>
            <a:r>
              <a:rPr lang="en-US" sz="1200" b="1" dirty="0">
                <a:effectLst/>
                <a:ea typeface="Calibri" panose="020F0502020204030204" pitchFamily="34" charset="0"/>
                <a:cs typeface="Times New Roman" panose="02020603050405020304" pitchFamily="18" charset="0"/>
              </a:rPr>
              <a:t>: </a:t>
            </a:r>
            <a:r>
              <a:rPr lang="en-US" sz="1200" dirty="0">
                <a:effectLst/>
                <a:ea typeface="Calibri" panose="020F0502020204030204" pitchFamily="34" charset="0"/>
                <a:cs typeface="Times New Roman" panose="02020603050405020304" pitchFamily="18" charset="0"/>
              </a:rPr>
              <a:t>“The publication of </a:t>
            </a:r>
            <a:r>
              <a:rPr lang="en-US" sz="1200" i="1" dirty="0">
                <a:effectLst/>
                <a:ea typeface="Calibri" panose="020F0502020204030204" pitchFamily="34" charset="0"/>
                <a:cs typeface="Times New Roman" panose="02020603050405020304" pitchFamily="18" charset="0"/>
              </a:rPr>
              <a:t>The Origin of Species </a:t>
            </a:r>
            <a:r>
              <a:rPr lang="en-US" sz="1200" dirty="0">
                <a:effectLst/>
                <a:ea typeface="Calibri" panose="020F0502020204030204" pitchFamily="34" charset="0"/>
                <a:cs typeface="Times New Roman" panose="02020603050405020304" pitchFamily="18" charset="0"/>
              </a:rPr>
              <a:t>in 1850 by the Englishman Charles Darwin marked a major step in the theory of evolution.  It proposed that more individuals of each species are born than can possibly survive.  As a consequence, there is a constant struggle for existence, and only the fittest survive.” ~ U.S. History and Government</a:t>
            </a:r>
          </a:p>
          <a:p>
            <a:pPr marL="0" marR="0">
              <a:lnSpc>
                <a:spcPct val="115000"/>
              </a:lnSpc>
              <a:spcBef>
                <a:spcPts val="0"/>
              </a:spcBef>
              <a:spcAft>
                <a:spcPts val="0"/>
              </a:spcAft>
            </a:pPr>
            <a:r>
              <a:rPr lang="en-US" sz="1200" b="1" dirty="0">
                <a:effectLst/>
                <a:ea typeface="Calibri" panose="020F0502020204030204" pitchFamily="34" charset="0"/>
                <a:cs typeface="Times New Roman" panose="02020603050405020304" pitchFamily="18" charset="0"/>
              </a:rPr>
              <a:t> </a:t>
            </a:r>
            <a:endParaRPr lang="en-US" sz="1200"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u="sng" dirty="0">
                <a:effectLst/>
                <a:ea typeface="Calibri" panose="020F0502020204030204" pitchFamily="34" charset="0"/>
                <a:cs typeface="Times New Roman" panose="02020603050405020304" pitchFamily="18" charset="0"/>
              </a:rPr>
              <a:t>Second Passage</a:t>
            </a:r>
            <a:r>
              <a:rPr lang="en-US" sz="1200" b="1" dirty="0">
                <a:effectLst/>
                <a:ea typeface="Calibri" panose="020F0502020204030204" pitchFamily="34" charset="0"/>
                <a:cs typeface="Times New Roman" panose="02020603050405020304" pitchFamily="18" charset="0"/>
              </a:rPr>
              <a:t>: </a:t>
            </a:r>
            <a:r>
              <a:rPr lang="en-US" sz="1200" dirty="0">
                <a:effectLst/>
                <a:ea typeface="Calibri" panose="020F0502020204030204" pitchFamily="34" charset="0"/>
                <a:cs typeface="Times New Roman" panose="02020603050405020304" pitchFamily="18" charset="0"/>
              </a:rPr>
              <a:t>“The social Darwinists believed that the process of </a:t>
            </a:r>
            <a:r>
              <a:rPr lang="en-US" sz="1200" u="sng" dirty="0">
                <a:solidFill>
                  <a:srgbClr val="0000FF"/>
                </a:solidFill>
                <a:effectLst/>
                <a:ea typeface="Calibri" panose="020F0502020204030204" pitchFamily="34" charset="0"/>
                <a:cs typeface="Times New Roman" panose="02020603050405020304" pitchFamily="18" charset="0"/>
                <a:hlinkClick r:id="rId2" tooltip="natural selection"/>
              </a:rPr>
              <a:t>natural selection</a:t>
            </a:r>
            <a:r>
              <a:rPr lang="en-US" sz="1200" dirty="0">
                <a:effectLst/>
                <a:ea typeface="Calibri" panose="020F0502020204030204" pitchFamily="34" charset="0"/>
                <a:cs typeface="Times New Roman" panose="02020603050405020304" pitchFamily="18" charset="0"/>
              </a:rPr>
              <a:t> would result in the survival of the best competitors and in continuing improvement in the population. </a:t>
            </a:r>
            <a:endParaRPr lang="en-US" sz="1200" dirty="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200"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ea typeface="Calibri" panose="020F0502020204030204" pitchFamily="34" charset="0"/>
                <a:cs typeface="Times New Roman" panose="02020603050405020304" pitchFamily="18" charset="0"/>
              </a:rPr>
              <a:t> The theory was used to support </a:t>
            </a:r>
            <a:r>
              <a:rPr lang="en-US" sz="1200" u="sng" dirty="0">
                <a:solidFill>
                  <a:srgbClr val="0000FF"/>
                </a:solidFill>
                <a:effectLst/>
                <a:ea typeface="Calibri" panose="020F0502020204030204" pitchFamily="34" charset="0"/>
                <a:cs typeface="Times New Roman" panose="02020603050405020304" pitchFamily="18" charset="0"/>
                <a:hlinkClick r:id="rId3" tooltip="laissez-faire"/>
              </a:rPr>
              <a:t>laissez-faire</a:t>
            </a:r>
            <a:r>
              <a:rPr lang="en-US" sz="1200" dirty="0">
                <a:effectLst/>
                <a:ea typeface="Calibri" panose="020F0502020204030204" pitchFamily="34" charset="0"/>
                <a:cs typeface="Times New Roman" panose="02020603050405020304" pitchFamily="18" charset="0"/>
              </a:rPr>
              <a:t> </a:t>
            </a:r>
            <a:r>
              <a:rPr lang="en-US" sz="1200" u="sng" dirty="0">
                <a:solidFill>
                  <a:srgbClr val="0000FF"/>
                </a:solidFill>
                <a:effectLst/>
                <a:ea typeface="Calibri" panose="020F0502020204030204" pitchFamily="34" charset="0"/>
                <a:cs typeface="Times New Roman" panose="02020603050405020304" pitchFamily="18" charset="0"/>
                <a:hlinkClick r:id="rId4" tooltip="capitalism"/>
              </a:rPr>
              <a:t>capitalism</a:t>
            </a:r>
            <a:r>
              <a:rPr lang="en-US" sz="1200" dirty="0">
                <a:effectLst/>
                <a:ea typeface="Calibri" panose="020F0502020204030204" pitchFamily="34" charset="0"/>
                <a:cs typeface="Times New Roman" panose="02020603050405020304" pitchFamily="18" charset="0"/>
              </a:rPr>
              <a:t> and political </a:t>
            </a:r>
            <a:r>
              <a:rPr lang="en-US" sz="1200" u="sng" dirty="0">
                <a:solidFill>
                  <a:srgbClr val="0000FF"/>
                </a:solidFill>
                <a:effectLst/>
                <a:ea typeface="Calibri" panose="020F0502020204030204" pitchFamily="34" charset="0"/>
                <a:cs typeface="Times New Roman" panose="02020603050405020304" pitchFamily="18" charset="0"/>
                <a:hlinkClick r:id="rId5" tooltip="conservatism"/>
              </a:rPr>
              <a:t>conservatism</a:t>
            </a:r>
            <a:r>
              <a:rPr lang="en-US" sz="1200" dirty="0">
                <a:effectLst/>
                <a:ea typeface="Calibri" panose="020F0502020204030204" pitchFamily="34" charset="0"/>
                <a:cs typeface="Times New Roman" panose="02020603050405020304" pitchFamily="18" charset="0"/>
              </a:rPr>
              <a:t>. </a:t>
            </a:r>
            <a:r>
              <a:rPr lang="en-US" sz="1200" u="sng" dirty="0">
                <a:effectLst/>
                <a:ea typeface="Calibri" panose="020F0502020204030204" pitchFamily="34" charset="0"/>
                <a:cs typeface="Times New Roman" panose="02020603050405020304" pitchFamily="18" charset="0"/>
              </a:rPr>
              <a:t>Class stratification </a:t>
            </a:r>
            <a:r>
              <a:rPr lang="en-US" sz="1200" dirty="0">
                <a:effectLst/>
                <a:ea typeface="Calibri" panose="020F0502020204030204" pitchFamily="34" charset="0"/>
                <a:cs typeface="Times New Roman" panose="02020603050405020304" pitchFamily="18" charset="0"/>
              </a:rPr>
              <a:t>was justified on the basis of ‘natural’ inequalities among individuals</a:t>
            </a:r>
            <a:r>
              <a:rPr lang="en-US" sz="1200" dirty="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endParaRPr lang="en-US" sz="1200"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ea typeface="Calibri" panose="020F0502020204030204" pitchFamily="34" charset="0"/>
                <a:cs typeface="Times New Roman" panose="02020603050405020304" pitchFamily="18" charset="0"/>
              </a:rPr>
              <a:t>Attempts to reform society through state intervention  would, interfere with natural processes; unrestricted competition in accord with biological selection. </a:t>
            </a:r>
          </a:p>
          <a:p>
            <a:pPr marL="0" marR="0">
              <a:lnSpc>
                <a:spcPct val="115000"/>
              </a:lnSpc>
              <a:spcBef>
                <a:spcPts val="0"/>
              </a:spcBef>
              <a:spcAft>
                <a:spcPts val="0"/>
              </a:spcAft>
            </a:pPr>
            <a:endParaRPr lang="en-US" sz="1200" dirty="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ea typeface="Calibri" panose="020F0502020204030204" pitchFamily="34" charset="0"/>
                <a:cs typeface="Times New Roman" panose="02020603050405020304" pitchFamily="18" charset="0"/>
              </a:rPr>
              <a:t>The poor were the ‘unfit’ and should not be aided; in the struggle for existence, wealth was a sign of success. Social Darwinism was used as a philosophical rationalization for imperialist, colonialist, and racist policies.“  ~ </a:t>
            </a:r>
            <a:r>
              <a:rPr lang="en-US" sz="1100" b="1" i="1" dirty="0">
                <a:effectLst/>
                <a:ea typeface="Calibri" panose="020F0502020204030204" pitchFamily="34" charset="0"/>
                <a:cs typeface="Times New Roman" panose="02020603050405020304" pitchFamily="18" charset="0"/>
              </a:rPr>
              <a:t>Britannica</a:t>
            </a:r>
          </a:p>
          <a:p>
            <a:pPr marL="0" marR="0">
              <a:lnSpc>
                <a:spcPct val="115000"/>
              </a:lnSpc>
              <a:spcBef>
                <a:spcPts val="0"/>
              </a:spcBef>
              <a:spcAft>
                <a:spcPts val="1000"/>
              </a:spcAft>
            </a:pPr>
            <a:r>
              <a:rPr lang="en-US" sz="1200" dirty="0">
                <a:effectLst/>
                <a:ea typeface="Calibri" panose="020F0502020204030204" pitchFamily="34" charset="0"/>
                <a:cs typeface="Times New Roman" panose="02020603050405020304" pitchFamily="18" charset="0"/>
              </a:rPr>
              <a:t> </a:t>
            </a:r>
          </a:p>
        </p:txBody>
      </p:sp>
      <p:sp>
        <p:nvSpPr>
          <p:cNvPr id="9" name="Rectangle 8">
            <a:extLst>
              <a:ext uri="{FF2B5EF4-FFF2-40B4-BE49-F238E27FC236}">
                <a16:creationId xmlns:a16="http://schemas.microsoft.com/office/drawing/2014/main" id="{D2B190FE-8E63-4C43-9197-C837CB10F803}"/>
              </a:ext>
            </a:extLst>
          </p:cNvPr>
          <p:cNvSpPr>
            <a:spLocks noChangeArrowheads="1"/>
          </p:cNvSpPr>
          <p:nvPr/>
        </p:nvSpPr>
        <p:spPr bwMode="auto">
          <a:xfrm>
            <a:off x="-1" y="4434103"/>
            <a:ext cx="590917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CRQ 1: According to Social Darwinists, what did class stratification [class hierarchy] justify? </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b="1" dirty="0">
              <a:latin typeface="+mn-lt"/>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mn-lt"/>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mn-lt"/>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tabLst/>
            </a:pPr>
            <a:r>
              <a:rPr lang="en-US" altLang="en-US" sz="1400" b="1" dirty="0">
                <a:latin typeface="+mn-lt"/>
                <a:ea typeface="Calibri" panose="020F0502020204030204" pitchFamily="34" charset="0"/>
                <a:cs typeface="Times New Roman" panose="02020603050405020304" pitchFamily="18" charset="0"/>
              </a:rPr>
              <a:t>CRQ 2: </a:t>
            </a:r>
            <a:r>
              <a:rPr kumimoji="0" lang="en-US" altLang="en-US" sz="1400" b="1"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According to Social Darwinists, what did state intervention interfere with? TTQA</a:t>
            </a:r>
            <a:endParaRPr kumimoji="0" lang="en-US" altLang="en-US" sz="14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453064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205AC9-0A2B-4221-BBB4-45F9EE6FFB7E}"/>
              </a:ext>
            </a:extLst>
          </p:cNvPr>
          <p:cNvPicPr>
            <a:picLocks noChangeAspect="1"/>
          </p:cNvPicPr>
          <p:nvPr/>
        </p:nvPicPr>
        <p:blipFill>
          <a:blip r:embed="rId2"/>
          <a:stretch>
            <a:fillRect/>
          </a:stretch>
        </p:blipFill>
        <p:spPr>
          <a:xfrm>
            <a:off x="0" y="472360"/>
            <a:ext cx="9144000" cy="6214185"/>
          </a:xfrm>
          <a:prstGeom prst="rect">
            <a:avLst/>
          </a:prstGeom>
        </p:spPr>
      </p:pic>
      <p:sp>
        <p:nvSpPr>
          <p:cNvPr id="3" name="Slide Number Placeholder 2">
            <a:extLst>
              <a:ext uri="{FF2B5EF4-FFF2-40B4-BE49-F238E27FC236}">
                <a16:creationId xmlns:a16="http://schemas.microsoft.com/office/drawing/2014/main" id="{914D42EE-6102-444A-9B77-89778C01DE76}"/>
              </a:ext>
            </a:extLst>
          </p:cNvPr>
          <p:cNvSpPr>
            <a:spLocks noGrp="1"/>
          </p:cNvSpPr>
          <p:nvPr>
            <p:ph type="sldNum" sz="quarter" idx="12"/>
          </p:nvPr>
        </p:nvSpPr>
        <p:spPr/>
        <p:txBody>
          <a:bodyPr/>
          <a:lstStyle/>
          <a:p>
            <a:fld id="{7EADA5B1-96DA-4BCB-B0C6-9B4EA679D3DA}" type="slidenum">
              <a:rPr lang="en-US" smtClean="0"/>
              <a:t>17</a:t>
            </a:fld>
            <a:endParaRPr lang="en-US" dirty="0"/>
          </a:p>
        </p:txBody>
      </p:sp>
      <p:sp>
        <p:nvSpPr>
          <p:cNvPr id="4" name="Rectangle 3">
            <a:extLst>
              <a:ext uri="{FF2B5EF4-FFF2-40B4-BE49-F238E27FC236}">
                <a16:creationId xmlns:a16="http://schemas.microsoft.com/office/drawing/2014/main" id="{7C17A0EA-79CE-4D89-96B4-33ED361C2748}"/>
              </a:ext>
            </a:extLst>
          </p:cNvPr>
          <p:cNvSpPr/>
          <p:nvPr/>
        </p:nvSpPr>
        <p:spPr>
          <a:xfrm>
            <a:off x="0" y="6442501"/>
            <a:ext cx="8193505" cy="338554"/>
          </a:xfrm>
          <a:prstGeom prst="rect">
            <a:avLst/>
          </a:prstGeom>
          <a:solidFill>
            <a:schemeClr val="bg1"/>
          </a:solidFill>
          <a:ln w="19050">
            <a:solidFill>
              <a:srgbClr val="CC0099"/>
            </a:solidFill>
          </a:ln>
        </p:spPr>
        <p:txBody>
          <a:bodyPr wrap="square">
            <a:spAutoFit/>
          </a:bodyPr>
          <a:lstStyle/>
          <a:p>
            <a:pPr algn="ctr"/>
            <a:r>
              <a:rPr lang="en-US" sz="1600" b="1" dirty="0">
                <a:solidFill>
                  <a:srgbClr val="CC0099"/>
                </a:solidFill>
              </a:rPr>
              <a:t>Unit 2 EQ 4:How did big business change the workplace and give rise to labor unions?</a:t>
            </a:r>
          </a:p>
        </p:txBody>
      </p:sp>
      <p:pic>
        <p:nvPicPr>
          <p:cNvPr id="5" name="Picture 4">
            <a:extLst>
              <a:ext uri="{FF2B5EF4-FFF2-40B4-BE49-F238E27FC236}">
                <a16:creationId xmlns:a16="http://schemas.microsoft.com/office/drawing/2014/main" id="{B91B90F4-3E62-441F-98C9-399E3426B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600000">
            <a:off x="471721" y="269753"/>
            <a:ext cx="2706970" cy="446650"/>
          </a:xfrm>
          <a:prstGeom prst="rect">
            <a:avLst/>
          </a:prstGeom>
        </p:spPr>
      </p:pic>
      <p:sp>
        <p:nvSpPr>
          <p:cNvPr id="6" name="Rectangle 5">
            <a:extLst>
              <a:ext uri="{FF2B5EF4-FFF2-40B4-BE49-F238E27FC236}">
                <a16:creationId xmlns:a16="http://schemas.microsoft.com/office/drawing/2014/main" id="{AB441118-1A0F-44FF-A164-47751B754464}"/>
              </a:ext>
            </a:extLst>
          </p:cNvPr>
          <p:cNvSpPr/>
          <p:nvPr/>
        </p:nvSpPr>
        <p:spPr>
          <a:xfrm>
            <a:off x="6710122" y="-83815"/>
            <a:ext cx="1962157" cy="923330"/>
          </a:xfrm>
          <a:prstGeom prst="rect">
            <a:avLst/>
          </a:prstGeom>
          <a:noFill/>
        </p:spPr>
        <p:txBody>
          <a:bodyPr wrap="square" lIns="91440" tIns="45720" rIns="91440" bIns="45720">
            <a:spAutoFit/>
            <a:scene3d>
              <a:camera prst="perspectiveFront"/>
              <a:lightRig rig="threePt" dir="t"/>
            </a:scene3d>
          </a:bodyPr>
          <a:lstStyle/>
          <a:p>
            <a:pPr algn="ctr"/>
            <a:r>
              <a:rPr lang="en-US" sz="5400" b="1" cap="none" spc="50" dirty="0">
                <a:ln w="9525" cmpd="sng">
                  <a:solidFill>
                    <a:schemeClr val="tx1"/>
                  </a:solidFill>
                  <a:prstDash val="solid"/>
                </a:ln>
                <a:solidFill>
                  <a:schemeClr val="bg1">
                    <a:lumMod val="65000"/>
                  </a:schemeClr>
                </a:solidFill>
                <a:effectLst>
                  <a:glow rad="38100">
                    <a:schemeClr val="accent1">
                      <a:alpha val="40000"/>
                    </a:schemeClr>
                  </a:glow>
                </a:effectLst>
              </a:rPr>
              <a:t>H.W.</a:t>
            </a:r>
          </a:p>
        </p:txBody>
      </p:sp>
    </p:spTree>
    <p:extLst>
      <p:ext uri="{BB962C8B-B14F-4D97-AF65-F5344CB8AC3E}">
        <p14:creationId xmlns:p14="http://schemas.microsoft.com/office/powerpoint/2010/main" val="2431806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240453-9175-470C-8843-0CB353B71235}"/>
              </a:ext>
            </a:extLst>
          </p:cNvPr>
          <p:cNvPicPr>
            <a:picLocks noChangeAspect="1"/>
          </p:cNvPicPr>
          <p:nvPr/>
        </p:nvPicPr>
        <p:blipFill>
          <a:blip r:embed="rId2"/>
          <a:stretch>
            <a:fillRect/>
          </a:stretch>
        </p:blipFill>
        <p:spPr>
          <a:xfrm>
            <a:off x="0" y="723004"/>
            <a:ext cx="9144000" cy="6134996"/>
          </a:xfrm>
          <a:prstGeom prst="rect">
            <a:avLst/>
          </a:prstGeom>
        </p:spPr>
      </p:pic>
      <p:sp>
        <p:nvSpPr>
          <p:cNvPr id="3" name="Slide Number Placeholder 2">
            <a:extLst>
              <a:ext uri="{FF2B5EF4-FFF2-40B4-BE49-F238E27FC236}">
                <a16:creationId xmlns:a16="http://schemas.microsoft.com/office/drawing/2014/main" id="{306B0D40-60CF-4956-B98E-76A0DAABB73F}"/>
              </a:ext>
            </a:extLst>
          </p:cNvPr>
          <p:cNvSpPr>
            <a:spLocks noGrp="1"/>
          </p:cNvSpPr>
          <p:nvPr>
            <p:ph type="sldNum" sz="quarter" idx="12"/>
          </p:nvPr>
        </p:nvSpPr>
        <p:spPr/>
        <p:txBody>
          <a:bodyPr/>
          <a:lstStyle/>
          <a:p>
            <a:fld id="{7EADA5B1-96DA-4BCB-B0C6-9B4EA679D3DA}" type="slidenum">
              <a:rPr lang="en-US" smtClean="0"/>
              <a:t>18</a:t>
            </a:fld>
            <a:endParaRPr lang="en-US" dirty="0"/>
          </a:p>
        </p:txBody>
      </p:sp>
      <p:sp>
        <p:nvSpPr>
          <p:cNvPr id="4" name="Rectangle 3">
            <a:extLst>
              <a:ext uri="{FF2B5EF4-FFF2-40B4-BE49-F238E27FC236}">
                <a16:creationId xmlns:a16="http://schemas.microsoft.com/office/drawing/2014/main" id="{076285F8-FA50-4D67-8B75-98F801275081}"/>
              </a:ext>
            </a:extLst>
          </p:cNvPr>
          <p:cNvSpPr/>
          <p:nvPr/>
        </p:nvSpPr>
        <p:spPr>
          <a:xfrm>
            <a:off x="0" y="6519446"/>
            <a:ext cx="8193505" cy="338554"/>
          </a:xfrm>
          <a:prstGeom prst="rect">
            <a:avLst/>
          </a:prstGeom>
          <a:solidFill>
            <a:schemeClr val="bg1"/>
          </a:solidFill>
          <a:ln w="19050">
            <a:solidFill>
              <a:srgbClr val="CC0099"/>
            </a:solidFill>
          </a:ln>
        </p:spPr>
        <p:txBody>
          <a:bodyPr wrap="square">
            <a:spAutoFit/>
          </a:bodyPr>
          <a:lstStyle/>
          <a:p>
            <a:pPr algn="ctr"/>
            <a:r>
              <a:rPr lang="en-US" sz="1600" b="1" dirty="0">
                <a:solidFill>
                  <a:srgbClr val="CC0099"/>
                </a:solidFill>
              </a:rPr>
              <a:t>Unit 2 EQ 4:How did big business change the workplace and give rise to labor unions?</a:t>
            </a:r>
          </a:p>
        </p:txBody>
      </p:sp>
      <p:pic>
        <p:nvPicPr>
          <p:cNvPr id="5" name="Picture 4">
            <a:extLst>
              <a:ext uri="{FF2B5EF4-FFF2-40B4-BE49-F238E27FC236}">
                <a16:creationId xmlns:a16="http://schemas.microsoft.com/office/drawing/2014/main" id="{3ACC5158-7CA8-4A4C-A41F-C2EFC0095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600000">
            <a:off x="992673" y="184985"/>
            <a:ext cx="2706970" cy="446650"/>
          </a:xfrm>
          <a:prstGeom prst="rect">
            <a:avLst/>
          </a:prstGeom>
        </p:spPr>
      </p:pic>
      <p:sp>
        <p:nvSpPr>
          <p:cNvPr id="6" name="Rectangle 5">
            <a:extLst>
              <a:ext uri="{FF2B5EF4-FFF2-40B4-BE49-F238E27FC236}">
                <a16:creationId xmlns:a16="http://schemas.microsoft.com/office/drawing/2014/main" id="{1D9CFE17-0278-4C3A-A2AA-B98767C840E3}"/>
              </a:ext>
            </a:extLst>
          </p:cNvPr>
          <p:cNvSpPr/>
          <p:nvPr/>
        </p:nvSpPr>
        <p:spPr>
          <a:xfrm>
            <a:off x="6710122" y="-83815"/>
            <a:ext cx="1962157" cy="923330"/>
          </a:xfrm>
          <a:prstGeom prst="rect">
            <a:avLst/>
          </a:prstGeom>
          <a:noFill/>
        </p:spPr>
        <p:txBody>
          <a:bodyPr wrap="square" lIns="91440" tIns="45720" rIns="91440" bIns="45720">
            <a:spAutoFit/>
            <a:scene3d>
              <a:camera prst="perspectiveFront"/>
              <a:lightRig rig="threePt" dir="t"/>
            </a:scene3d>
          </a:bodyPr>
          <a:lstStyle/>
          <a:p>
            <a:pPr algn="ctr"/>
            <a:r>
              <a:rPr lang="en-US" sz="5400" b="1" cap="none" spc="50" dirty="0">
                <a:ln w="9525" cmpd="sng">
                  <a:solidFill>
                    <a:schemeClr val="tx1"/>
                  </a:solidFill>
                  <a:prstDash val="solid"/>
                </a:ln>
                <a:solidFill>
                  <a:schemeClr val="bg1">
                    <a:lumMod val="65000"/>
                  </a:schemeClr>
                </a:solidFill>
                <a:effectLst>
                  <a:glow rad="38100">
                    <a:schemeClr val="accent1">
                      <a:alpha val="40000"/>
                    </a:schemeClr>
                  </a:glow>
                </a:effectLst>
              </a:rPr>
              <a:t>H.W.</a:t>
            </a:r>
          </a:p>
        </p:txBody>
      </p:sp>
    </p:spTree>
    <p:extLst>
      <p:ext uri="{BB962C8B-B14F-4D97-AF65-F5344CB8AC3E}">
        <p14:creationId xmlns:p14="http://schemas.microsoft.com/office/powerpoint/2010/main" val="1115693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5C767A-86D5-4B0F-B1D0-EB27DB818156}"/>
              </a:ext>
            </a:extLst>
          </p:cNvPr>
          <p:cNvSpPr/>
          <p:nvPr/>
        </p:nvSpPr>
        <p:spPr>
          <a:xfrm>
            <a:off x="5691292" y="4242052"/>
            <a:ext cx="3201836" cy="1082842"/>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1600" b="1" dirty="0">
                <a:latin typeface="+mj-lt"/>
                <a:ea typeface="+mj-ea"/>
                <a:cs typeface="+mj-cs"/>
              </a:rPr>
              <a:t>CRQ: What does this image  reveal about big business in the Gilded Age? </a:t>
            </a:r>
            <a:endParaRPr lang="en-US" sz="1600" dirty="0">
              <a:effectLst/>
              <a:latin typeface="+mj-lt"/>
              <a:ea typeface="+mj-ea"/>
              <a:cs typeface="+mj-cs"/>
            </a:endParaRPr>
          </a:p>
        </p:txBody>
      </p:sp>
      <p:pic>
        <p:nvPicPr>
          <p:cNvPr id="3" name="il_fi" descr="http://67989941.nhd.weebly.com/uploads/1/0/4/4/10448850/4031346_orig.jpg">
            <a:extLst>
              <a:ext uri="{FF2B5EF4-FFF2-40B4-BE49-F238E27FC236}">
                <a16:creationId xmlns:a16="http://schemas.microsoft.com/office/drawing/2014/main" id="{D772D357-2F9A-4D96-9EC8-DE40C8AFA75D}"/>
              </a:ext>
            </a:extLst>
          </p:cNvPr>
          <p:cNvPicPr/>
          <p:nvPr/>
        </p:nvPicPr>
        <p:blipFill>
          <a:blip r:embed="rId2" r:link="rId3">
            <a:extLst>
              <a:ext uri="{28A0092B-C50C-407E-A947-70E740481C1C}">
                <a14:useLocalDpi xmlns:a14="http://schemas.microsoft.com/office/drawing/2010/main" val="0"/>
              </a:ext>
            </a:extLst>
          </a:blip>
          <a:stretch>
            <a:fillRect/>
          </a:stretch>
        </p:blipFill>
        <p:spPr bwMode="auto">
          <a:xfrm>
            <a:off x="6129252" y="604375"/>
            <a:ext cx="2996548" cy="3812024"/>
          </a:xfrm>
          <a:prstGeom prst="rect">
            <a:avLst/>
          </a:prstGeom>
          <a:noFill/>
        </p:spPr>
      </p:pic>
      <p:pic>
        <p:nvPicPr>
          <p:cNvPr id="7" name="Picture 6">
            <a:extLst>
              <a:ext uri="{FF2B5EF4-FFF2-40B4-BE49-F238E27FC236}">
                <a16:creationId xmlns:a16="http://schemas.microsoft.com/office/drawing/2014/main" id="{A96991D1-2DFC-4299-B831-9A41BB8615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6002" y="208239"/>
            <a:ext cx="1455578" cy="240170"/>
          </a:xfrm>
          <a:prstGeom prst="rect">
            <a:avLst/>
          </a:prstGeom>
        </p:spPr>
      </p:pic>
      <p:sp>
        <p:nvSpPr>
          <p:cNvPr id="2" name="Slide Number Placeholder 1">
            <a:extLst>
              <a:ext uri="{FF2B5EF4-FFF2-40B4-BE49-F238E27FC236}">
                <a16:creationId xmlns:a16="http://schemas.microsoft.com/office/drawing/2014/main" id="{64C31368-F5AC-4A66-9A9B-7D8B72EB3BB7}"/>
              </a:ext>
            </a:extLst>
          </p:cNvPr>
          <p:cNvSpPr>
            <a:spLocks noGrp="1"/>
          </p:cNvSpPr>
          <p:nvPr>
            <p:ph type="sldNum" sz="quarter" idx="12"/>
          </p:nvPr>
        </p:nvSpPr>
        <p:spPr>
          <a:xfrm>
            <a:off x="6474180" y="6339840"/>
            <a:ext cx="2057400" cy="365125"/>
          </a:xfrm>
        </p:spPr>
        <p:txBody>
          <a:bodyPr vert="horz" lIns="91440" tIns="45720" rIns="91440" bIns="45720" rtlCol="0" anchor="ctr">
            <a:normAutofit/>
          </a:bodyPr>
          <a:lstStyle/>
          <a:p>
            <a:pPr defTabSz="914400">
              <a:spcAft>
                <a:spcPts val="600"/>
              </a:spcAft>
            </a:pPr>
            <a:fld id="{7EADA5B1-96DA-4BCB-B0C6-9B4EA679D3DA}" type="slidenum">
              <a:rPr lang="en-US" smtClean="0"/>
              <a:pPr defTabSz="914400">
                <a:spcAft>
                  <a:spcPts val="600"/>
                </a:spcAft>
              </a:pPr>
              <a:t>19</a:t>
            </a:fld>
            <a:endParaRPr lang="en-US"/>
          </a:p>
        </p:txBody>
      </p:sp>
      <p:graphicFrame>
        <p:nvGraphicFramePr>
          <p:cNvPr id="6" name="Table 5">
            <a:extLst>
              <a:ext uri="{FF2B5EF4-FFF2-40B4-BE49-F238E27FC236}">
                <a16:creationId xmlns:a16="http://schemas.microsoft.com/office/drawing/2014/main" id="{97AA1FF9-50DB-44F3-89FD-45673DE27FEC}"/>
              </a:ext>
            </a:extLst>
          </p:cNvPr>
          <p:cNvGraphicFramePr>
            <a:graphicFrameLocks noGrp="1"/>
          </p:cNvGraphicFramePr>
          <p:nvPr>
            <p:extLst>
              <p:ext uri="{D42A27DB-BD31-4B8C-83A1-F6EECF244321}">
                <p14:modId xmlns:p14="http://schemas.microsoft.com/office/powerpoint/2010/main" val="3649593853"/>
              </p:ext>
            </p:extLst>
          </p:nvPr>
        </p:nvGraphicFramePr>
        <p:xfrm>
          <a:off x="240031" y="0"/>
          <a:ext cx="5072360" cy="6234295"/>
        </p:xfrm>
        <a:graphic>
          <a:graphicData uri="http://schemas.openxmlformats.org/drawingml/2006/table">
            <a:tbl>
              <a:tblPr firstRow="1" firstCol="1" bandRow="1"/>
              <a:tblGrid>
                <a:gridCol w="3718358">
                  <a:extLst>
                    <a:ext uri="{9D8B030D-6E8A-4147-A177-3AD203B41FA5}">
                      <a16:colId xmlns:a16="http://schemas.microsoft.com/office/drawing/2014/main" val="3316167485"/>
                    </a:ext>
                  </a:extLst>
                </a:gridCol>
                <a:gridCol w="1354002">
                  <a:extLst>
                    <a:ext uri="{9D8B030D-6E8A-4147-A177-3AD203B41FA5}">
                      <a16:colId xmlns:a16="http://schemas.microsoft.com/office/drawing/2014/main" val="1930819648"/>
                    </a:ext>
                  </a:extLst>
                </a:gridCol>
              </a:tblGrid>
              <a:tr h="6234295">
                <a:tc>
                  <a:txBody>
                    <a:bodyPr/>
                    <a:lstStyle/>
                    <a:p>
                      <a:pPr marL="0" marR="0" algn="ctr">
                        <a:spcBef>
                          <a:spcPts val="0"/>
                        </a:spcBef>
                        <a:spcAft>
                          <a:spcPts val="0"/>
                        </a:spcAft>
                      </a:pPr>
                      <a:r>
                        <a:rPr lang="en-US" sz="2400" b="1" u="sng" dirty="0">
                          <a:effectLst/>
                          <a:latin typeface="+mn-lt"/>
                          <a:ea typeface="Calibri" panose="020F0502020204030204" pitchFamily="34" charset="0"/>
                          <a:cs typeface="Times New Roman" panose="02020603050405020304" pitchFamily="18" charset="0"/>
                        </a:rPr>
                        <a:t>Robber Barons?</a:t>
                      </a:r>
                      <a:endParaRPr lang="en-US" sz="2400" dirty="0">
                        <a:effectLst/>
                        <a:latin typeface="+mn-lt"/>
                        <a:ea typeface="Calibri" panose="020F0502020204030204" pitchFamily="34" charset="0"/>
                        <a:cs typeface="Times New Roman" panose="02020603050405020304" pitchFamily="18" charset="0"/>
                      </a:endParaRPr>
                    </a:p>
                    <a:p>
                      <a:pPr marL="342900" marR="0" lvl="0" indent="-342900" algn="l">
                        <a:lnSpc>
                          <a:spcPct val="150000"/>
                        </a:lnSpc>
                        <a:spcBef>
                          <a:spcPts val="0"/>
                        </a:spcBef>
                        <a:spcAft>
                          <a:spcPts val="0"/>
                        </a:spcAft>
                        <a:buFont typeface="+mj-lt"/>
                        <a:buAutoNum type="arabicPeriod"/>
                      </a:pPr>
                      <a:r>
                        <a:rPr lang="en-US" sz="1400" dirty="0">
                          <a:effectLst/>
                          <a:latin typeface="+mn-lt"/>
                          <a:ea typeface="Calibri" panose="020F0502020204030204" pitchFamily="34" charset="0"/>
                          <a:cs typeface="Times New Roman" panose="02020603050405020304" pitchFamily="18" charset="0"/>
                        </a:rPr>
                        <a:t>Because of the lavish lifestyle of those who became rich from industry, the period from 1865 to 1900 became known as the Gilded Age</a:t>
                      </a:r>
                    </a:p>
                    <a:p>
                      <a:pPr marL="342900" marR="0" lvl="0" indent="-342900" algn="l">
                        <a:lnSpc>
                          <a:spcPct val="150000"/>
                        </a:lnSpc>
                        <a:spcBef>
                          <a:spcPts val="0"/>
                        </a:spcBef>
                        <a:spcAft>
                          <a:spcPts val="0"/>
                        </a:spcAft>
                        <a:buFont typeface="+mj-lt"/>
                        <a:buAutoNum type="arabicPeriod"/>
                      </a:pPr>
                      <a:r>
                        <a:rPr lang="en-US" sz="1400" dirty="0">
                          <a:effectLst/>
                          <a:latin typeface="+mn-lt"/>
                          <a:ea typeface="Calibri" panose="020F0502020204030204" pitchFamily="34" charset="0"/>
                          <a:cs typeface="Times New Roman" panose="02020603050405020304" pitchFamily="18" charset="0"/>
                        </a:rPr>
                        <a:t>Business entrepreneurs began to exercise a dominant influence on American life</a:t>
                      </a:r>
                    </a:p>
                    <a:p>
                      <a:pPr marL="342900" marR="0" lvl="0" indent="-342900" algn="l">
                        <a:lnSpc>
                          <a:spcPct val="150000"/>
                        </a:lnSpc>
                        <a:spcBef>
                          <a:spcPts val="0"/>
                        </a:spcBef>
                        <a:spcAft>
                          <a:spcPts val="0"/>
                        </a:spcAft>
                        <a:buFont typeface="+mj-lt"/>
                        <a:buAutoNum type="arabicPeriod"/>
                      </a:pPr>
                      <a:r>
                        <a:rPr lang="en-US" sz="1400" dirty="0">
                          <a:effectLst/>
                          <a:latin typeface="+mn-lt"/>
                          <a:ea typeface="Calibri" panose="020F0502020204030204" pitchFamily="34" charset="0"/>
                          <a:cs typeface="Times New Roman" panose="02020603050405020304" pitchFamily="18" charset="0"/>
                        </a:rPr>
                        <a:t>Some observers thought of these entrepreneurs as captains of industry because they helped forge the modern industrial economy</a:t>
                      </a:r>
                    </a:p>
                    <a:p>
                      <a:pPr marL="342900" marR="0" lvl="0" indent="-342900" algn="l">
                        <a:lnSpc>
                          <a:spcPct val="150000"/>
                        </a:lnSpc>
                        <a:spcBef>
                          <a:spcPts val="0"/>
                        </a:spcBef>
                        <a:spcAft>
                          <a:spcPts val="0"/>
                        </a:spcAft>
                        <a:buFont typeface="+mj-lt"/>
                        <a:buAutoNum type="arabicPeriod"/>
                      </a:pPr>
                      <a:r>
                        <a:rPr lang="en-US" sz="1400" dirty="0">
                          <a:effectLst/>
                          <a:latin typeface="+mn-lt"/>
                          <a:ea typeface="Calibri" panose="020F0502020204030204" pitchFamily="34" charset="0"/>
                          <a:cs typeface="Times New Roman" panose="02020603050405020304" pitchFamily="18" charset="0"/>
                        </a:rPr>
                        <a:t>Through efficiencies of large-scale production, these industrialists lowered the prices of many goods, making them more affordable</a:t>
                      </a:r>
                    </a:p>
                    <a:p>
                      <a:pPr marL="342900" marR="0" lvl="0" indent="-342900" algn="l">
                        <a:lnSpc>
                          <a:spcPct val="150000"/>
                        </a:lnSpc>
                        <a:spcBef>
                          <a:spcPts val="0"/>
                        </a:spcBef>
                        <a:spcAft>
                          <a:spcPts val="0"/>
                        </a:spcAft>
                        <a:buFont typeface="+mj-lt"/>
                        <a:buAutoNum type="arabicPeriod"/>
                      </a:pPr>
                      <a:r>
                        <a:rPr lang="en-US" sz="1400" dirty="0">
                          <a:effectLst/>
                          <a:latin typeface="+mn-lt"/>
                          <a:ea typeface="Calibri" panose="020F0502020204030204" pitchFamily="34" charset="0"/>
                          <a:cs typeface="Times New Roman" panose="02020603050405020304" pitchFamily="18" charset="0"/>
                        </a:rPr>
                        <a:t>Others called them robber barons because of the ruthless tactics they used to destroy competition and to keep down workers’ wages</a:t>
                      </a:r>
                    </a:p>
                  </a:txBody>
                  <a:tcPr marL="53630" marR="53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r>
                        <a:rPr lang="en-US" sz="1600" b="1" kern="1200" dirty="0">
                          <a:solidFill>
                            <a:schemeClr val="tx1"/>
                          </a:solidFill>
                          <a:effectLst/>
                          <a:latin typeface="+mn-lt"/>
                          <a:ea typeface="+mn-ea"/>
                          <a:cs typeface="+mn-cs"/>
                        </a:rPr>
                        <a:t> </a:t>
                      </a:r>
                    </a:p>
                    <a:p>
                      <a:pPr lvl="0" algn="ctr"/>
                      <a:endParaRPr lang="en-US" sz="1600" b="1" u="sng" kern="1200" dirty="0">
                        <a:solidFill>
                          <a:schemeClr val="tx1"/>
                        </a:solidFill>
                        <a:effectLst/>
                        <a:latin typeface="+mn-lt"/>
                        <a:ea typeface="+mn-ea"/>
                        <a:cs typeface="+mn-cs"/>
                      </a:endParaRPr>
                    </a:p>
                    <a:p>
                      <a:pPr lvl="0" algn="ctr"/>
                      <a:r>
                        <a:rPr lang="en-US" sz="1600" b="1" u="sng" kern="1200" dirty="0">
                          <a:solidFill>
                            <a:schemeClr val="tx1"/>
                          </a:solidFill>
                          <a:effectLst/>
                          <a:latin typeface="+mn-lt"/>
                          <a:ea typeface="+mn-ea"/>
                          <a:cs typeface="+mn-cs"/>
                        </a:rPr>
                        <a:t>Underline </a:t>
                      </a:r>
                    </a:p>
                    <a:p>
                      <a:pPr lvl="0" algn="ctr"/>
                      <a:r>
                        <a:rPr lang="en-US" sz="1600" b="1" kern="1200" dirty="0">
                          <a:solidFill>
                            <a:schemeClr val="tx1"/>
                          </a:solidFill>
                          <a:effectLst/>
                          <a:latin typeface="+mn-lt"/>
                          <a:ea typeface="+mn-ea"/>
                          <a:cs typeface="+mn-cs"/>
                        </a:rPr>
                        <a:t>in the text </a:t>
                      </a:r>
                    </a:p>
                    <a:p>
                      <a:pPr lvl="0" algn="ctr"/>
                      <a:endParaRPr lang="en-US" sz="1600" b="1" kern="1200" dirty="0">
                        <a:solidFill>
                          <a:schemeClr val="tx1"/>
                        </a:solidFill>
                        <a:effectLst/>
                        <a:latin typeface="+mn-lt"/>
                        <a:ea typeface="+mn-ea"/>
                        <a:cs typeface="+mn-cs"/>
                      </a:endParaRPr>
                    </a:p>
                    <a:p>
                      <a:pPr lvl="0" algn="ctr"/>
                      <a:r>
                        <a:rPr lang="en-US" sz="1600" b="0" i="1" kern="1200" dirty="0">
                          <a:solidFill>
                            <a:schemeClr val="tx1"/>
                          </a:solidFill>
                          <a:effectLst/>
                          <a:latin typeface="+mn-lt"/>
                          <a:ea typeface="+mn-ea"/>
                          <a:cs typeface="+mn-cs"/>
                        </a:rPr>
                        <a:t> Why certain successful entrepreneurs referred to as “captains of industry” </a:t>
                      </a:r>
                    </a:p>
                    <a:p>
                      <a:pPr algn="ctr"/>
                      <a:r>
                        <a:rPr lang="en-US" sz="1600" b="1" kern="1200" dirty="0">
                          <a:solidFill>
                            <a:schemeClr val="tx1"/>
                          </a:solidFill>
                          <a:effectLst/>
                          <a:latin typeface="+mn-lt"/>
                          <a:ea typeface="+mn-ea"/>
                          <a:cs typeface="+mn-cs"/>
                        </a:rPr>
                        <a:t> </a:t>
                      </a:r>
                    </a:p>
                    <a:p>
                      <a:pPr algn="ctr"/>
                      <a:endParaRPr lang="en-US" sz="1600" b="1" kern="1200" dirty="0">
                        <a:solidFill>
                          <a:schemeClr val="tx1"/>
                        </a:solidFill>
                        <a:effectLst/>
                        <a:latin typeface="+mn-lt"/>
                        <a:ea typeface="+mn-ea"/>
                        <a:cs typeface="+mn-cs"/>
                      </a:endParaRPr>
                    </a:p>
                    <a:p>
                      <a:pPr algn="ctr"/>
                      <a:endParaRPr lang="en-US" sz="1600" b="1" kern="1200" dirty="0">
                        <a:solidFill>
                          <a:schemeClr val="tx1"/>
                        </a:solidFill>
                        <a:effectLst/>
                        <a:latin typeface="+mn-lt"/>
                        <a:ea typeface="+mn-ea"/>
                        <a:cs typeface="+mn-cs"/>
                      </a:endParaRPr>
                    </a:p>
                    <a:p>
                      <a:pPr lvl="0" algn="ctr"/>
                      <a:r>
                        <a:rPr lang="en-US" sz="1600" b="1" kern="1200" dirty="0">
                          <a:solidFill>
                            <a:schemeClr val="tx1"/>
                          </a:solidFill>
                          <a:effectLst/>
                          <a:latin typeface="+mn-lt"/>
                          <a:ea typeface="+mn-ea"/>
                          <a:cs typeface="+mn-cs"/>
                        </a:rPr>
                        <a:t>Box in the text: </a:t>
                      </a:r>
                    </a:p>
                    <a:p>
                      <a:pPr lvl="0" algn="ctr"/>
                      <a:endParaRPr lang="en-US" sz="1600" b="1" kern="1200" dirty="0">
                        <a:solidFill>
                          <a:schemeClr val="tx1"/>
                        </a:solidFill>
                        <a:effectLst/>
                        <a:latin typeface="+mn-lt"/>
                        <a:ea typeface="+mn-ea"/>
                        <a:cs typeface="+mn-cs"/>
                      </a:endParaRPr>
                    </a:p>
                    <a:p>
                      <a:pPr lvl="0" algn="ctr"/>
                      <a:r>
                        <a:rPr lang="en-US" sz="1600" b="0" i="1" kern="1200" dirty="0">
                          <a:solidFill>
                            <a:schemeClr val="tx1"/>
                          </a:solidFill>
                          <a:effectLst/>
                          <a:latin typeface="+mn-lt"/>
                          <a:ea typeface="+mn-ea"/>
                          <a:cs typeface="+mn-cs"/>
                        </a:rPr>
                        <a:t>Why  some of these captains of industry were referred to as “robber barons”</a:t>
                      </a:r>
                    </a:p>
                    <a:p>
                      <a:pPr marL="0" marR="0" algn="ctr">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53630" marR="53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7199118"/>
                  </a:ext>
                </a:extLst>
              </a:tr>
            </a:tbl>
          </a:graphicData>
        </a:graphic>
      </p:graphicFrame>
      <p:sp>
        <p:nvSpPr>
          <p:cNvPr id="9" name="Rectangle 8">
            <a:extLst>
              <a:ext uri="{FF2B5EF4-FFF2-40B4-BE49-F238E27FC236}">
                <a16:creationId xmlns:a16="http://schemas.microsoft.com/office/drawing/2014/main" id="{734EA1B8-80D5-4E00-86F9-298016EE5BDE}"/>
              </a:ext>
            </a:extLst>
          </p:cNvPr>
          <p:cNvSpPr/>
          <p:nvPr/>
        </p:nvSpPr>
        <p:spPr>
          <a:xfrm>
            <a:off x="126863" y="6446292"/>
            <a:ext cx="8890274" cy="338554"/>
          </a:xfrm>
          <a:prstGeom prst="rect">
            <a:avLst/>
          </a:prstGeom>
          <a:solidFill>
            <a:schemeClr val="bg1"/>
          </a:solidFill>
          <a:ln w="19050">
            <a:solidFill>
              <a:srgbClr val="CC0099"/>
            </a:solidFill>
          </a:ln>
        </p:spPr>
        <p:txBody>
          <a:bodyPr wrap="square">
            <a:spAutoFit/>
          </a:bodyPr>
          <a:lstStyle/>
          <a:p>
            <a:pPr algn="ctr"/>
            <a:r>
              <a:rPr lang="en-US" sz="1600" b="1" dirty="0">
                <a:solidFill>
                  <a:srgbClr val="CC0099"/>
                </a:solidFill>
              </a:rPr>
              <a:t>Unit 2 EQ 4:How did big business change the workplace and give rise to labor unions?</a:t>
            </a:r>
          </a:p>
        </p:txBody>
      </p:sp>
      <p:sp>
        <p:nvSpPr>
          <p:cNvPr id="10" name="Rectangle 9">
            <a:extLst>
              <a:ext uri="{FF2B5EF4-FFF2-40B4-BE49-F238E27FC236}">
                <a16:creationId xmlns:a16="http://schemas.microsoft.com/office/drawing/2014/main" id="{1D434D09-3ECF-49F8-BF49-938C046396F3}"/>
              </a:ext>
            </a:extLst>
          </p:cNvPr>
          <p:cNvSpPr/>
          <p:nvPr/>
        </p:nvSpPr>
        <p:spPr>
          <a:xfrm>
            <a:off x="5411155" y="709894"/>
            <a:ext cx="678391" cy="3600986"/>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S</a:t>
            </a:r>
          </a:p>
          <a:p>
            <a:pPr algn="ctr"/>
            <a:endParaRPr lang="en-US" sz="1600" b="1" cap="none" spc="0" dirty="0">
              <a:ln w="22225">
                <a:solidFill>
                  <a:schemeClr val="accent2"/>
                </a:solidFill>
                <a:prstDash val="solid"/>
              </a:ln>
              <a:solidFill>
                <a:schemeClr val="accent2">
                  <a:lumMod val="40000"/>
                  <a:lumOff val="60000"/>
                </a:schemeClr>
              </a:solidFill>
              <a:effectLst/>
            </a:endParaRPr>
          </a:p>
          <a:p>
            <a:pPr algn="ctr"/>
            <a:r>
              <a:rPr lang="en-US" sz="4400" b="1" dirty="0">
                <a:ln w="22225">
                  <a:solidFill>
                    <a:schemeClr val="accent2"/>
                  </a:solidFill>
                  <a:prstDash val="solid"/>
                </a:ln>
                <a:solidFill>
                  <a:schemeClr val="accent2">
                    <a:lumMod val="40000"/>
                    <a:lumOff val="60000"/>
                  </a:schemeClr>
                </a:solidFill>
              </a:rPr>
              <a:t>P</a:t>
            </a:r>
          </a:p>
          <a:p>
            <a:pPr algn="ctr"/>
            <a:endParaRPr lang="en-US" sz="1600" b="1" dirty="0">
              <a:ln w="22225">
                <a:solidFill>
                  <a:schemeClr val="accent2"/>
                </a:solidFill>
                <a:prstDash val="solid"/>
              </a:ln>
              <a:solidFill>
                <a:schemeClr val="accent2">
                  <a:lumMod val="40000"/>
                  <a:lumOff val="60000"/>
                </a:schemeClr>
              </a:solidFill>
            </a:endParaRPr>
          </a:p>
          <a:p>
            <a:pPr algn="ctr"/>
            <a:r>
              <a:rPr lang="en-US" sz="4400" b="1" cap="none" spc="0" dirty="0">
                <a:ln w="22225">
                  <a:solidFill>
                    <a:schemeClr val="accent2"/>
                  </a:solidFill>
                  <a:prstDash val="solid"/>
                </a:ln>
                <a:solidFill>
                  <a:schemeClr val="accent2">
                    <a:lumMod val="40000"/>
                    <a:lumOff val="60000"/>
                  </a:schemeClr>
                </a:solidFill>
                <a:effectLst/>
              </a:rPr>
              <a:t>A</a:t>
            </a:r>
          </a:p>
          <a:p>
            <a:pPr algn="ctr"/>
            <a:endParaRPr lang="en-US" sz="2000" b="1" cap="none" spc="0" dirty="0">
              <a:ln w="22225">
                <a:solidFill>
                  <a:schemeClr val="accent2"/>
                </a:solidFill>
                <a:prstDash val="solid"/>
              </a:ln>
              <a:solidFill>
                <a:schemeClr val="accent2">
                  <a:lumMod val="40000"/>
                  <a:lumOff val="60000"/>
                </a:schemeClr>
              </a:solidFill>
              <a:effectLst/>
            </a:endParaRPr>
          </a:p>
          <a:p>
            <a:pPr algn="ctr"/>
            <a:r>
              <a:rPr lang="en-US" sz="4400" b="1" dirty="0">
                <a:ln w="22225">
                  <a:solidFill>
                    <a:schemeClr val="accent2"/>
                  </a:solidFill>
                  <a:prstDash val="solid"/>
                </a:ln>
                <a:solidFill>
                  <a:schemeClr val="accent2">
                    <a:lumMod val="40000"/>
                    <a:lumOff val="60000"/>
                  </a:schemeClr>
                </a:solidFill>
              </a:rPr>
              <a:t>M</a:t>
            </a:r>
            <a:endParaRPr lang="en-US" sz="4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176567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4">
            <a:extLst>
              <a:ext uri="{FF2B5EF4-FFF2-40B4-BE49-F238E27FC236}">
                <a16:creationId xmlns:a16="http://schemas.microsoft.com/office/drawing/2014/main" id="{8D665F2B-9203-41F1-84E0-5F60D760F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681" y="4620840"/>
            <a:ext cx="3823751" cy="223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F4F51E80-D32A-4091-BDAD-1FB6591151A8}"/>
              </a:ext>
            </a:extLst>
          </p:cNvPr>
          <p:cNvSpPr/>
          <p:nvPr/>
        </p:nvSpPr>
        <p:spPr>
          <a:xfrm>
            <a:off x="1033172" y="420022"/>
            <a:ext cx="4327338" cy="707886"/>
          </a:xfrm>
          <a:prstGeom prst="rect">
            <a:avLst/>
          </a:prstGeom>
        </p:spPr>
        <p:txBody>
          <a:bodyPr wrap="none">
            <a:spAutoFit/>
          </a:bodyPr>
          <a:lstStyle/>
          <a:p>
            <a:pPr marR="0" lvl="0">
              <a:spcBef>
                <a:spcPts val="0"/>
              </a:spcBef>
              <a:spcAft>
                <a:spcPts val="0"/>
              </a:spcAft>
              <a:buSzPts val="1200"/>
              <a:tabLst>
                <a:tab pos="589280" algn="l"/>
              </a:tabLst>
            </a:pPr>
            <a:r>
              <a:rPr lang="en-US" sz="4000" spc="-20" dirty="0">
                <a:ea typeface="Times New Roman" panose="02020603050405020304" pitchFamily="18" charset="0"/>
                <a:cs typeface="Times New Roman" panose="02020603050405020304" pitchFamily="18" charset="0"/>
              </a:rPr>
              <a:t>I. RISE OF</a:t>
            </a:r>
            <a:r>
              <a:rPr lang="en-US" sz="4000" spc="5" dirty="0">
                <a:ea typeface="Times New Roman" panose="02020603050405020304" pitchFamily="18" charset="0"/>
                <a:cs typeface="Times New Roman" panose="02020603050405020304" pitchFamily="18" charset="0"/>
              </a:rPr>
              <a:t> </a:t>
            </a:r>
            <a:r>
              <a:rPr lang="en-US" sz="4000" spc="-5" dirty="0">
                <a:ea typeface="Times New Roman" panose="02020603050405020304" pitchFamily="18" charset="0"/>
                <a:cs typeface="Times New Roman" panose="02020603050405020304" pitchFamily="18" charset="0"/>
              </a:rPr>
              <a:t>INDUSTRY</a:t>
            </a:r>
            <a:endParaRPr lang="en-US" sz="4000" spc="-20" dirty="0">
              <a:effectLst/>
              <a:ea typeface="Times New Roman" panose="02020603050405020304" pitchFamily="18" charset="0"/>
              <a:cs typeface="Times New Roman" panose="02020603050405020304" pitchFamily="18" charset="0"/>
            </a:endParaRPr>
          </a:p>
        </p:txBody>
      </p:sp>
      <p:sp>
        <p:nvSpPr>
          <p:cNvPr id="9" name="Rectangle 13">
            <a:extLst>
              <a:ext uri="{FF2B5EF4-FFF2-40B4-BE49-F238E27FC236}">
                <a16:creationId xmlns:a16="http://schemas.microsoft.com/office/drawing/2014/main" id="{FFACC0D9-995C-45DE-AC48-1A6B2C1FA3D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10" name="Group 8">
            <a:extLst>
              <a:ext uri="{FF2B5EF4-FFF2-40B4-BE49-F238E27FC236}">
                <a16:creationId xmlns:a16="http://schemas.microsoft.com/office/drawing/2014/main" id="{EB609020-11ED-4188-985B-46EEA23A6273}"/>
              </a:ext>
            </a:extLst>
          </p:cNvPr>
          <p:cNvGrpSpPr>
            <a:grpSpLocks/>
          </p:cNvGrpSpPr>
          <p:nvPr/>
        </p:nvGrpSpPr>
        <p:grpSpPr bwMode="auto">
          <a:xfrm>
            <a:off x="190445" y="2492962"/>
            <a:ext cx="2171700" cy="2117725"/>
            <a:chOff x="0" y="0"/>
            <a:chExt cx="3420" cy="3335"/>
          </a:xfrm>
        </p:grpSpPr>
        <p:pic>
          <p:nvPicPr>
            <p:cNvPr id="1036" name="Picture 12" descr="a">
              <a:extLst>
                <a:ext uri="{FF2B5EF4-FFF2-40B4-BE49-F238E27FC236}">
                  <a16:creationId xmlns:a16="http://schemas.microsoft.com/office/drawing/2014/main" id="{0E53906F-634C-4A52-86BB-EA4819E6F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0" cy="333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9">
              <a:extLst>
                <a:ext uri="{FF2B5EF4-FFF2-40B4-BE49-F238E27FC236}">
                  <a16:creationId xmlns:a16="http://schemas.microsoft.com/office/drawing/2014/main" id="{7B9E9E62-01CA-4D18-9527-969A4B6065F6}"/>
                </a:ext>
              </a:extLst>
            </p:cNvPr>
            <p:cNvGrpSpPr>
              <a:grpSpLocks/>
            </p:cNvGrpSpPr>
            <p:nvPr/>
          </p:nvGrpSpPr>
          <p:grpSpPr bwMode="auto">
            <a:xfrm>
              <a:off x="0" y="14"/>
              <a:ext cx="3420" cy="540"/>
              <a:chOff x="0" y="14"/>
              <a:chExt cx="3420" cy="540"/>
            </a:xfrm>
          </p:grpSpPr>
          <p:sp>
            <p:nvSpPr>
              <p:cNvPr id="12" name="Freeform 11">
                <a:extLst>
                  <a:ext uri="{FF2B5EF4-FFF2-40B4-BE49-F238E27FC236}">
                    <a16:creationId xmlns:a16="http://schemas.microsoft.com/office/drawing/2014/main" id="{261F9961-1B2B-4959-9E57-7CC0B9E0DC08}"/>
                  </a:ext>
                </a:extLst>
              </p:cNvPr>
              <p:cNvSpPr>
                <a:spLocks/>
              </p:cNvSpPr>
              <p:nvPr/>
            </p:nvSpPr>
            <p:spPr bwMode="auto">
              <a:xfrm>
                <a:off x="0" y="14"/>
                <a:ext cx="3420" cy="540"/>
              </a:xfrm>
              <a:custGeom>
                <a:avLst/>
                <a:gdLst>
                  <a:gd name="T0" fmla="*/ 0 w 3420"/>
                  <a:gd name="T1" fmla="+- 0 554 14"/>
                  <a:gd name="T2" fmla="*/ 554 h 540"/>
                  <a:gd name="T3" fmla="*/ 3420 w 3420"/>
                  <a:gd name="T4" fmla="+- 0 554 14"/>
                  <a:gd name="T5" fmla="*/ 554 h 540"/>
                  <a:gd name="T6" fmla="*/ 3420 w 3420"/>
                  <a:gd name="T7" fmla="+- 0 14 14"/>
                  <a:gd name="T8" fmla="*/ 14 h 540"/>
                  <a:gd name="T9" fmla="*/ 0 w 3420"/>
                  <a:gd name="T10" fmla="+- 0 14 14"/>
                  <a:gd name="T11" fmla="*/ 14 h 540"/>
                  <a:gd name="T12" fmla="*/ 0 w 3420"/>
                  <a:gd name="T13" fmla="+- 0 554 14"/>
                  <a:gd name="T14" fmla="*/ 554 h 540"/>
                </a:gdLst>
                <a:ahLst/>
                <a:cxnLst>
                  <a:cxn ang="0">
                    <a:pos x="T0" y="T2"/>
                  </a:cxn>
                  <a:cxn ang="0">
                    <a:pos x="T3" y="T5"/>
                  </a:cxn>
                  <a:cxn ang="0">
                    <a:pos x="T6" y="T8"/>
                  </a:cxn>
                  <a:cxn ang="0">
                    <a:pos x="T9" y="T11"/>
                  </a:cxn>
                  <a:cxn ang="0">
                    <a:pos x="T12" y="T14"/>
                  </a:cxn>
                </a:cxnLst>
                <a:rect l="0" t="0" r="r" b="b"/>
                <a:pathLst>
                  <a:path w="3420" h="540">
                    <a:moveTo>
                      <a:pt x="0" y="540"/>
                    </a:moveTo>
                    <a:lnTo>
                      <a:pt x="3420" y="540"/>
                    </a:lnTo>
                    <a:lnTo>
                      <a:pt x="3420" y="0"/>
                    </a:lnTo>
                    <a:lnTo>
                      <a:pt x="0" y="0"/>
                    </a:lnTo>
                    <a:lnTo>
                      <a:pt x="0" y="5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Text Box 10">
                <a:extLst>
                  <a:ext uri="{FF2B5EF4-FFF2-40B4-BE49-F238E27FC236}">
                    <a16:creationId xmlns:a16="http://schemas.microsoft.com/office/drawing/2014/main" id="{98B12389-36CD-4603-A789-3EDB828EFBD9}"/>
                  </a:ext>
                </a:extLst>
              </p:cNvPr>
              <p:cNvSpPr txBox="1">
                <a:spLocks noChangeArrowheads="1"/>
              </p:cNvSpPr>
              <p:nvPr/>
            </p:nvSpPr>
            <p:spPr bwMode="auto">
              <a:xfrm>
                <a:off x="0" y="14"/>
                <a:ext cx="3420" cy="540"/>
              </a:xfrm>
              <a:prstGeom prst="rect">
                <a:avLst/>
              </a:prstGeom>
              <a:solidFill>
                <a:srgbClr val="FFFFFF"/>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Oil is a resource that originally was used only as a lubricant – in today’s world oil is a necessity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grpSp>
        <p:nvGrpSpPr>
          <p:cNvPr id="16" name="Group 16">
            <a:extLst>
              <a:ext uri="{FF2B5EF4-FFF2-40B4-BE49-F238E27FC236}">
                <a16:creationId xmlns:a16="http://schemas.microsoft.com/office/drawing/2014/main" id="{ADBA7446-93AD-4A79-86F6-8A906D56E4F2}"/>
              </a:ext>
            </a:extLst>
          </p:cNvPr>
          <p:cNvGrpSpPr>
            <a:grpSpLocks/>
          </p:cNvGrpSpPr>
          <p:nvPr/>
        </p:nvGrpSpPr>
        <p:grpSpPr bwMode="auto">
          <a:xfrm>
            <a:off x="6744122" y="473244"/>
            <a:ext cx="2322228" cy="2117257"/>
            <a:chOff x="0" y="0"/>
            <a:chExt cx="4500" cy="3543"/>
          </a:xfrm>
        </p:grpSpPr>
        <p:pic>
          <p:nvPicPr>
            <p:cNvPr id="1044" name="Picture 20" descr="a">
              <a:extLst>
                <a:ext uri="{FF2B5EF4-FFF2-40B4-BE49-F238E27FC236}">
                  <a16:creationId xmlns:a16="http://schemas.microsoft.com/office/drawing/2014/main" id="{3EA33FDE-544D-47A1-9276-92AA09EB39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00" cy="3543"/>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7">
              <a:extLst>
                <a:ext uri="{FF2B5EF4-FFF2-40B4-BE49-F238E27FC236}">
                  <a16:creationId xmlns:a16="http://schemas.microsoft.com/office/drawing/2014/main" id="{C4E567AA-BDFC-4563-8CBE-DE7E0222F068}"/>
                </a:ext>
              </a:extLst>
            </p:cNvPr>
            <p:cNvGrpSpPr>
              <a:grpSpLocks/>
            </p:cNvGrpSpPr>
            <p:nvPr/>
          </p:nvGrpSpPr>
          <p:grpSpPr bwMode="auto">
            <a:xfrm>
              <a:off x="0" y="2637"/>
              <a:ext cx="4500" cy="895"/>
              <a:chOff x="0" y="2637"/>
              <a:chExt cx="4500" cy="895"/>
            </a:xfrm>
          </p:grpSpPr>
          <p:sp>
            <p:nvSpPr>
              <p:cNvPr id="18" name="Freeform 19">
                <a:extLst>
                  <a:ext uri="{FF2B5EF4-FFF2-40B4-BE49-F238E27FC236}">
                    <a16:creationId xmlns:a16="http://schemas.microsoft.com/office/drawing/2014/main" id="{CB152BE9-8A1A-43BF-9962-9F78EDEB67E6}"/>
                  </a:ext>
                </a:extLst>
              </p:cNvPr>
              <p:cNvSpPr>
                <a:spLocks/>
              </p:cNvSpPr>
              <p:nvPr/>
            </p:nvSpPr>
            <p:spPr bwMode="auto">
              <a:xfrm>
                <a:off x="0" y="2842"/>
                <a:ext cx="4500" cy="690"/>
              </a:xfrm>
              <a:custGeom>
                <a:avLst/>
                <a:gdLst>
                  <a:gd name="T0" fmla="*/ 0 w 4500"/>
                  <a:gd name="T1" fmla="+- 0 3532 2842"/>
                  <a:gd name="T2" fmla="*/ 3532 h 690"/>
                  <a:gd name="T3" fmla="*/ 4500 w 4500"/>
                  <a:gd name="T4" fmla="+- 0 3532 2842"/>
                  <a:gd name="T5" fmla="*/ 3532 h 690"/>
                  <a:gd name="T6" fmla="*/ 4500 w 4500"/>
                  <a:gd name="T7" fmla="+- 0 2842 2842"/>
                  <a:gd name="T8" fmla="*/ 2842 h 690"/>
                  <a:gd name="T9" fmla="*/ 0 w 4500"/>
                  <a:gd name="T10" fmla="+- 0 2842 2842"/>
                  <a:gd name="T11" fmla="*/ 2842 h 690"/>
                  <a:gd name="T12" fmla="*/ 0 w 4500"/>
                  <a:gd name="T13" fmla="+- 0 3532 2842"/>
                  <a:gd name="T14" fmla="*/ 3532 h 690"/>
                </a:gdLst>
                <a:ahLst/>
                <a:cxnLst>
                  <a:cxn ang="0">
                    <a:pos x="T0" y="T2"/>
                  </a:cxn>
                  <a:cxn ang="0">
                    <a:pos x="T3" y="T5"/>
                  </a:cxn>
                  <a:cxn ang="0">
                    <a:pos x="T6" y="T8"/>
                  </a:cxn>
                  <a:cxn ang="0">
                    <a:pos x="T9" y="T11"/>
                  </a:cxn>
                  <a:cxn ang="0">
                    <a:pos x="T12" y="T14"/>
                  </a:cxn>
                </a:cxnLst>
                <a:rect l="0" t="0" r="r" b="b"/>
                <a:pathLst>
                  <a:path w="4500" h="690">
                    <a:moveTo>
                      <a:pt x="0" y="690"/>
                    </a:moveTo>
                    <a:lnTo>
                      <a:pt x="4500" y="690"/>
                    </a:lnTo>
                    <a:lnTo>
                      <a:pt x="4500" y="0"/>
                    </a:lnTo>
                    <a:lnTo>
                      <a:pt x="0" y="0"/>
                    </a:lnTo>
                    <a:lnTo>
                      <a:pt x="0" y="6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Text Box 18">
                <a:extLst>
                  <a:ext uri="{FF2B5EF4-FFF2-40B4-BE49-F238E27FC236}">
                    <a16:creationId xmlns:a16="http://schemas.microsoft.com/office/drawing/2014/main" id="{A2F7EEB9-A9AB-4603-AF03-47A4DDE44C55}"/>
                  </a:ext>
                </a:extLst>
              </p:cNvPr>
              <p:cNvSpPr txBox="1">
                <a:spLocks noChangeArrowheads="1"/>
              </p:cNvSpPr>
              <p:nvPr/>
            </p:nvSpPr>
            <p:spPr bwMode="auto">
              <a:xfrm>
                <a:off x="0" y="2637"/>
                <a:ext cx="4500" cy="895"/>
              </a:xfrm>
              <a:prstGeom prst="rect">
                <a:avLst/>
              </a:prstGeom>
              <a:solidFill>
                <a:srgbClr val="FFFFFF"/>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Coal is a resource that is very difficult and dangerous to mine – many miners died from black lung and mining accidents – machinery in factories and railroads used coal as fuel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
        <p:nvSpPr>
          <p:cNvPr id="2" name="Slide Number Placeholder 1">
            <a:extLst>
              <a:ext uri="{FF2B5EF4-FFF2-40B4-BE49-F238E27FC236}">
                <a16:creationId xmlns:a16="http://schemas.microsoft.com/office/drawing/2014/main" id="{91EFE860-3A3B-4436-84F5-879428234AE7}"/>
              </a:ext>
            </a:extLst>
          </p:cNvPr>
          <p:cNvSpPr>
            <a:spLocks noGrp="1"/>
          </p:cNvSpPr>
          <p:nvPr>
            <p:ph type="sldNum" sz="quarter" idx="12"/>
          </p:nvPr>
        </p:nvSpPr>
        <p:spPr/>
        <p:txBody>
          <a:bodyPr/>
          <a:lstStyle/>
          <a:p>
            <a:fld id="{7EADA5B1-96DA-4BCB-B0C6-9B4EA679D3DA}" type="slidenum">
              <a:rPr lang="en-US" smtClean="0"/>
              <a:t>2</a:t>
            </a:fld>
            <a:endParaRPr lang="en-US" dirty="0"/>
          </a:p>
        </p:txBody>
      </p:sp>
      <p:sp>
        <p:nvSpPr>
          <p:cNvPr id="23" name="Rectangle 22">
            <a:extLst>
              <a:ext uri="{FF2B5EF4-FFF2-40B4-BE49-F238E27FC236}">
                <a16:creationId xmlns:a16="http://schemas.microsoft.com/office/drawing/2014/main" id="{28190B69-D5DE-494D-8305-45258C8F36E5}"/>
              </a:ext>
            </a:extLst>
          </p:cNvPr>
          <p:cNvSpPr/>
          <p:nvPr/>
        </p:nvSpPr>
        <p:spPr>
          <a:xfrm>
            <a:off x="9018" y="1143951"/>
            <a:ext cx="6697815" cy="1231106"/>
          </a:xfrm>
          <a:prstGeom prst="rect">
            <a:avLst/>
          </a:prstGeom>
        </p:spPr>
        <p:txBody>
          <a:bodyPr wrap="square">
            <a:spAutoFit/>
          </a:bodyPr>
          <a:lstStyle/>
          <a:p>
            <a:pPr marL="342900" indent="-342900">
              <a:buAutoNum type="alphaUcPeriod"/>
            </a:pPr>
            <a:r>
              <a:rPr lang="en-US" b="1" u="sng" dirty="0">
                <a:solidFill>
                  <a:srgbClr val="000000"/>
                </a:solidFill>
              </a:rPr>
              <a:t>NATURAL RESOURCES </a:t>
            </a:r>
          </a:p>
          <a:p>
            <a:pPr marL="285750" indent="-285750">
              <a:buFont typeface="Wingdings" panose="05000000000000000000" pitchFamily="2" charset="2"/>
              <a:buChar char="q"/>
            </a:pPr>
            <a:r>
              <a:rPr lang="en-US" sz="1400" dirty="0">
                <a:solidFill>
                  <a:srgbClr val="000000"/>
                </a:solidFill>
              </a:rPr>
              <a:t> ___________ – power steam engines / machines </a:t>
            </a:r>
          </a:p>
          <a:p>
            <a:pPr marL="742950" lvl="1" indent="-285750">
              <a:buFont typeface="Wingdings" panose="05000000000000000000" pitchFamily="2" charset="2"/>
              <a:buChar char="§"/>
            </a:pPr>
            <a:r>
              <a:rPr lang="en-US" sz="1400" dirty="0">
                <a:solidFill>
                  <a:srgbClr val="000000"/>
                </a:solidFill>
              </a:rPr>
              <a:t>large coal deposits found in  __________,  _______________ &amp; ________ </a:t>
            </a:r>
          </a:p>
          <a:p>
            <a:pPr marL="285750" indent="-285750">
              <a:buFont typeface="Wingdings" panose="05000000000000000000" pitchFamily="2" charset="2"/>
              <a:buChar char="q"/>
            </a:pPr>
            <a:r>
              <a:rPr lang="en-US" sz="1400" dirty="0">
                <a:solidFill>
                  <a:srgbClr val="000000"/>
                </a:solidFill>
              </a:rPr>
              <a:t>______ – ____________ machines / ________ lamps </a:t>
            </a:r>
          </a:p>
          <a:p>
            <a:pPr marL="285750" indent="-285750">
              <a:buFont typeface="Wingdings" panose="05000000000000000000" pitchFamily="2" charset="2"/>
              <a:buChar char="q"/>
            </a:pPr>
            <a:r>
              <a:rPr lang="en-US" sz="1400" dirty="0">
                <a:solidFill>
                  <a:srgbClr val="000000"/>
                </a:solidFill>
              </a:rPr>
              <a:t>________________ – make __________ found in Minnesota and Pittsburgh 	</a:t>
            </a:r>
          </a:p>
        </p:txBody>
      </p:sp>
      <p:sp>
        <p:nvSpPr>
          <p:cNvPr id="24" name="Rectangle 23">
            <a:extLst>
              <a:ext uri="{FF2B5EF4-FFF2-40B4-BE49-F238E27FC236}">
                <a16:creationId xmlns:a16="http://schemas.microsoft.com/office/drawing/2014/main" id="{53FF184C-61E9-4A0F-A489-782E5D11632D}"/>
              </a:ext>
            </a:extLst>
          </p:cNvPr>
          <p:cNvSpPr/>
          <p:nvPr/>
        </p:nvSpPr>
        <p:spPr>
          <a:xfrm>
            <a:off x="3564835" y="5458139"/>
            <a:ext cx="5721778" cy="1231106"/>
          </a:xfrm>
          <a:prstGeom prst="rect">
            <a:avLst/>
          </a:prstGeom>
        </p:spPr>
        <p:txBody>
          <a:bodyPr wrap="square">
            <a:spAutoFit/>
          </a:bodyPr>
          <a:lstStyle/>
          <a:p>
            <a:r>
              <a:rPr lang="en-US" dirty="0">
                <a:solidFill>
                  <a:srgbClr val="000000"/>
                </a:solidFill>
              </a:rPr>
              <a:t>B. </a:t>
            </a:r>
            <a:r>
              <a:rPr lang="en-US" b="1" u="sng" dirty="0">
                <a:solidFill>
                  <a:srgbClr val="000000"/>
                </a:solidFill>
              </a:rPr>
              <a:t>Increased Labor Force </a:t>
            </a:r>
          </a:p>
          <a:p>
            <a:pPr marL="285750" indent="-285750">
              <a:buFont typeface="Wingdings" panose="05000000000000000000" pitchFamily="2" charset="2"/>
              <a:buChar char="q"/>
            </a:pPr>
            <a:r>
              <a:rPr lang="en-US" sz="1400" dirty="0">
                <a:solidFill>
                  <a:srgbClr val="000000"/>
                </a:solidFill>
              </a:rPr>
              <a:t>____________________ immigrants </a:t>
            </a:r>
          </a:p>
          <a:p>
            <a:pPr marL="285750" indent="-285750">
              <a:buFont typeface="Wingdings" panose="05000000000000000000" pitchFamily="2" charset="2"/>
              <a:buChar char="q"/>
            </a:pPr>
            <a:r>
              <a:rPr lang="en-US" sz="1400" dirty="0">
                <a:solidFill>
                  <a:srgbClr val="000000"/>
                </a:solidFill>
              </a:rPr>
              <a:t>many Americans gave up    _______________ to work in factories </a:t>
            </a:r>
          </a:p>
          <a:p>
            <a:pPr marL="285750" indent="-285750">
              <a:buFont typeface="Wingdings" panose="05000000000000000000" pitchFamily="2" charset="2"/>
              <a:buChar char="q"/>
            </a:pPr>
            <a:r>
              <a:rPr lang="en-US" sz="1400" dirty="0">
                <a:solidFill>
                  <a:srgbClr val="000000"/>
                </a:solidFill>
              </a:rPr>
              <a:t>large number of ___________ _____________ move to cities </a:t>
            </a:r>
          </a:p>
          <a:p>
            <a:pPr marL="285750" indent="-285750">
              <a:buFont typeface="Wingdings" panose="05000000000000000000" pitchFamily="2" charset="2"/>
              <a:buChar char="q"/>
            </a:pPr>
            <a:r>
              <a:rPr lang="en-US" sz="1400" dirty="0">
                <a:solidFill>
                  <a:srgbClr val="000000"/>
                </a:solidFill>
              </a:rPr>
              <a:t>increased number of _____________ 	</a:t>
            </a:r>
          </a:p>
        </p:txBody>
      </p:sp>
      <p:pic>
        <p:nvPicPr>
          <p:cNvPr id="25" name="Picture 24">
            <a:extLst>
              <a:ext uri="{FF2B5EF4-FFF2-40B4-BE49-F238E27FC236}">
                <a16:creationId xmlns:a16="http://schemas.microsoft.com/office/drawing/2014/main" id="{D3FFC9D1-CB5B-4C85-A670-64BCD5021DC4}"/>
              </a:ext>
            </a:extLst>
          </p:cNvPr>
          <p:cNvPicPr>
            <a:picLocks noChangeAspect="1"/>
          </p:cNvPicPr>
          <p:nvPr/>
        </p:nvPicPr>
        <p:blipFill>
          <a:blip r:embed="rId5"/>
          <a:stretch>
            <a:fillRect/>
          </a:stretch>
        </p:blipFill>
        <p:spPr>
          <a:xfrm>
            <a:off x="2881675" y="3551825"/>
            <a:ext cx="6184675" cy="1702882"/>
          </a:xfrm>
          <a:prstGeom prst="rect">
            <a:avLst/>
          </a:prstGeom>
        </p:spPr>
      </p:pic>
      <p:sp>
        <p:nvSpPr>
          <p:cNvPr id="4" name="Rectangle 3">
            <a:extLst>
              <a:ext uri="{FF2B5EF4-FFF2-40B4-BE49-F238E27FC236}">
                <a16:creationId xmlns:a16="http://schemas.microsoft.com/office/drawing/2014/main" id="{06D08A5A-E88E-4434-8A49-99E3AE64719E}"/>
              </a:ext>
            </a:extLst>
          </p:cNvPr>
          <p:cNvSpPr/>
          <p:nvPr/>
        </p:nvSpPr>
        <p:spPr>
          <a:xfrm>
            <a:off x="101994" y="42149"/>
            <a:ext cx="8890274" cy="338554"/>
          </a:xfrm>
          <a:prstGeom prst="rect">
            <a:avLst/>
          </a:prstGeom>
          <a:solidFill>
            <a:schemeClr val="bg1"/>
          </a:solidFill>
          <a:ln w="19050">
            <a:solidFill>
              <a:srgbClr val="CC0099"/>
            </a:solidFill>
          </a:ln>
        </p:spPr>
        <p:txBody>
          <a:bodyPr wrap="square">
            <a:spAutoFit/>
          </a:bodyPr>
          <a:lstStyle/>
          <a:p>
            <a:pPr algn="ctr"/>
            <a:r>
              <a:rPr lang="en-US" sz="1600" b="1" dirty="0">
                <a:solidFill>
                  <a:srgbClr val="CC0099"/>
                </a:solidFill>
              </a:rPr>
              <a:t>Unit 2 EQ 1: What conditions spurred the growth of industry?</a:t>
            </a:r>
          </a:p>
        </p:txBody>
      </p:sp>
      <p:sp>
        <p:nvSpPr>
          <p:cNvPr id="5" name="Rectangle 4">
            <a:extLst>
              <a:ext uri="{FF2B5EF4-FFF2-40B4-BE49-F238E27FC236}">
                <a16:creationId xmlns:a16="http://schemas.microsoft.com/office/drawing/2014/main" id="{9895CF5C-3D59-4129-BE9D-3093C6E9CEF9}"/>
              </a:ext>
            </a:extLst>
          </p:cNvPr>
          <p:cNvSpPr/>
          <p:nvPr/>
        </p:nvSpPr>
        <p:spPr>
          <a:xfrm>
            <a:off x="5552740" y="2828686"/>
            <a:ext cx="2839120" cy="430887"/>
          </a:xfrm>
          <a:prstGeom prst="rect">
            <a:avLst/>
          </a:prstGeom>
        </p:spPr>
        <p:txBody>
          <a:bodyPr wrap="square">
            <a:spAutoFit/>
          </a:bodyPr>
          <a:lstStyle/>
          <a:p>
            <a:r>
              <a:rPr lang="en-US" altLang="en-US" sz="1100" dirty="0">
                <a:hlinkClick r:id="rId6"/>
              </a:rPr>
              <a:t>https://www.brainpop.com/socialstudies/ushistory/industrialrevolution/</a:t>
            </a:r>
            <a:r>
              <a:rPr lang="en-US" altLang="en-US" sz="1100" dirty="0"/>
              <a:t> </a:t>
            </a:r>
          </a:p>
        </p:txBody>
      </p:sp>
      <p:pic>
        <p:nvPicPr>
          <p:cNvPr id="2050" name="Picture 2">
            <a:extLst>
              <a:ext uri="{FF2B5EF4-FFF2-40B4-BE49-F238E27FC236}">
                <a16:creationId xmlns:a16="http://schemas.microsoft.com/office/drawing/2014/main" id="{E4FE7C0F-8DB8-4EDF-9505-6D7CD6D419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1675" y="2446125"/>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brainpop">
            <a:hlinkClick r:id="rId6"/>
            <a:extLst>
              <a:ext uri="{FF2B5EF4-FFF2-40B4-BE49-F238E27FC236}">
                <a16:creationId xmlns:a16="http://schemas.microsoft.com/office/drawing/2014/main" id="{7F72F338-A72C-4D20-911B-AC58EDE0A2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13755" y="2401257"/>
            <a:ext cx="1116490" cy="105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0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6E69FF-6B43-42D7-BC78-9A7A8993DB5E}"/>
              </a:ext>
            </a:extLst>
          </p:cNvPr>
          <p:cNvSpPr>
            <a:spLocks noGrp="1"/>
          </p:cNvSpPr>
          <p:nvPr>
            <p:ph type="sldNum" sz="quarter" idx="12"/>
          </p:nvPr>
        </p:nvSpPr>
        <p:spPr/>
        <p:txBody>
          <a:bodyPr/>
          <a:lstStyle/>
          <a:p>
            <a:fld id="{7EADA5B1-96DA-4BCB-B0C6-9B4EA679D3DA}" type="slidenum">
              <a:rPr lang="en-US" smtClean="0"/>
              <a:t>20</a:t>
            </a:fld>
            <a:endParaRPr lang="en-US" dirty="0"/>
          </a:p>
        </p:txBody>
      </p:sp>
      <p:pic>
        <p:nvPicPr>
          <p:cNvPr id="2049" name="Picture 1">
            <a:extLst>
              <a:ext uri="{FF2B5EF4-FFF2-40B4-BE49-F238E27FC236}">
                <a16:creationId xmlns:a16="http://schemas.microsoft.com/office/drawing/2014/main" id="{0668E9D4-09FD-46CE-84B2-F9FE71AAC5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6" y="13631"/>
            <a:ext cx="971550" cy="9715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onopoly Guy running">
            <a:extLst>
              <a:ext uri="{FF2B5EF4-FFF2-40B4-BE49-F238E27FC236}">
                <a16:creationId xmlns:a16="http://schemas.microsoft.com/office/drawing/2014/main" id="{CE2176F6-27B7-4707-8449-5A824E3E0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9035" y="175556"/>
            <a:ext cx="1292225" cy="8096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37108E18-D9FB-4117-BBA3-FB1CE2A167A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21B1F243-BA6E-4705-84A9-149275CEACCB}"/>
              </a:ext>
            </a:extLst>
          </p:cNvPr>
          <p:cNvSpPr>
            <a:spLocks noChangeArrowheads="1"/>
          </p:cNvSpPr>
          <p:nvPr/>
        </p:nvSpPr>
        <p:spPr bwMode="auto">
          <a:xfrm>
            <a:off x="0" y="228600"/>
            <a:ext cx="9240253" cy="64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sng" strike="noStrike" cap="none" normalizeH="0" baseline="0" dirty="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GROUP PROJECT:</a:t>
            </a:r>
            <a:r>
              <a:rPr kumimoji="0" lang="en-US" altLang="en-US" sz="2400" b="1" i="0" u="sng" strike="noStrike" cap="none" normalizeH="0" baseline="0" dirty="0">
                <a:ln>
                  <a:noFill/>
                </a:ln>
                <a:solidFill>
                  <a:srgbClr val="555555"/>
                </a:solidFill>
                <a:effectLst/>
                <a:latin typeface="Bookman Old Style" panose="02050604050505020204" pitchFamily="18" charset="0"/>
                <a:ea typeface="Calibri" panose="020F0502020204030204" pitchFamily="34" charset="0"/>
                <a:cs typeface="Arial" panose="020B0604020202020204" pitchFamily="34" charset="0"/>
              </a:rPr>
              <a:t> </a:t>
            </a:r>
            <a:endParaRPr kumimoji="0" lang="en-US" altLang="en-US" sz="1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sng" strike="noStrike" cap="none" normalizeH="0" baseline="0" dirty="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Captain of Industry or Robber Baron?</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sng" strike="noStrike" cap="none" normalizeH="0" baseline="0" dirty="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OBJECTIVE: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Over the next few days, you and your group members will research one of several prominent men whose names have become synonymous with big business (for better or worse). You will report on their legacy and whether or not they should ultimately be labeled a ‘Captain of Industry’ or ‘Robber Baron’.  </a:t>
            </a: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THE CREW</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Andrew Carnegie, John Pierpont Morgan, John Davison Rockefeller, Leland Stanford &amp; Cornelius Vanderbilt.</a:t>
            </a: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THE TASK: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Each group will conduct research about the man they have been assigned. The following are the topics you need to discuss on your SWAY:</a:t>
            </a:r>
            <a:endParaRPr kumimoji="0" lang="en-US" altLang="en-US" sz="1600" b="0" i="0" u="none" strike="noStrike" cap="none" normalizeH="0" baseline="0" dirty="0">
              <a:ln>
                <a:noFill/>
              </a:ln>
              <a:solidFill>
                <a:schemeClr val="tx1"/>
              </a:solidFill>
              <a:effectLst/>
              <a:latin typeface="+mn-lt"/>
            </a:endParaRPr>
          </a:p>
          <a:p>
            <a:pPr defTabSz="914400">
              <a:buFontTx/>
              <a:buChar char="•"/>
            </a:pPr>
            <a:r>
              <a:rPr lang="en-US" altLang="en-US" sz="1600" dirty="0">
                <a:latin typeface="+mn-lt"/>
                <a:ea typeface="Calibri" panose="020F0502020204030204" pitchFamily="34" charset="0"/>
                <a:cs typeface="Times New Roman" panose="02020603050405020304" pitchFamily="18" charset="0"/>
              </a:rPr>
              <a:t>Title Slide : ( Image &amp; Quote)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Slide 1 - Background (childhood, education).</a:t>
            </a: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Slide 2 - Rise to the top (education, first jobs, how they got rich).</a:t>
            </a: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Slide 3 - Industry they came to dominate (railroads, companies owned, etc.).</a:t>
            </a: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Slide 4 - Reasons they may be a Captain of Industry ( explain how they helped industry using examples).</a:t>
            </a: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Slide 5 - Reasons they may be a Robber Baron ( explain using examples: cheating, lying and just being generally shady).</a:t>
            </a: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Slide 6 - Their legacy (what they left behind, charities, etc.)</a:t>
            </a:r>
            <a:endParaRPr lang="en-US" altLang="en-US" sz="1600" dirty="0">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600" dirty="0">
                <a:latin typeface="+mn-lt"/>
                <a:ea typeface="Calibri" panose="020F0502020204030204" pitchFamily="34" charset="0"/>
                <a:cs typeface="Times New Roman" panose="02020603050405020304" pitchFamily="18" charset="0"/>
              </a:rPr>
              <a:t>Your group’s decision: Captain or Criminal?</a:t>
            </a:r>
            <a:endParaRPr kumimoji="0" lang="en-US" altLang="en-US" sz="1600" b="1" i="0" u="sng"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THE RESOURCES</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Your preliminary research should start on my website, where there are numerous links provided.</a:t>
            </a:r>
            <a:endParaRPr kumimoji="0" lang="en-US" altLang="en-US" sz="16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1484932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3F4537-12DA-4CD1-8A4E-859E1D326DA2}"/>
              </a:ext>
            </a:extLst>
          </p:cNvPr>
          <p:cNvSpPr>
            <a:spLocks noGrp="1"/>
          </p:cNvSpPr>
          <p:nvPr>
            <p:ph type="sldNum" sz="quarter" idx="12"/>
          </p:nvPr>
        </p:nvSpPr>
        <p:spPr/>
        <p:txBody>
          <a:bodyPr/>
          <a:lstStyle/>
          <a:p>
            <a:fld id="{7EADA5B1-96DA-4BCB-B0C6-9B4EA679D3DA}" type="slidenum">
              <a:rPr lang="en-US" smtClean="0"/>
              <a:t>21</a:t>
            </a:fld>
            <a:endParaRPr lang="en-US" dirty="0"/>
          </a:p>
        </p:txBody>
      </p:sp>
      <p:sp>
        <p:nvSpPr>
          <p:cNvPr id="3" name="Rectangle 2">
            <a:extLst>
              <a:ext uri="{FF2B5EF4-FFF2-40B4-BE49-F238E27FC236}">
                <a16:creationId xmlns:a16="http://schemas.microsoft.com/office/drawing/2014/main" id="{C4675309-D60D-4E9F-8361-9A5837C0CC34}"/>
              </a:ext>
            </a:extLst>
          </p:cNvPr>
          <p:cNvSpPr/>
          <p:nvPr/>
        </p:nvSpPr>
        <p:spPr>
          <a:xfrm>
            <a:off x="400051" y="2390201"/>
            <a:ext cx="4572000" cy="3966150"/>
          </a:xfrm>
          <a:prstGeom prst="rect">
            <a:avLst/>
          </a:prstGeom>
        </p:spPr>
        <p:txBody>
          <a:bodyPr>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______ Participation Grade 1 – 5pts</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______ Participation Grade 2 – 5pts </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______ Participation Grade 3 – 5pts </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______ Participation Grade 4 – 5pts </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______ Participation Grade 5 – 5pts </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______  Sway – 100 pts </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Total Score _______/125 = </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Final Grade ___________%</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Table 5">
            <a:extLst>
              <a:ext uri="{FF2B5EF4-FFF2-40B4-BE49-F238E27FC236}">
                <a16:creationId xmlns:a16="http://schemas.microsoft.com/office/drawing/2014/main" id="{02C61794-C77F-4C28-942C-DD0E5D8DA8AA}"/>
              </a:ext>
            </a:extLst>
          </p:cNvPr>
          <p:cNvGraphicFramePr>
            <a:graphicFrameLocks noGrp="1"/>
          </p:cNvGraphicFramePr>
          <p:nvPr>
            <p:extLst>
              <p:ext uri="{D42A27DB-BD31-4B8C-83A1-F6EECF244321}">
                <p14:modId xmlns:p14="http://schemas.microsoft.com/office/powerpoint/2010/main" val="2252503829"/>
              </p:ext>
            </p:extLst>
          </p:nvPr>
        </p:nvGraphicFramePr>
        <p:xfrm>
          <a:off x="78296" y="501649"/>
          <a:ext cx="8987408" cy="1486745"/>
        </p:xfrm>
        <a:graphic>
          <a:graphicData uri="http://schemas.openxmlformats.org/drawingml/2006/table">
            <a:tbl>
              <a:tblPr firstRow="1" bandRow="1">
                <a:tableStyleId>{7E9639D4-E3E2-4D34-9284-5A2195B3D0D7}</a:tableStyleId>
              </a:tblPr>
              <a:tblGrid>
                <a:gridCol w="992698">
                  <a:extLst>
                    <a:ext uri="{9D8B030D-6E8A-4147-A177-3AD203B41FA5}">
                      <a16:colId xmlns:a16="http://schemas.microsoft.com/office/drawing/2014/main" val="2803142002"/>
                    </a:ext>
                  </a:extLst>
                </a:gridCol>
                <a:gridCol w="1254154">
                  <a:extLst>
                    <a:ext uri="{9D8B030D-6E8A-4147-A177-3AD203B41FA5}">
                      <a16:colId xmlns:a16="http://schemas.microsoft.com/office/drawing/2014/main" val="298457546"/>
                    </a:ext>
                  </a:extLst>
                </a:gridCol>
                <a:gridCol w="1123426">
                  <a:extLst>
                    <a:ext uri="{9D8B030D-6E8A-4147-A177-3AD203B41FA5}">
                      <a16:colId xmlns:a16="http://schemas.microsoft.com/office/drawing/2014/main" val="3830455143"/>
                    </a:ext>
                  </a:extLst>
                </a:gridCol>
                <a:gridCol w="1123426">
                  <a:extLst>
                    <a:ext uri="{9D8B030D-6E8A-4147-A177-3AD203B41FA5}">
                      <a16:colId xmlns:a16="http://schemas.microsoft.com/office/drawing/2014/main" val="2728577542"/>
                    </a:ext>
                  </a:extLst>
                </a:gridCol>
                <a:gridCol w="1123426">
                  <a:extLst>
                    <a:ext uri="{9D8B030D-6E8A-4147-A177-3AD203B41FA5}">
                      <a16:colId xmlns:a16="http://schemas.microsoft.com/office/drawing/2014/main" val="2032035932"/>
                    </a:ext>
                  </a:extLst>
                </a:gridCol>
                <a:gridCol w="1123426">
                  <a:extLst>
                    <a:ext uri="{9D8B030D-6E8A-4147-A177-3AD203B41FA5}">
                      <a16:colId xmlns:a16="http://schemas.microsoft.com/office/drawing/2014/main" val="892054614"/>
                    </a:ext>
                  </a:extLst>
                </a:gridCol>
                <a:gridCol w="1123426">
                  <a:extLst>
                    <a:ext uri="{9D8B030D-6E8A-4147-A177-3AD203B41FA5}">
                      <a16:colId xmlns:a16="http://schemas.microsoft.com/office/drawing/2014/main" val="1449882492"/>
                    </a:ext>
                  </a:extLst>
                </a:gridCol>
                <a:gridCol w="1123426">
                  <a:extLst>
                    <a:ext uri="{9D8B030D-6E8A-4147-A177-3AD203B41FA5}">
                      <a16:colId xmlns:a16="http://schemas.microsoft.com/office/drawing/2014/main" val="1357641455"/>
                    </a:ext>
                  </a:extLst>
                </a:gridCol>
              </a:tblGrid>
              <a:tr h="922233">
                <a:tc>
                  <a:txBody>
                    <a:bodyPr/>
                    <a:lstStyle/>
                    <a:p>
                      <a:pPr algn="ctr"/>
                      <a:r>
                        <a:rPr lang="en-US" sz="1600" dirty="0"/>
                        <a:t>Title Slide</a:t>
                      </a:r>
                    </a:p>
                    <a:p>
                      <a:pPr algn="ctr"/>
                      <a:endParaRPr lang="en-US" sz="1600" dirty="0"/>
                    </a:p>
                    <a:p>
                      <a:pPr algn="ctr"/>
                      <a:r>
                        <a:rPr lang="en-US" sz="1600" dirty="0"/>
                        <a:t>10 pts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lang="en-US" sz="1600" dirty="0"/>
                        <a:t>Background </a:t>
                      </a:r>
                    </a:p>
                    <a:p>
                      <a:pPr algn="ctr"/>
                      <a:endParaRPr lang="en-US" sz="1600" dirty="0"/>
                    </a:p>
                    <a:p>
                      <a:pPr algn="ctr"/>
                      <a:endParaRPr lang="en-US" sz="1600" dirty="0"/>
                    </a:p>
                    <a:p>
                      <a:pPr algn="ctr"/>
                      <a:r>
                        <a:rPr lang="en-US" sz="1600" dirty="0"/>
                        <a:t>10pts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lang="en-US" sz="1600" dirty="0"/>
                        <a:t>Rise to the Top  </a:t>
                      </a:r>
                    </a:p>
                    <a:p>
                      <a:pPr algn="ctr"/>
                      <a:endParaRPr lang="en-US" sz="1600" dirty="0"/>
                    </a:p>
                    <a:p>
                      <a:pPr algn="ctr"/>
                      <a:r>
                        <a:rPr lang="en-US" sz="1600" dirty="0"/>
                        <a:t>10pts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lang="en-US" sz="1600" dirty="0"/>
                        <a:t>Industry </a:t>
                      </a:r>
                    </a:p>
                    <a:p>
                      <a:pPr algn="ctr"/>
                      <a:endParaRPr lang="en-US" sz="1600" dirty="0"/>
                    </a:p>
                    <a:p>
                      <a:pPr algn="ctr"/>
                      <a:endParaRPr lang="en-US" sz="1600" dirty="0"/>
                    </a:p>
                    <a:p>
                      <a:pPr algn="ctr"/>
                      <a:r>
                        <a:rPr lang="en-US" sz="1600" dirty="0"/>
                        <a:t> 10pts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lang="en-US" sz="1600" dirty="0"/>
                        <a:t>Captain of Industry </a:t>
                      </a:r>
                    </a:p>
                    <a:p>
                      <a:pPr algn="ctr"/>
                      <a:endParaRPr lang="en-US" sz="1600" dirty="0"/>
                    </a:p>
                    <a:p>
                      <a:pPr algn="ctr"/>
                      <a:r>
                        <a:rPr lang="en-US" sz="1600" dirty="0"/>
                        <a:t>20pts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lang="en-US" sz="1600" dirty="0"/>
                        <a:t>Robber Barron </a:t>
                      </a:r>
                    </a:p>
                    <a:p>
                      <a:pPr algn="ctr"/>
                      <a:endParaRPr lang="en-US" sz="1600" dirty="0"/>
                    </a:p>
                    <a:p>
                      <a:pPr algn="ctr"/>
                      <a:r>
                        <a:rPr lang="en-US" sz="1600" dirty="0"/>
                        <a:t> 20 pts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lang="en-US" sz="1600" dirty="0"/>
                        <a:t>Legacy </a:t>
                      </a:r>
                    </a:p>
                    <a:p>
                      <a:pPr algn="ctr"/>
                      <a:endParaRPr lang="en-US" sz="1600" dirty="0"/>
                    </a:p>
                    <a:p>
                      <a:pPr algn="ctr"/>
                      <a:endParaRPr lang="en-US" sz="1600" dirty="0"/>
                    </a:p>
                    <a:p>
                      <a:pPr algn="ctr"/>
                      <a:r>
                        <a:rPr lang="en-US" sz="1600" dirty="0"/>
                        <a:t> 10pts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lang="en-US" sz="1600" dirty="0"/>
                        <a:t>Group Decision</a:t>
                      </a:r>
                    </a:p>
                    <a:p>
                      <a:pPr algn="ctr"/>
                      <a:endParaRPr lang="en-US" sz="1600" dirty="0"/>
                    </a:p>
                    <a:p>
                      <a:pPr algn="ctr"/>
                      <a:r>
                        <a:rPr lang="en-US" sz="1600" dirty="0"/>
                        <a:t> 10pts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232485490"/>
                  </a:ext>
                </a:extLst>
              </a:tr>
              <a:tr h="41994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8555265"/>
                  </a:ext>
                </a:extLst>
              </a:tr>
            </a:tbl>
          </a:graphicData>
        </a:graphic>
      </p:graphicFrame>
      <p:sp>
        <p:nvSpPr>
          <p:cNvPr id="5" name="Rectangle 4">
            <a:extLst>
              <a:ext uri="{FF2B5EF4-FFF2-40B4-BE49-F238E27FC236}">
                <a16:creationId xmlns:a16="http://schemas.microsoft.com/office/drawing/2014/main" id="{CCDC24CA-B060-4A5B-B90A-846C8FAB49F4}"/>
              </a:ext>
            </a:extLst>
          </p:cNvPr>
          <p:cNvSpPr/>
          <p:nvPr/>
        </p:nvSpPr>
        <p:spPr>
          <a:xfrm>
            <a:off x="4572000" y="2942439"/>
            <a:ext cx="4572000" cy="2277547"/>
          </a:xfrm>
          <a:prstGeom prst="rect">
            <a:avLst/>
          </a:prstGeom>
        </p:spPr>
        <p:txBody>
          <a:bodyPr>
            <a:spAutoFit/>
          </a:bodyPr>
          <a:lstStyle/>
          <a:p>
            <a:pPr lvl="0" algn="ctr" defTabSz="914400" eaLnBrk="0" fontAlgn="base" hangingPunct="0">
              <a:spcBef>
                <a:spcPct val="0"/>
              </a:spcBef>
              <a:spcAft>
                <a:spcPct val="0"/>
              </a:spcAft>
            </a:pPr>
            <a:r>
              <a:rPr lang="en-US" altLang="en-US" sz="3200" b="1" u="sng" dirty="0">
                <a:latin typeface="Bookman Old Style" panose="02050604050505020204" pitchFamily="18" charset="0"/>
                <a:ea typeface="Calibri" panose="020F0502020204030204" pitchFamily="34" charset="0"/>
                <a:cs typeface="Times New Roman" panose="02020603050405020304" pitchFamily="18" charset="0"/>
              </a:rPr>
              <a:t>GROUP PROJECT:</a:t>
            </a:r>
            <a:r>
              <a:rPr lang="en-US" altLang="en-US" sz="2400" b="1" u="sng" dirty="0">
                <a:solidFill>
                  <a:srgbClr val="555555"/>
                </a:solidFill>
                <a:latin typeface="Bookman Old Style" panose="02050604050505020204" pitchFamily="18" charset="0"/>
                <a:ea typeface="Calibri" panose="020F0502020204030204" pitchFamily="34" charset="0"/>
                <a:cs typeface="Arial" panose="020B0604020202020204" pitchFamily="34" charset="0"/>
              </a:rPr>
              <a:t> </a:t>
            </a:r>
          </a:p>
          <a:p>
            <a:pPr lvl="0" algn="ctr" defTabSz="914400" eaLnBrk="0" fontAlgn="base" hangingPunct="0">
              <a:spcBef>
                <a:spcPct val="0"/>
              </a:spcBef>
              <a:spcAft>
                <a:spcPct val="0"/>
              </a:spcAft>
            </a:pPr>
            <a:endParaRPr lang="en-US" altLang="en-US" sz="1400" dirty="0"/>
          </a:p>
          <a:p>
            <a:pPr lvl="0" algn="ctr" defTabSz="914400" eaLnBrk="0" fontAlgn="base" hangingPunct="0">
              <a:spcBef>
                <a:spcPct val="0"/>
              </a:spcBef>
              <a:spcAft>
                <a:spcPct val="0"/>
              </a:spcAft>
            </a:pPr>
            <a:r>
              <a:rPr lang="en-US" altLang="en-US" sz="3200" b="1" u="sng" dirty="0">
                <a:latin typeface="Bookman Old Style" panose="02050604050505020204" pitchFamily="18" charset="0"/>
                <a:ea typeface="Calibri" panose="020F0502020204030204" pitchFamily="34" charset="0"/>
                <a:cs typeface="Times New Roman" panose="02020603050405020304" pitchFamily="18" charset="0"/>
              </a:rPr>
              <a:t>Captain of Industry </a:t>
            </a:r>
          </a:p>
          <a:p>
            <a:pPr lvl="0" algn="ctr" defTabSz="914400" eaLnBrk="0" fontAlgn="base" hangingPunct="0">
              <a:spcBef>
                <a:spcPct val="0"/>
              </a:spcBef>
              <a:spcAft>
                <a:spcPct val="0"/>
              </a:spcAft>
            </a:pPr>
            <a:r>
              <a:rPr lang="en-US" altLang="en-US" sz="3200" b="1" u="sng" dirty="0">
                <a:latin typeface="Bookman Old Style" panose="02050604050505020204" pitchFamily="18" charset="0"/>
                <a:ea typeface="Calibri" panose="020F0502020204030204" pitchFamily="34" charset="0"/>
                <a:cs typeface="Times New Roman" panose="02020603050405020304" pitchFamily="18" charset="0"/>
              </a:rPr>
              <a:t>or </a:t>
            </a:r>
          </a:p>
          <a:p>
            <a:pPr lvl="0" algn="ctr" defTabSz="914400" eaLnBrk="0" fontAlgn="base" hangingPunct="0">
              <a:spcBef>
                <a:spcPct val="0"/>
              </a:spcBef>
              <a:spcAft>
                <a:spcPct val="0"/>
              </a:spcAft>
            </a:pPr>
            <a:r>
              <a:rPr lang="en-US" altLang="en-US" sz="3200" b="1" u="sng" dirty="0">
                <a:latin typeface="Bookman Old Style" panose="02050604050505020204" pitchFamily="18" charset="0"/>
                <a:ea typeface="Calibri" panose="020F0502020204030204" pitchFamily="34" charset="0"/>
                <a:cs typeface="Times New Roman" panose="02020603050405020304" pitchFamily="18" charset="0"/>
              </a:rPr>
              <a:t>Robber Baron?</a:t>
            </a:r>
            <a:endParaRPr lang="en-US" altLang="en-US" sz="1400" dirty="0"/>
          </a:p>
        </p:txBody>
      </p:sp>
    </p:spTree>
    <p:extLst>
      <p:ext uri="{BB962C8B-B14F-4D97-AF65-F5344CB8AC3E}">
        <p14:creationId xmlns:p14="http://schemas.microsoft.com/office/powerpoint/2010/main" val="2149073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3">
            <a:extLst>
              <a:ext uri="{FF2B5EF4-FFF2-40B4-BE49-F238E27FC236}">
                <a16:creationId xmlns:a16="http://schemas.microsoft.com/office/drawing/2014/main" id="{57D56CC9-E935-49B4-8786-E10A916EA7C9}"/>
              </a:ext>
            </a:extLst>
          </p:cNvPr>
          <p:cNvGraphicFramePr>
            <a:graphicFrameLocks noGrp="1"/>
          </p:cNvGraphicFramePr>
          <p:nvPr>
            <p:extLst>
              <p:ext uri="{D42A27DB-BD31-4B8C-83A1-F6EECF244321}">
                <p14:modId xmlns:p14="http://schemas.microsoft.com/office/powerpoint/2010/main" val="1246476584"/>
              </p:ext>
            </p:extLst>
          </p:nvPr>
        </p:nvGraphicFramePr>
        <p:xfrm>
          <a:off x="0" y="0"/>
          <a:ext cx="9144001" cy="4115602"/>
        </p:xfrm>
        <a:graphic>
          <a:graphicData uri="http://schemas.openxmlformats.org/drawingml/2006/table">
            <a:tbl>
              <a:tblPr/>
              <a:tblGrid>
                <a:gridCol w="1636295">
                  <a:extLst>
                    <a:ext uri="{9D8B030D-6E8A-4147-A177-3AD203B41FA5}">
                      <a16:colId xmlns:a16="http://schemas.microsoft.com/office/drawing/2014/main" val="20000"/>
                    </a:ext>
                  </a:extLst>
                </a:gridCol>
                <a:gridCol w="7507706">
                  <a:extLst>
                    <a:ext uri="{9D8B030D-6E8A-4147-A177-3AD203B41FA5}">
                      <a16:colId xmlns:a16="http://schemas.microsoft.com/office/drawing/2014/main" val="20001"/>
                    </a:ext>
                  </a:extLst>
                </a:gridCol>
              </a:tblGrid>
              <a:tr h="41156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333399"/>
                        </a:solidFill>
                        <a:effectLst/>
                        <a:latin typeface="Neue Haas Grotesk Text Pro" panose="020B0504020202020204"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333399"/>
                        </a:solidFill>
                        <a:effectLst/>
                        <a:latin typeface="Neue Haas Grotesk Text Pro" panose="020B0504020202020204"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333399"/>
                          </a:solidFill>
                          <a:effectLst/>
                          <a:latin typeface="+mn-lt"/>
                          <a:cs typeface="Arial" pitchFamily="34" charset="0"/>
                        </a:rPr>
                        <a:t>OLD IMMIGRANTS (PRE-1870S)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333399"/>
                        </a:solidFill>
                        <a:effectLst/>
                        <a:latin typeface="Neue Haas Grotesk Text Pro" panose="020B0504020202020204" pitchFamily="34" charset="0"/>
                        <a:cs typeface="Arial" pitchFamily="34" charset="0"/>
                      </a:endParaRPr>
                    </a:p>
                    <a:p>
                      <a:pPr marL="0" indent="0" algn="ctr" eaLnBrk="1" hangingPunct="1">
                        <a:buClr>
                          <a:schemeClr val="tx2"/>
                        </a:buClr>
                        <a:buFont typeface="Wingdings" panose="05000000000000000000" pitchFamily="2" charset="2"/>
                        <a:buNone/>
                      </a:pPr>
                      <a:r>
                        <a:rPr lang="en-US" altLang="en-US" sz="1200" dirty="0">
                          <a:solidFill>
                            <a:schemeClr val="tx2"/>
                          </a:solidFill>
                        </a:rPr>
                        <a:t>Mostly from Western Europe = Germany, Great Britain, Ireland, Sweden</a:t>
                      </a:r>
                    </a:p>
                    <a:p>
                      <a:pPr marL="0" indent="0" algn="ctr" eaLnBrk="1" hangingPunct="1">
                        <a:buClr>
                          <a:schemeClr val="tx1"/>
                        </a:buClr>
                        <a:buFontTx/>
                        <a:buNone/>
                      </a:pPr>
                      <a:r>
                        <a:rPr lang="en-US" altLang="en-US" sz="1200" dirty="0"/>
                        <a:t>mostly Protestant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333399"/>
                        </a:solidFill>
                        <a:effectLst/>
                        <a:latin typeface="Neue Haas Grotesk Text Pro" panose="020B0504020202020204"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333399"/>
                        </a:solidFill>
                        <a:effectLst/>
                        <a:latin typeface="Neue Haas Grotesk Text Pro" panose="020B0504020202020204"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333399"/>
                        </a:solidFill>
                        <a:effectLst/>
                        <a:latin typeface="Neue Haas Grotesk Text Pro" panose="020B0504020202020204"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333399"/>
                        </a:solidFill>
                        <a:effectLst/>
                        <a:latin typeface="Neue Haas Grotesk Text Pro" panose="020B0504020202020204"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333399"/>
                        </a:solidFill>
                        <a:effectLst/>
                        <a:latin typeface="Neue Haas Grotesk Text Pro" panose="020B0504020202020204"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333399"/>
                        </a:solidFill>
                        <a:effectLst/>
                        <a:latin typeface="Neue Haas Grotesk Text Pro" panose="020B0504020202020204" pitchFamily="34" charset="0"/>
                        <a:cs typeface="Arial" pitchFamily="34" charset="0"/>
                      </a:endParaRPr>
                    </a:p>
                  </a:txBody>
                  <a:tcPr marT="91440" marB="91440" anchor="ctr" horzOverflow="overflow">
                    <a:lnL>
                      <a:noFill/>
                    </a:lnL>
                    <a:lnR w="12700" cap="flat" cmpd="sng" algn="ctr">
                      <a:solidFill>
                        <a:srgbClr val="666699"/>
                      </a:solidFill>
                      <a:prstDash val="solid"/>
                      <a:round/>
                      <a:headEnd type="none" w="med" len="med"/>
                      <a:tailEnd type="none" w="med" len="med"/>
                    </a:lnR>
                    <a:lnT>
                      <a:noFill/>
                    </a:lnT>
                    <a:lnB w="12700" cap="flat" cmpd="sng" algn="ctr">
                      <a:solidFill>
                        <a:srgbClr val="666699"/>
                      </a:solidFill>
                      <a:prstDash val="solid"/>
                      <a:round/>
                      <a:headEnd type="none" w="med" len="med"/>
                      <a:tailEnd type="none" w="med" len="med"/>
                    </a:lnB>
                    <a:lnTlToBr>
                      <a:noFill/>
                    </a:lnTlToBr>
                    <a:lnBlToTr>
                      <a:noFill/>
                    </a:lnBlToTr>
                    <a:noFill/>
                  </a:tcPr>
                </a:tc>
                <a:tc>
                  <a:txBody>
                    <a:bodyPr/>
                    <a:lstStyle/>
                    <a:p>
                      <a:r>
                        <a:rPr lang="en-US" sz="1400" b="0" i="0" u="none" strike="noStrike" kern="1200" baseline="0" dirty="0">
                          <a:solidFill>
                            <a:schemeClr val="tx1"/>
                          </a:solidFill>
                          <a:latin typeface="Neue Haas Grotesk Text Pro" panose="020B0504020202020204" pitchFamily="34" charset="0"/>
                          <a:ea typeface="+mn-ea"/>
                          <a:cs typeface="+mn-cs"/>
                        </a:rPr>
                        <a:t> </a:t>
                      </a:r>
                    </a:p>
                    <a:p>
                      <a:pPr marL="236538" marR="0" lvl="0" indent="-236538" algn="ctr" defTabSz="914400" rtl="0" eaLnBrk="1" fontAlgn="base" latinLnBrk="0" hangingPunct="1">
                        <a:lnSpc>
                          <a:spcPct val="100000"/>
                        </a:lnSpc>
                        <a:spcBef>
                          <a:spcPct val="0"/>
                        </a:spcBef>
                        <a:spcAft>
                          <a:spcPts val="800"/>
                        </a:spcAft>
                        <a:buClrTx/>
                        <a:buSzPct val="80000"/>
                        <a:buFontTx/>
                        <a:buChar char="•"/>
                        <a:tabLst/>
                      </a:pPr>
                      <a:endParaRPr kumimoji="0" lang="en-US" sz="1400" b="0" i="0" u="none" strike="noStrike" cap="none" normalizeH="0" baseline="0" dirty="0">
                        <a:ln>
                          <a:noFill/>
                        </a:ln>
                        <a:solidFill>
                          <a:schemeClr val="tx1"/>
                        </a:solidFill>
                        <a:effectLst/>
                        <a:latin typeface="Neue Haas Grotesk Text Pro" panose="020B0504020202020204" pitchFamily="34" charset="0"/>
                        <a:cs typeface="Arial" pitchFamily="34" charset="0"/>
                      </a:endParaRPr>
                    </a:p>
                  </a:txBody>
                  <a:tcPr marT="91440" marB="91440" anchor="ctr" horzOverflow="overflow">
                    <a:lnL w="12700" cap="flat" cmpd="sng" algn="ctr">
                      <a:solidFill>
                        <a:srgbClr val="666699"/>
                      </a:solidFill>
                      <a:prstDash val="solid"/>
                      <a:round/>
                      <a:headEnd type="none" w="med" len="med"/>
                      <a:tailEnd type="none" w="med" len="med"/>
                    </a:lnL>
                    <a:lnR>
                      <a:noFill/>
                    </a:lnR>
                    <a:lnT>
                      <a:noFill/>
                    </a:lnT>
                    <a:lnB w="12700" cap="flat" cmpd="sng" algn="ctr">
                      <a:solidFill>
                        <a:srgbClr val="66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Slide Number Placeholder 1">
            <a:extLst>
              <a:ext uri="{FF2B5EF4-FFF2-40B4-BE49-F238E27FC236}">
                <a16:creationId xmlns:a16="http://schemas.microsoft.com/office/drawing/2014/main" id="{D8DE00AB-80F0-4A1A-BA19-8AA7E852676A}"/>
              </a:ext>
            </a:extLst>
          </p:cNvPr>
          <p:cNvSpPr>
            <a:spLocks noGrp="1"/>
          </p:cNvSpPr>
          <p:nvPr>
            <p:ph type="sldNum" sz="quarter" idx="12"/>
          </p:nvPr>
        </p:nvSpPr>
        <p:spPr/>
        <p:txBody>
          <a:bodyPr/>
          <a:lstStyle/>
          <a:p>
            <a:fld id="{7EADA5B1-96DA-4BCB-B0C6-9B4EA679D3DA}" type="slidenum">
              <a:rPr lang="en-US" smtClean="0"/>
              <a:t>22</a:t>
            </a:fld>
            <a:endParaRPr lang="en-US" dirty="0"/>
          </a:p>
        </p:txBody>
      </p:sp>
      <p:sp>
        <p:nvSpPr>
          <p:cNvPr id="12" name="Rectangle 11">
            <a:extLst>
              <a:ext uri="{FF2B5EF4-FFF2-40B4-BE49-F238E27FC236}">
                <a16:creationId xmlns:a16="http://schemas.microsoft.com/office/drawing/2014/main" id="{93EDF059-76FF-4C79-974C-8B8112F51EDF}"/>
              </a:ext>
            </a:extLst>
          </p:cNvPr>
          <p:cNvSpPr/>
          <p:nvPr/>
        </p:nvSpPr>
        <p:spPr>
          <a:xfrm>
            <a:off x="7801476" y="4540469"/>
            <a:ext cx="1294396" cy="1815882"/>
          </a:xfrm>
          <a:prstGeom prst="rect">
            <a:avLst/>
          </a:prstGeom>
          <a:solidFill>
            <a:schemeClr val="bg1"/>
          </a:solidFill>
          <a:ln w="19050">
            <a:solidFill>
              <a:srgbClr val="CC0099"/>
            </a:solidFill>
          </a:ln>
        </p:spPr>
        <p:txBody>
          <a:bodyPr wrap="square">
            <a:spAutoFit/>
          </a:bodyPr>
          <a:lstStyle/>
          <a:p>
            <a:r>
              <a:rPr lang="en-US" sz="1400" b="1" dirty="0">
                <a:solidFill>
                  <a:srgbClr val="CC0099"/>
                </a:solidFill>
              </a:rPr>
              <a:t>Unit 2 EQ 5: How was the experience of immigrants impacted during the industrial revolution? </a:t>
            </a:r>
          </a:p>
        </p:txBody>
      </p:sp>
      <p:graphicFrame>
        <p:nvGraphicFramePr>
          <p:cNvPr id="4" name="Diagram 3">
            <a:extLst>
              <a:ext uri="{FF2B5EF4-FFF2-40B4-BE49-F238E27FC236}">
                <a16:creationId xmlns:a16="http://schemas.microsoft.com/office/drawing/2014/main" id="{D3E39590-6343-499A-82AA-09D660707589}"/>
              </a:ext>
            </a:extLst>
          </p:cNvPr>
          <p:cNvGraphicFramePr/>
          <p:nvPr>
            <p:extLst>
              <p:ext uri="{D42A27DB-BD31-4B8C-83A1-F6EECF244321}">
                <p14:modId xmlns:p14="http://schemas.microsoft.com/office/powerpoint/2010/main" val="2827282812"/>
              </p:ext>
            </p:extLst>
          </p:nvPr>
        </p:nvGraphicFramePr>
        <p:xfrm>
          <a:off x="1660358" y="-8557"/>
          <a:ext cx="748865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angle 15">
            <a:extLst>
              <a:ext uri="{FF2B5EF4-FFF2-40B4-BE49-F238E27FC236}">
                <a16:creationId xmlns:a16="http://schemas.microsoft.com/office/drawing/2014/main" id="{ADF9CC4F-4B2E-440E-8EC5-2105021A5F7B}"/>
              </a:ext>
            </a:extLst>
          </p:cNvPr>
          <p:cNvSpPr/>
          <p:nvPr/>
        </p:nvSpPr>
        <p:spPr>
          <a:xfrm>
            <a:off x="0" y="3899033"/>
            <a:ext cx="4343400" cy="3108543"/>
          </a:xfrm>
          <a:prstGeom prst="rect">
            <a:avLst/>
          </a:prstGeom>
        </p:spPr>
        <p:txBody>
          <a:bodyPr wrap="square">
            <a:spAutoFit/>
          </a:bodyPr>
          <a:lstStyle/>
          <a:p>
            <a:endParaRPr lang="en-US" sz="1400" dirty="0">
              <a:latin typeface="Neue Haas Grotesk Text Pro" panose="020B0504020202020204" pitchFamily="34" charset="0"/>
            </a:endParaRPr>
          </a:p>
          <a:p>
            <a:r>
              <a:rPr lang="en-US" sz="1400" b="1" u="sng" dirty="0">
                <a:solidFill>
                  <a:srgbClr val="000000"/>
                </a:solidFill>
                <a:latin typeface="Neue Haas Grotesk Text Pro" panose="020B0504020202020204" pitchFamily="34" charset="0"/>
              </a:rPr>
              <a:t>Immigrants Journey to America </a:t>
            </a:r>
          </a:p>
          <a:p>
            <a:pPr marL="285750" indent="-285750">
              <a:buFont typeface="Wingdings" panose="05000000000000000000" pitchFamily="2" charset="2"/>
              <a:buChar char="Ø"/>
            </a:pPr>
            <a:endParaRPr lang="en-US" sz="1400" dirty="0">
              <a:solidFill>
                <a:srgbClr val="000000"/>
              </a:solidFill>
            </a:endParaRPr>
          </a:p>
          <a:p>
            <a:pPr marL="285750" indent="-285750">
              <a:buFont typeface="Wingdings" panose="05000000000000000000" pitchFamily="2" charset="2"/>
              <a:buChar char="Ø"/>
            </a:pPr>
            <a:r>
              <a:rPr lang="en-US" sz="1400" dirty="0">
                <a:solidFill>
                  <a:srgbClr val="000000"/>
                </a:solidFill>
              </a:rPr>
              <a:t>European Immigrants (__________________________) </a:t>
            </a:r>
          </a:p>
          <a:p>
            <a:pPr marL="285750" indent="-285750">
              <a:buFont typeface="Wingdings" panose="05000000000000000000" pitchFamily="2" charset="2"/>
              <a:buChar char="Ø"/>
            </a:pPr>
            <a:r>
              <a:rPr lang="en-US" sz="1400" dirty="0">
                <a:solidFill>
                  <a:srgbClr val="000000"/>
                </a:solidFill>
              </a:rPr>
              <a:t>most were crammed in _____________ (airless  rooms below deck) </a:t>
            </a:r>
          </a:p>
          <a:p>
            <a:pPr marL="285750" indent="-285750">
              <a:buFont typeface="Wingdings" panose="05000000000000000000" pitchFamily="2" charset="2"/>
              <a:buChar char="Ø"/>
            </a:pPr>
            <a:r>
              <a:rPr lang="en-US" sz="1400" dirty="0">
                <a:solidFill>
                  <a:srgbClr val="000000"/>
                </a:solidFill>
              </a:rPr>
              <a:t>most arrived in New York City (________ __________) </a:t>
            </a:r>
          </a:p>
          <a:p>
            <a:pPr marL="742950" lvl="1" indent="-285750">
              <a:buFont typeface="Wingdings" panose="05000000000000000000" pitchFamily="2" charset="2"/>
              <a:buChar char="Ø"/>
            </a:pPr>
            <a:r>
              <a:rPr lang="en-US" sz="1400" dirty="0">
                <a:solidFill>
                  <a:srgbClr val="000000"/>
                </a:solidFill>
              </a:rPr>
              <a:t>screened for ___________ </a:t>
            </a:r>
          </a:p>
          <a:p>
            <a:pPr marL="742950" lvl="1" indent="-285750">
              <a:buFont typeface="Wingdings" panose="05000000000000000000" pitchFamily="2" charset="2"/>
              <a:buChar char="Ø"/>
            </a:pPr>
            <a:r>
              <a:rPr lang="en-US" sz="1400" dirty="0">
                <a:solidFill>
                  <a:srgbClr val="000000"/>
                </a:solidFill>
              </a:rPr>
              <a:t>many immigrant’s ________ were changed </a:t>
            </a:r>
          </a:p>
          <a:p>
            <a:pPr marL="285750" indent="-285750">
              <a:buFont typeface="Wingdings" panose="05000000000000000000" pitchFamily="2" charset="2"/>
              <a:buChar char="Ø"/>
            </a:pPr>
            <a:r>
              <a:rPr lang="en-US" sz="1400" dirty="0">
                <a:solidFill>
                  <a:srgbClr val="000000"/>
                </a:solidFill>
              </a:rPr>
              <a:t>_______________________________ became a symbol of American _____________________ </a:t>
            </a:r>
          </a:p>
          <a:p>
            <a:r>
              <a:rPr lang="en-US" sz="1400" dirty="0">
                <a:solidFill>
                  <a:srgbClr val="000000"/>
                </a:solidFill>
                <a:latin typeface="Neue Haas Grotesk Text Pro" panose="020B0504020202020204" pitchFamily="34" charset="0"/>
              </a:rPr>
              <a:t>	</a:t>
            </a:r>
          </a:p>
        </p:txBody>
      </p:sp>
      <p:pic>
        <p:nvPicPr>
          <p:cNvPr id="17" name="Picture 16">
            <a:extLst>
              <a:ext uri="{FF2B5EF4-FFF2-40B4-BE49-F238E27FC236}">
                <a16:creationId xmlns:a16="http://schemas.microsoft.com/office/drawing/2014/main" id="{EE621642-2E84-458A-9518-0637EEEE4B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8429" y="4222131"/>
            <a:ext cx="3557998" cy="245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37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3">
            <a:extLst>
              <a:ext uri="{FF2B5EF4-FFF2-40B4-BE49-F238E27FC236}">
                <a16:creationId xmlns:a16="http://schemas.microsoft.com/office/drawing/2014/main" id="{57D56CC9-E935-49B4-8786-E10A916EA7C9}"/>
              </a:ext>
            </a:extLst>
          </p:cNvPr>
          <p:cNvGraphicFramePr>
            <a:graphicFrameLocks noGrp="1"/>
          </p:cNvGraphicFramePr>
          <p:nvPr>
            <p:extLst>
              <p:ext uri="{D42A27DB-BD31-4B8C-83A1-F6EECF244321}">
                <p14:modId xmlns:p14="http://schemas.microsoft.com/office/powerpoint/2010/main" val="746037245"/>
              </p:ext>
            </p:extLst>
          </p:nvPr>
        </p:nvGraphicFramePr>
        <p:xfrm>
          <a:off x="0" y="0"/>
          <a:ext cx="9144001" cy="2862323"/>
        </p:xfrm>
        <a:graphic>
          <a:graphicData uri="http://schemas.openxmlformats.org/drawingml/2006/table">
            <a:tbl>
              <a:tblPr/>
              <a:tblGrid>
                <a:gridCol w="1636295">
                  <a:extLst>
                    <a:ext uri="{9D8B030D-6E8A-4147-A177-3AD203B41FA5}">
                      <a16:colId xmlns:a16="http://schemas.microsoft.com/office/drawing/2014/main" val="20000"/>
                    </a:ext>
                  </a:extLst>
                </a:gridCol>
                <a:gridCol w="7507706">
                  <a:extLst>
                    <a:ext uri="{9D8B030D-6E8A-4147-A177-3AD203B41FA5}">
                      <a16:colId xmlns:a16="http://schemas.microsoft.com/office/drawing/2014/main" val="20001"/>
                    </a:ext>
                  </a:extLst>
                </a:gridCol>
              </a:tblGrid>
              <a:tr h="28623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333399"/>
                        </a:solidFill>
                        <a:effectLst/>
                        <a:latin typeface="Neue Haas Grotesk Text Pro" panose="020B0504020202020204"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333399"/>
                        </a:solidFill>
                        <a:effectLst/>
                        <a:latin typeface="Neue Haas Grotesk Text Pro" panose="020B0504020202020204"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333399"/>
                          </a:solidFill>
                          <a:effectLst/>
                          <a:latin typeface="+mn-lt"/>
                          <a:cs typeface="Arial" pitchFamily="34" charset="0"/>
                        </a:rPr>
                        <a:t>“New” Immigrant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333399"/>
                          </a:solidFill>
                          <a:effectLst/>
                          <a:latin typeface="+mn-lt"/>
                          <a:cs typeface="Arial" pitchFamily="34" charset="0"/>
                        </a:rPr>
                        <a:t>(post-1870s)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333399"/>
                        </a:solidFill>
                        <a:effectLst/>
                        <a:latin typeface="Neue Haas Grotesk Text Pro" panose="020B0504020202020204" pitchFamily="34" charset="0"/>
                        <a:cs typeface="Arial" pitchFamily="34" charset="0"/>
                      </a:endParaRPr>
                    </a:p>
                    <a:p>
                      <a:pPr marL="0" indent="0" algn="ctr" eaLnBrk="1" hangingPunct="1">
                        <a:buClr>
                          <a:schemeClr val="tx2"/>
                        </a:buClr>
                        <a:buFont typeface="Wingdings" panose="05000000000000000000" pitchFamily="2" charset="2"/>
                        <a:buNone/>
                      </a:pPr>
                      <a:r>
                        <a:rPr lang="en-US" altLang="en-US" sz="1200" dirty="0">
                          <a:solidFill>
                            <a:schemeClr val="tx2"/>
                          </a:solidFill>
                        </a:rPr>
                        <a:t>Mostly from Southern and Eastern Europe = Italy, Greece, Russia, Poland</a:t>
                      </a:r>
                    </a:p>
                    <a:p>
                      <a:pPr marL="0" indent="0" algn="ctr" eaLnBrk="1" hangingPunct="1">
                        <a:buClr>
                          <a:schemeClr val="tx2"/>
                        </a:buClr>
                        <a:buFont typeface="Wingdings" panose="05000000000000000000" pitchFamily="2" charset="2"/>
                        <a:buNone/>
                      </a:pPr>
                      <a:r>
                        <a:rPr lang="en-US" altLang="en-US" sz="1200" dirty="0">
                          <a:solidFill>
                            <a:schemeClr val="tx2"/>
                          </a:solidFill>
                        </a:rPr>
                        <a:t>mostly Catholic &amp; Jewish</a:t>
                      </a:r>
                    </a:p>
                  </a:txBody>
                  <a:tcPr marT="91440" marB="91440" anchor="ctr" horzOverflow="overflow">
                    <a:lnL>
                      <a:noFill/>
                    </a:lnL>
                    <a:lnR w="12700" cap="flat" cmpd="sng" algn="ctr">
                      <a:solidFill>
                        <a:srgbClr val="666699"/>
                      </a:solidFill>
                      <a:prstDash val="solid"/>
                      <a:round/>
                      <a:headEnd type="none" w="med" len="med"/>
                      <a:tailEnd type="none" w="med" len="med"/>
                    </a:lnR>
                    <a:lnT>
                      <a:noFill/>
                    </a:lnT>
                    <a:lnB w="12700" cap="flat" cmpd="sng" algn="ctr">
                      <a:solidFill>
                        <a:srgbClr val="666699"/>
                      </a:solidFill>
                      <a:prstDash val="solid"/>
                      <a:round/>
                      <a:headEnd type="none" w="med" len="med"/>
                      <a:tailEnd type="none" w="med" len="med"/>
                    </a:lnB>
                    <a:lnTlToBr>
                      <a:noFill/>
                    </a:lnTlToBr>
                    <a:lnBlToTr>
                      <a:noFill/>
                    </a:lnBlToTr>
                    <a:noFill/>
                  </a:tcPr>
                </a:tc>
                <a:tc>
                  <a:txBody>
                    <a:bodyPr/>
                    <a:lstStyle/>
                    <a:p>
                      <a:r>
                        <a:rPr lang="en-US" sz="1400" b="0" i="0" u="none" strike="noStrike" kern="1200" baseline="0" dirty="0">
                          <a:solidFill>
                            <a:schemeClr val="tx1"/>
                          </a:solidFill>
                          <a:latin typeface="Neue Haas Grotesk Text Pro" panose="020B0504020202020204" pitchFamily="34" charset="0"/>
                          <a:ea typeface="+mn-ea"/>
                          <a:cs typeface="+mn-cs"/>
                        </a:rPr>
                        <a:t> </a:t>
                      </a:r>
                    </a:p>
                    <a:p>
                      <a:pPr marL="236538" marR="0" lvl="0" indent="-236538" algn="ctr" defTabSz="914400" rtl="0" eaLnBrk="1" fontAlgn="base" latinLnBrk="0" hangingPunct="1">
                        <a:lnSpc>
                          <a:spcPct val="100000"/>
                        </a:lnSpc>
                        <a:spcBef>
                          <a:spcPct val="0"/>
                        </a:spcBef>
                        <a:spcAft>
                          <a:spcPts val="800"/>
                        </a:spcAft>
                        <a:buClrTx/>
                        <a:buSzPct val="80000"/>
                        <a:buFontTx/>
                        <a:buChar char="•"/>
                        <a:tabLst/>
                      </a:pPr>
                      <a:endParaRPr kumimoji="0" lang="en-US" sz="1400" b="0" i="0" u="none" strike="noStrike" cap="none" normalizeH="0" baseline="0" dirty="0">
                        <a:ln>
                          <a:noFill/>
                        </a:ln>
                        <a:solidFill>
                          <a:schemeClr val="tx1"/>
                        </a:solidFill>
                        <a:effectLst/>
                        <a:latin typeface="Neue Haas Grotesk Text Pro" panose="020B0504020202020204" pitchFamily="34" charset="0"/>
                        <a:cs typeface="Arial" pitchFamily="34" charset="0"/>
                      </a:endParaRPr>
                    </a:p>
                  </a:txBody>
                  <a:tcPr marT="91440" marB="91440" anchor="ctr" horzOverflow="overflow">
                    <a:lnL w="12700" cap="flat" cmpd="sng" algn="ctr">
                      <a:solidFill>
                        <a:srgbClr val="666699"/>
                      </a:solidFill>
                      <a:prstDash val="solid"/>
                      <a:round/>
                      <a:headEnd type="none" w="med" len="med"/>
                      <a:tailEnd type="none" w="med" len="med"/>
                    </a:lnL>
                    <a:lnR>
                      <a:noFill/>
                    </a:lnR>
                    <a:lnT>
                      <a:noFill/>
                    </a:lnT>
                    <a:lnB w="12700" cap="flat" cmpd="sng" algn="ctr">
                      <a:solidFill>
                        <a:srgbClr val="66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Slide Number Placeholder 1">
            <a:extLst>
              <a:ext uri="{FF2B5EF4-FFF2-40B4-BE49-F238E27FC236}">
                <a16:creationId xmlns:a16="http://schemas.microsoft.com/office/drawing/2014/main" id="{D8DE00AB-80F0-4A1A-BA19-8AA7E852676A}"/>
              </a:ext>
            </a:extLst>
          </p:cNvPr>
          <p:cNvSpPr>
            <a:spLocks noGrp="1"/>
          </p:cNvSpPr>
          <p:nvPr>
            <p:ph type="sldNum" sz="quarter" idx="12"/>
          </p:nvPr>
        </p:nvSpPr>
        <p:spPr/>
        <p:txBody>
          <a:bodyPr/>
          <a:lstStyle/>
          <a:p>
            <a:fld id="{7EADA5B1-96DA-4BCB-B0C6-9B4EA679D3DA}" type="slidenum">
              <a:rPr lang="en-US" smtClean="0"/>
              <a:t>23</a:t>
            </a:fld>
            <a:endParaRPr lang="en-US" dirty="0"/>
          </a:p>
        </p:txBody>
      </p:sp>
      <p:graphicFrame>
        <p:nvGraphicFramePr>
          <p:cNvPr id="4" name="Diagram 3">
            <a:extLst>
              <a:ext uri="{FF2B5EF4-FFF2-40B4-BE49-F238E27FC236}">
                <a16:creationId xmlns:a16="http://schemas.microsoft.com/office/drawing/2014/main" id="{D3E39590-6343-499A-82AA-09D660707589}"/>
              </a:ext>
            </a:extLst>
          </p:cNvPr>
          <p:cNvGraphicFramePr/>
          <p:nvPr>
            <p:extLst>
              <p:ext uri="{D42A27DB-BD31-4B8C-83A1-F6EECF244321}">
                <p14:modId xmlns:p14="http://schemas.microsoft.com/office/powerpoint/2010/main" val="3133864475"/>
              </p:ext>
            </p:extLst>
          </p:nvPr>
        </p:nvGraphicFramePr>
        <p:xfrm>
          <a:off x="1660358" y="-8557"/>
          <a:ext cx="7488655" cy="2862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600C9BD3-223D-4882-9FF5-259BF27B96CF}"/>
              </a:ext>
            </a:extLst>
          </p:cNvPr>
          <p:cNvPicPr>
            <a:picLocks noChangeAspect="1"/>
          </p:cNvPicPr>
          <p:nvPr/>
        </p:nvPicPr>
        <p:blipFill>
          <a:blip r:embed="rId7"/>
          <a:stretch>
            <a:fillRect/>
          </a:stretch>
        </p:blipFill>
        <p:spPr>
          <a:xfrm>
            <a:off x="-18448" y="2936556"/>
            <a:ext cx="3357612" cy="912574"/>
          </a:xfrm>
          <a:prstGeom prst="rect">
            <a:avLst/>
          </a:prstGeom>
        </p:spPr>
      </p:pic>
      <p:pic>
        <p:nvPicPr>
          <p:cNvPr id="9" name="Picture 8">
            <a:extLst>
              <a:ext uri="{FF2B5EF4-FFF2-40B4-BE49-F238E27FC236}">
                <a16:creationId xmlns:a16="http://schemas.microsoft.com/office/drawing/2014/main" id="{2376B89E-0BDC-416E-8129-77804A5C4CCD}"/>
              </a:ext>
            </a:extLst>
          </p:cNvPr>
          <p:cNvPicPr>
            <a:picLocks noChangeAspect="1"/>
          </p:cNvPicPr>
          <p:nvPr/>
        </p:nvPicPr>
        <p:blipFill>
          <a:blip r:embed="rId8"/>
          <a:stretch>
            <a:fillRect/>
          </a:stretch>
        </p:blipFill>
        <p:spPr>
          <a:xfrm>
            <a:off x="203532" y="3938636"/>
            <a:ext cx="2913651" cy="1938655"/>
          </a:xfrm>
          <a:prstGeom prst="rect">
            <a:avLst/>
          </a:prstGeom>
        </p:spPr>
      </p:pic>
      <p:sp>
        <p:nvSpPr>
          <p:cNvPr id="10" name="Rectangle 9">
            <a:extLst>
              <a:ext uri="{FF2B5EF4-FFF2-40B4-BE49-F238E27FC236}">
                <a16:creationId xmlns:a16="http://schemas.microsoft.com/office/drawing/2014/main" id="{71E06E88-0BF6-4F9A-9A90-501C771907BF}"/>
              </a:ext>
            </a:extLst>
          </p:cNvPr>
          <p:cNvSpPr/>
          <p:nvPr/>
        </p:nvSpPr>
        <p:spPr>
          <a:xfrm>
            <a:off x="3491320" y="3063142"/>
            <a:ext cx="5652680" cy="3293209"/>
          </a:xfrm>
          <a:prstGeom prst="rect">
            <a:avLst/>
          </a:prstGeom>
        </p:spPr>
        <p:txBody>
          <a:bodyPr wrap="square">
            <a:spAutoFit/>
          </a:bodyPr>
          <a:lstStyle/>
          <a:p>
            <a:r>
              <a:rPr lang="en-US" sz="1200" b="1" dirty="0"/>
              <a:t>A Flood of Immigrants : </a:t>
            </a:r>
            <a:r>
              <a:rPr lang="en-US" sz="1200" dirty="0"/>
              <a:t>Before 1865 most immigrants came to America from northern and western Europe or as enslaved African Americans. The European immigrants spoke English, were Protestant, and fit easily into the American culture. In the mid-1880s, immigrants came to the United States from southern Europe. Many of these newer immigrants were Catholics or Jews. Most did not speak English. </a:t>
            </a:r>
          </a:p>
          <a:p>
            <a:r>
              <a:rPr lang="en-US" sz="1200" dirty="0"/>
              <a:t>	They settled in urban neighborhoods with others who shared their languages, religions, customs, and these immigrants faced difficulties blending into the American culture.</a:t>
            </a:r>
          </a:p>
          <a:p>
            <a:r>
              <a:rPr lang="en-US" sz="1200" dirty="0"/>
              <a:t>	Many people </a:t>
            </a:r>
            <a:r>
              <a:rPr lang="en-US" sz="1200" b="1" i="1" dirty="0"/>
              <a:t>emigrated, </a:t>
            </a:r>
            <a:r>
              <a:rPr lang="en-US" sz="1200" dirty="0"/>
              <a:t>or left their countries, because of economic or political conditions in their homelands. Hunger, poverty, lack of jobs, discrimination, and unfair laws were problems people wanted to leave behind. Many </a:t>
            </a:r>
            <a:r>
              <a:rPr lang="en-US" sz="1200" b="1" i="1" dirty="0"/>
              <a:t>ethnic groups </a:t>
            </a:r>
            <a:r>
              <a:rPr lang="en-US" sz="1200" dirty="0"/>
              <a:t>left their homelands to escape persecution, or unfair treatment by the government. Ethnic minorities were often treated unfairly because they spoke different languages and practiced different customs and religions than most people of the country.</a:t>
            </a:r>
          </a:p>
          <a:p>
            <a:r>
              <a:rPr lang="en-US" sz="1400" b="1" dirty="0"/>
              <a:t>CRQ: What circumstances caused immigrants to emigrate from their countries? </a:t>
            </a:r>
          </a:p>
          <a:p>
            <a:endParaRPr lang="en-US" sz="1200" b="1" dirty="0"/>
          </a:p>
        </p:txBody>
      </p:sp>
      <p:pic>
        <p:nvPicPr>
          <p:cNvPr id="11" name="Picture 10">
            <a:extLst>
              <a:ext uri="{FF2B5EF4-FFF2-40B4-BE49-F238E27FC236}">
                <a16:creationId xmlns:a16="http://schemas.microsoft.com/office/drawing/2014/main" id="{DA49A586-261B-4FB9-A42F-56943B6CA1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600000">
            <a:off x="306872" y="6133026"/>
            <a:ext cx="2706970" cy="446650"/>
          </a:xfrm>
          <a:prstGeom prst="rect">
            <a:avLst/>
          </a:prstGeom>
        </p:spPr>
      </p:pic>
    </p:spTree>
    <p:extLst>
      <p:ext uri="{BB962C8B-B14F-4D97-AF65-F5344CB8AC3E}">
        <p14:creationId xmlns:p14="http://schemas.microsoft.com/office/powerpoint/2010/main" val="2826323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6AEAA4-2C0E-495A-B35D-BF44C43F72FB}"/>
              </a:ext>
            </a:extLst>
          </p:cNvPr>
          <p:cNvSpPr>
            <a:spLocks noGrp="1"/>
          </p:cNvSpPr>
          <p:nvPr>
            <p:ph type="sldNum" sz="quarter" idx="12"/>
          </p:nvPr>
        </p:nvSpPr>
        <p:spPr/>
        <p:txBody>
          <a:bodyPr/>
          <a:lstStyle/>
          <a:p>
            <a:fld id="{7EADA5B1-96DA-4BCB-B0C6-9B4EA679D3DA}" type="slidenum">
              <a:rPr lang="en-US" smtClean="0"/>
              <a:t>24</a:t>
            </a:fld>
            <a:endParaRPr lang="en-US" dirty="0"/>
          </a:p>
        </p:txBody>
      </p:sp>
      <p:pic>
        <p:nvPicPr>
          <p:cNvPr id="5" name="Picture 2" descr="Nast Anti-Catholic Cartoon">
            <a:extLst>
              <a:ext uri="{FF2B5EF4-FFF2-40B4-BE49-F238E27FC236}">
                <a16:creationId xmlns:a16="http://schemas.microsoft.com/office/drawing/2014/main" id="{86E2C0E6-09D7-4B11-840D-755D28C4E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53" y="515656"/>
            <a:ext cx="4944140" cy="35466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7341403-8648-4812-B8E2-A5E41AB342E5}"/>
              </a:ext>
            </a:extLst>
          </p:cNvPr>
          <p:cNvSpPr/>
          <p:nvPr/>
        </p:nvSpPr>
        <p:spPr>
          <a:xfrm>
            <a:off x="126863" y="77580"/>
            <a:ext cx="8890274" cy="338554"/>
          </a:xfrm>
          <a:prstGeom prst="rect">
            <a:avLst/>
          </a:prstGeom>
          <a:solidFill>
            <a:schemeClr val="bg1"/>
          </a:solidFill>
          <a:ln w="19050">
            <a:solidFill>
              <a:srgbClr val="CC0099"/>
            </a:solidFill>
          </a:ln>
        </p:spPr>
        <p:txBody>
          <a:bodyPr wrap="square">
            <a:spAutoFit/>
          </a:bodyPr>
          <a:lstStyle/>
          <a:p>
            <a:r>
              <a:rPr lang="en-US" sz="1600" b="1" dirty="0">
                <a:solidFill>
                  <a:srgbClr val="CC0099"/>
                </a:solidFill>
              </a:rPr>
              <a:t>Unit 2 EQ 5: How was the experience of immigrants impacted during the industrial revolution? </a:t>
            </a:r>
          </a:p>
        </p:txBody>
      </p:sp>
      <p:sp>
        <p:nvSpPr>
          <p:cNvPr id="8" name="TextBox 7">
            <a:extLst>
              <a:ext uri="{FF2B5EF4-FFF2-40B4-BE49-F238E27FC236}">
                <a16:creationId xmlns:a16="http://schemas.microsoft.com/office/drawing/2014/main" id="{FFC66BC0-D570-436C-A6EC-6471899BB345}"/>
              </a:ext>
            </a:extLst>
          </p:cNvPr>
          <p:cNvSpPr txBox="1"/>
          <p:nvPr/>
        </p:nvSpPr>
        <p:spPr>
          <a:xfrm>
            <a:off x="4944141" y="1175005"/>
            <a:ext cx="4327450" cy="738664"/>
          </a:xfrm>
          <a:prstGeom prst="rect">
            <a:avLst/>
          </a:prstGeom>
          <a:noFill/>
        </p:spPr>
        <p:txBody>
          <a:bodyPr wrap="square" rtlCol="0">
            <a:spAutoFit/>
          </a:bodyPr>
          <a:lstStyle/>
          <a:p>
            <a:endParaRPr lang="en-US" sz="1400" b="1" dirty="0"/>
          </a:p>
          <a:p>
            <a:pPr algn="ctr"/>
            <a:r>
              <a:rPr lang="en-US" sz="1400" b="1" dirty="0"/>
              <a:t>CRQ1: Identify the images that reflect the Anti-Catholic bias of the cartoonist. </a:t>
            </a:r>
          </a:p>
        </p:txBody>
      </p:sp>
      <p:pic>
        <p:nvPicPr>
          <p:cNvPr id="9" name="Picture 8">
            <a:extLst>
              <a:ext uri="{FF2B5EF4-FFF2-40B4-BE49-F238E27FC236}">
                <a16:creationId xmlns:a16="http://schemas.microsoft.com/office/drawing/2014/main" id="{DA413218-C2BF-4DB1-9D88-C7ED0A09830A}"/>
              </a:ext>
            </a:extLst>
          </p:cNvPr>
          <p:cNvPicPr/>
          <p:nvPr/>
        </p:nvPicPr>
        <p:blipFill>
          <a:blip r:embed="rId3">
            <a:extLst>
              <a:ext uri="{28A0092B-C50C-407E-A947-70E740481C1C}">
                <a14:useLocalDpi xmlns:a14="http://schemas.microsoft.com/office/drawing/2010/main" val="0"/>
              </a:ext>
            </a:extLst>
          </a:blip>
          <a:stretch>
            <a:fillRect/>
          </a:stretch>
        </p:blipFill>
        <p:spPr>
          <a:xfrm>
            <a:off x="2009274" y="4398771"/>
            <a:ext cx="3434441" cy="2273056"/>
          </a:xfrm>
          <a:prstGeom prst="rect">
            <a:avLst/>
          </a:prstGeom>
        </p:spPr>
      </p:pic>
      <p:sp>
        <p:nvSpPr>
          <p:cNvPr id="10" name="Rectangle 9">
            <a:extLst>
              <a:ext uri="{FF2B5EF4-FFF2-40B4-BE49-F238E27FC236}">
                <a16:creationId xmlns:a16="http://schemas.microsoft.com/office/drawing/2014/main" id="{65831CE4-0385-48B2-905D-991255D84F87}"/>
              </a:ext>
            </a:extLst>
          </p:cNvPr>
          <p:cNvSpPr>
            <a:spLocks noChangeArrowheads="1"/>
          </p:cNvSpPr>
          <p:nvPr/>
        </p:nvSpPr>
        <p:spPr bwMode="auto">
          <a:xfrm>
            <a:off x="5838424" y="4398771"/>
            <a:ext cx="26981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CRQ2: How were many immigrant children assimilated? </a:t>
            </a:r>
            <a:endParaRPr kumimoji="0" lang="en-US" altLang="en-US" sz="1400" b="0" i="0" u="none" strike="noStrike" cap="none" normalizeH="0" baseline="0" dirty="0">
              <a:ln>
                <a:noFill/>
              </a:ln>
              <a:solidFill>
                <a:schemeClr val="tx1"/>
              </a:solidFill>
              <a:effectLst/>
              <a:latin typeface="+mn-lt"/>
            </a:endParaRPr>
          </a:p>
        </p:txBody>
      </p:sp>
      <p:pic>
        <p:nvPicPr>
          <p:cNvPr id="11" name="Picture 10">
            <a:extLst>
              <a:ext uri="{FF2B5EF4-FFF2-40B4-BE49-F238E27FC236}">
                <a16:creationId xmlns:a16="http://schemas.microsoft.com/office/drawing/2014/main" id="{E5AE4BCD-6FF5-484C-BDA1-E6A200C7D5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600000">
            <a:off x="5754381" y="728355"/>
            <a:ext cx="2706970" cy="446650"/>
          </a:xfrm>
          <a:prstGeom prst="rect">
            <a:avLst/>
          </a:prstGeom>
        </p:spPr>
      </p:pic>
      <p:sp>
        <p:nvSpPr>
          <p:cNvPr id="12" name="Rectangle 11">
            <a:extLst>
              <a:ext uri="{FF2B5EF4-FFF2-40B4-BE49-F238E27FC236}">
                <a16:creationId xmlns:a16="http://schemas.microsoft.com/office/drawing/2014/main" id="{31DB6C83-9B8B-4D49-AF0D-58541B9B63C0}"/>
              </a:ext>
            </a:extLst>
          </p:cNvPr>
          <p:cNvSpPr/>
          <p:nvPr/>
        </p:nvSpPr>
        <p:spPr>
          <a:xfrm>
            <a:off x="370369" y="416134"/>
            <a:ext cx="4391908" cy="369332"/>
          </a:xfrm>
          <a:prstGeom prst="rect">
            <a:avLst/>
          </a:prstGeom>
        </p:spPr>
        <p:txBody>
          <a:bodyPr wrap="none">
            <a:spAutoFit/>
          </a:bodyPr>
          <a:lstStyle/>
          <a:p>
            <a:r>
              <a:rPr lang="en-US" b="1" dirty="0"/>
              <a:t>Anti- Catholic Cartoon by Thomas Nast 1871</a:t>
            </a:r>
          </a:p>
        </p:txBody>
      </p:sp>
      <p:sp>
        <p:nvSpPr>
          <p:cNvPr id="13" name="Rectangle 12">
            <a:extLst>
              <a:ext uri="{FF2B5EF4-FFF2-40B4-BE49-F238E27FC236}">
                <a16:creationId xmlns:a16="http://schemas.microsoft.com/office/drawing/2014/main" id="{2D02B5BB-5270-4908-A647-AD663976B7AE}"/>
              </a:ext>
            </a:extLst>
          </p:cNvPr>
          <p:cNvSpPr/>
          <p:nvPr/>
        </p:nvSpPr>
        <p:spPr>
          <a:xfrm>
            <a:off x="0" y="4196471"/>
            <a:ext cx="2009274" cy="2677656"/>
          </a:xfrm>
          <a:prstGeom prst="rect">
            <a:avLst/>
          </a:prstGeom>
        </p:spPr>
        <p:txBody>
          <a:bodyPr wrap="square">
            <a:spAutoFit/>
          </a:bodyPr>
          <a:lstStyle/>
          <a:p>
            <a:r>
              <a:rPr lang="en-US" sz="1200" dirty="0"/>
              <a:t>Most immigrants wanted to fit in, or </a:t>
            </a:r>
            <a:r>
              <a:rPr lang="en-US" sz="1200" b="1" i="1" dirty="0"/>
              <a:t>assimilate </a:t>
            </a:r>
            <a:r>
              <a:rPr lang="en-US" sz="1200" dirty="0"/>
              <a:t>into American culture. They did not want to forget the customs and traditions of their homelands, however. Children learned English in school. Parents often spoke their original language at home. Immigrants from rural areas had to adjust to city life. Most had little or no education, so they worked at jobs that required no skill. </a:t>
            </a:r>
          </a:p>
        </p:txBody>
      </p:sp>
    </p:spTree>
    <p:extLst>
      <p:ext uri="{BB962C8B-B14F-4D97-AF65-F5344CB8AC3E}">
        <p14:creationId xmlns:p14="http://schemas.microsoft.com/office/powerpoint/2010/main" val="2344877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AB183A-5CC5-476C-A0F2-783DE0FF9BA8}"/>
              </a:ext>
            </a:extLst>
          </p:cNvPr>
          <p:cNvSpPr>
            <a:spLocks noGrp="1"/>
          </p:cNvSpPr>
          <p:nvPr>
            <p:ph type="sldNum" sz="quarter" idx="12"/>
          </p:nvPr>
        </p:nvSpPr>
        <p:spPr/>
        <p:txBody>
          <a:bodyPr/>
          <a:lstStyle/>
          <a:p>
            <a:fld id="{7EADA5B1-96DA-4BCB-B0C6-9B4EA679D3DA}" type="slidenum">
              <a:rPr lang="en-US" smtClean="0"/>
              <a:t>25</a:t>
            </a:fld>
            <a:endParaRPr lang="en-US" dirty="0"/>
          </a:p>
        </p:txBody>
      </p:sp>
      <p:pic>
        <p:nvPicPr>
          <p:cNvPr id="3" name="Picture 2">
            <a:extLst>
              <a:ext uri="{FF2B5EF4-FFF2-40B4-BE49-F238E27FC236}">
                <a16:creationId xmlns:a16="http://schemas.microsoft.com/office/drawing/2014/main" id="{925C80F1-B6DD-427C-9429-D2888620C882}"/>
              </a:ext>
            </a:extLst>
          </p:cNvPr>
          <p:cNvPicPr>
            <a:picLocks noChangeAspect="1"/>
          </p:cNvPicPr>
          <p:nvPr/>
        </p:nvPicPr>
        <p:blipFill>
          <a:blip r:embed="rId2"/>
          <a:stretch>
            <a:fillRect/>
          </a:stretch>
        </p:blipFill>
        <p:spPr>
          <a:xfrm>
            <a:off x="132081" y="492490"/>
            <a:ext cx="8147853" cy="6365510"/>
          </a:xfrm>
          <a:prstGeom prst="rect">
            <a:avLst/>
          </a:prstGeom>
        </p:spPr>
      </p:pic>
      <p:pic>
        <p:nvPicPr>
          <p:cNvPr id="5" name="Picture 4">
            <a:extLst>
              <a:ext uri="{FF2B5EF4-FFF2-40B4-BE49-F238E27FC236}">
                <a16:creationId xmlns:a16="http://schemas.microsoft.com/office/drawing/2014/main" id="{509B2D9E-69EE-4248-BFEC-CFCBAC349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385190" y="3162917"/>
            <a:ext cx="2706970" cy="446650"/>
          </a:xfrm>
          <a:prstGeom prst="rect">
            <a:avLst/>
          </a:prstGeom>
        </p:spPr>
      </p:pic>
      <p:sp>
        <p:nvSpPr>
          <p:cNvPr id="6" name="Rectangle 5">
            <a:extLst>
              <a:ext uri="{FF2B5EF4-FFF2-40B4-BE49-F238E27FC236}">
                <a16:creationId xmlns:a16="http://schemas.microsoft.com/office/drawing/2014/main" id="{5FF5AFB3-A0B1-47C5-ACBB-4B8DC2753ADD}"/>
              </a:ext>
            </a:extLst>
          </p:cNvPr>
          <p:cNvSpPr/>
          <p:nvPr/>
        </p:nvSpPr>
        <p:spPr>
          <a:xfrm>
            <a:off x="279263" y="229980"/>
            <a:ext cx="8890274" cy="338554"/>
          </a:xfrm>
          <a:prstGeom prst="rect">
            <a:avLst/>
          </a:prstGeom>
          <a:solidFill>
            <a:schemeClr val="bg1"/>
          </a:solidFill>
          <a:ln w="19050">
            <a:solidFill>
              <a:srgbClr val="CC0099"/>
            </a:solidFill>
          </a:ln>
        </p:spPr>
        <p:txBody>
          <a:bodyPr wrap="square">
            <a:spAutoFit/>
          </a:bodyPr>
          <a:lstStyle/>
          <a:p>
            <a:r>
              <a:rPr lang="en-US" sz="1600" b="1" dirty="0">
                <a:solidFill>
                  <a:srgbClr val="CC0099"/>
                </a:solidFill>
              </a:rPr>
              <a:t>Unit 2 EQ 5: How was the experience of immigrants impacted during the industrial revolution? </a:t>
            </a:r>
          </a:p>
        </p:txBody>
      </p:sp>
    </p:spTree>
    <p:extLst>
      <p:ext uri="{BB962C8B-B14F-4D97-AF65-F5344CB8AC3E}">
        <p14:creationId xmlns:p14="http://schemas.microsoft.com/office/powerpoint/2010/main" val="1989435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F03299-7441-4073-86C6-DCCB7A455BD6}"/>
              </a:ext>
            </a:extLst>
          </p:cNvPr>
          <p:cNvSpPr>
            <a:spLocks noGrp="1"/>
          </p:cNvSpPr>
          <p:nvPr>
            <p:ph type="sldNum" sz="quarter" idx="12"/>
          </p:nvPr>
        </p:nvSpPr>
        <p:spPr/>
        <p:txBody>
          <a:bodyPr/>
          <a:lstStyle/>
          <a:p>
            <a:fld id="{7EADA5B1-96DA-4BCB-B0C6-9B4EA679D3DA}" type="slidenum">
              <a:rPr lang="en-US" smtClean="0"/>
              <a:t>26</a:t>
            </a:fld>
            <a:endParaRPr lang="en-US" dirty="0"/>
          </a:p>
        </p:txBody>
      </p:sp>
      <p:pic>
        <p:nvPicPr>
          <p:cNvPr id="3" name="Picture 2">
            <a:extLst>
              <a:ext uri="{FF2B5EF4-FFF2-40B4-BE49-F238E27FC236}">
                <a16:creationId xmlns:a16="http://schemas.microsoft.com/office/drawing/2014/main" id="{A9EB1F51-331C-4AAB-A4EA-8A966A52B02C}"/>
              </a:ext>
            </a:extLst>
          </p:cNvPr>
          <p:cNvPicPr>
            <a:picLocks noChangeAspect="1"/>
          </p:cNvPicPr>
          <p:nvPr/>
        </p:nvPicPr>
        <p:blipFill>
          <a:blip r:embed="rId2"/>
          <a:stretch>
            <a:fillRect/>
          </a:stretch>
        </p:blipFill>
        <p:spPr>
          <a:xfrm>
            <a:off x="121921" y="523978"/>
            <a:ext cx="8267070" cy="6334021"/>
          </a:xfrm>
          <a:prstGeom prst="rect">
            <a:avLst/>
          </a:prstGeom>
        </p:spPr>
      </p:pic>
      <p:pic>
        <p:nvPicPr>
          <p:cNvPr id="5" name="Picture 4">
            <a:extLst>
              <a:ext uri="{FF2B5EF4-FFF2-40B4-BE49-F238E27FC236}">
                <a16:creationId xmlns:a16="http://schemas.microsoft.com/office/drawing/2014/main" id="{29E31EE4-FE2C-4639-A7F2-D51E48E58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258831" y="3467663"/>
            <a:ext cx="2706970" cy="446650"/>
          </a:xfrm>
          <a:prstGeom prst="rect">
            <a:avLst/>
          </a:prstGeom>
        </p:spPr>
      </p:pic>
      <p:sp>
        <p:nvSpPr>
          <p:cNvPr id="6" name="Rectangle 5">
            <a:extLst>
              <a:ext uri="{FF2B5EF4-FFF2-40B4-BE49-F238E27FC236}">
                <a16:creationId xmlns:a16="http://schemas.microsoft.com/office/drawing/2014/main" id="{0B1E1626-2BCA-4A36-BBAD-46F89CC95CE3}"/>
              </a:ext>
            </a:extLst>
          </p:cNvPr>
          <p:cNvSpPr/>
          <p:nvPr/>
        </p:nvSpPr>
        <p:spPr>
          <a:xfrm>
            <a:off x="126863" y="77580"/>
            <a:ext cx="8890274" cy="338554"/>
          </a:xfrm>
          <a:prstGeom prst="rect">
            <a:avLst/>
          </a:prstGeom>
          <a:solidFill>
            <a:schemeClr val="bg1"/>
          </a:solidFill>
          <a:ln w="19050">
            <a:solidFill>
              <a:srgbClr val="CC0099"/>
            </a:solidFill>
          </a:ln>
        </p:spPr>
        <p:txBody>
          <a:bodyPr wrap="square">
            <a:spAutoFit/>
          </a:bodyPr>
          <a:lstStyle/>
          <a:p>
            <a:r>
              <a:rPr lang="en-US" sz="1600" b="1" dirty="0">
                <a:solidFill>
                  <a:srgbClr val="CC0099"/>
                </a:solidFill>
              </a:rPr>
              <a:t>Unit 2 EQ 5: How was the experience of immigrants impacted during the industrial revolution? </a:t>
            </a:r>
          </a:p>
        </p:txBody>
      </p:sp>
    </p:spTree>
    <p:extLst>
      <p:ext uri="{BB962C8B-B14F-4D97-AF65-F5344CB8AC3E}">
        <p14:creationId xmlns:p14="http://schemas.microsoft.com/office/powerpoint/2010/main" val="185796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3">
            <a:extLst>
              <a:ext uri="{FF2B5EF4-FFF2-40B4-BE49-F238E27FC236}">
                <a16:creationId xmlns:a16="http://schemas.microsoft.com/office/drawing/2014/main" id="{57D56CC9-E935-49B4-8786-E10A916EA7C9}"/>
              </a:ext>
            </a:extLst>
          </p:cNvPr>
          <p:cNvGraphicFramePr>
            <a:graphicFrameLocks noGrp="1"/>
          </p:cNvGraphicFramePr>
          <p:nvPr>
            <p:extLst>
              <p:ext uri="{D42A27DB-BD31-4B8C-83A1-F6EECF244321}">
                <p14:modId xmlns:p14="http://schemas.microsoft.com/office/powerpoint/2010/main" val="1071741086"/>
              </p:ext>
            </p:extLst>
          </p:nvPr>
        </p:nvGraphicFramePr>
        <p:xfrm>
          <a:off x="0" y="0"/>
          <a:ext cx="9144001" cy="4115602"/>
        </p:xfrm>
        <a:graphic>
          <a:graphicData uri="http://schemas.openxmlformats.org/drawingml/2006/table">
            <a:tbl>
              <a:tblPr/>
              <a:tblGrid>
                <a:gridCol w="1636295">
                  <a:extLst>
                    <a:ext uri="{9D8B030D-6E8A-4147-A177-3AD203B41FA5}">
                      <a16:colId xmlns:a16="http://schemas.microsoft.com/office/drawing/2014/main" val="20000"/>
                    </a:ext>
                  </a:extLst>
                </a:gridCol>
                <a:gridCol w="7507706">
                  <a:extLst>
                    <a:ext uri="{9D8B030D-6E8A-4147-A177-3AD203B41FA5}">
                      <a16:colId xmlns:a16="http://schemas.microsoft.com/office/drawing/2014/main" val="20001"/>
                    </a:ext>
                  </a:extLst>
                </a:gridCol>
              </a:tblGrid>
              <a:tr h="41156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333399"/>
                        </a:solidFill>
                        <a:effectLst/>
                        <a:latin typeface="Neue Haas Grotesk Text Pro" panose="020B0504020202020204"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333399"/>
                        </a:solidFill>
                        <a:effectLst/>
                        <a:latin typeface="Neue Haas Grotesk Text Pro" panose="020B0504020202020204"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333399"/>
                          </a:solidFill>
                          <a:effectLst/>
                          <a:latin typeface="Neue Haas Grotesk Text Pro" panose="020B0504020202020204" pitchFamily="34" charset="0"/>
                          <a:cs typeface="Arial" pitchFamily="34" charset="0"/>
                        </a:rPr>
                        <a:t>Asian Immigration 1881-1920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333399"/>
                        </a:solidFill>
                        <a:effectLst/>
                        <a:latin typeface="Neue Haas Grotesk Text Pro" panose="020B0504020202020204" pitchFamily="34" charset="0"/>
                        <a:cs typeface="Arial" pitchFamily="34" charset="0"/>
                      </a:endParaRPr>
                    </a:p>
                    <a:p>
                      <a:pPr marL="0" indent="0" algn="ctr" eaLnBrk="1" hangingPunct="1">
                        <a:buClr>
                          <a:schemeClr val="tx2"/>
                        </a:buClr>
                        <a:buFont typeface="Wingdings" panose="05000000000000000000" pitchFamily="2" charset="2"/>
                        <a:buNone/>
                      </a:pPr>
                      <a:r>
                        <a:rPr lang="en-US" altLang="en-US" sz="1200" dirty="0">
                          <a:solidFill>
                            <a:schemeClr val="tx2"/>
                          </a:solidFill>
                        </a:rPr>
                        <a:t>Mostly from China and Japan</a:t>
                      </a:r>
                    </a:p>
                    <a:p>
                      <a:pPr marL="0" indent="0" algn="ctr" eaLnBrk="1" hangingPunct="1">
                        <a:buClr>
                          <a:schemeClr val="tx1"/>
                        </a:buClr>
                        <a:buFontTx/>
                        <a:buNone/>
                      </a:pPr>
                      <a:r>
                        <a:rPr lang="en-US" altLang="en-US" sz="1200" dirty="0"/>
                        <a:t>most settle in the west</a:t>
                      </a:r>
                    </a:p>
                    <a:p>
                      <a:pPr marL="0" indent="0" algn="ctr" eaLnBrk="1" hangingPunct="1">
                        <a:buClr>
                          <a:schemeClr val="tx1"/>
                        </a:buClr>
                        <a:buFontTx/>
                        <a:buNone/>
                      </a:pPr>
                      <a:r>
                        <a:rPr lang="en-US" altLang="en-US" sz="1200" dirty="0"/>
                        <a:t>brought Buddhism and Daoism to America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333399"/>
                        </a:solidFill>
                        <a:effectLst/>
                        <a:latin typeface="Neue Haas Grotesk Text Pro" panose="020B0504020202020204"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333399"/>
                        </a:solidFill>
                        <a:effectLst/>
                        <a:latin typeface="Neue Haas Grotesk Text Pro" panose="020B0504020202020204"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333399"/>
                        </a:solidFill>
                        <a:effectLst/>
                        <a:latin typeface="Neue Haas Grotesk Text Pro" panose="020B0504020202020204"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333399"/>
                        </a:solidFill>
                        <a:effectLst/>
                        <a:latin typeface="Neue Haas Grotesk Text Pro" panose="020B0504020202020204"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333399"/>
                        </a:solidFill>
                        <a:effectLst/>
                        <a:latin typeface="Neue Haas Grotesk Text Pro" panose="020B0504020202020204"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333399"/>
                        </a:solidFill>
                        <a:effectLst/>
                        <a:latin typeface="Neue Haas Grotesk Text Pro" panose="020B0504020202020204" pitchFamily="34" charset="0"/>
                        <a:cs typeface="Arial" pitchFamily="34" charset="0"/>
                      </a:endParaRPr>
                    </a:p>
                  </a:txBody>
                  <a:tcPr marT="91440" marB="91440" anchor="ctr" horzOverflow="overflow">
                    <a:lnL>
                      <a:noFill/>
                    </a:lnL>
                    <a:lnR w="12700" cap="flat" cmpd="sng" algn="ctr">
                      <a:solidFill>
                        <a:srgbClr val="666699"/>
                      </a:solidFill>
                      <a:prstDash val="solid"/>
                      <a:round/>
                      <a:headEnd type="none" w="med" len="med"/>
                      <a:tailEnd type="none" w="med" len="med"/>
                    </a:lnR>
                    <a:lnT>
                      <a:noFill/>
                    </a:lnT>
                    <a:lnB w="12700" cap="flat" cmpd="sng" algn="ctr">
                      <a:solidFill>
                        <a:srgbClr val="666699"/>
                      </a:solidFill>
                      <a:prstDash val="solid"/>
                      <a:round/>
                      <a:headEnd type="none" w="med" len="med"/>
                      <a:tailEnd type="none" w="med" len="med"/>
                    </a:lnB>
                    <a:lnTlToBr>
                      <a:noFill/>
                    </a:lnTlToBr>
                    <a:lnBlToTr>
                      <a:noFill/>
                    </a:lnBlToTr>
                    <a:noFill/>
                  </a:tcPr>
                </a:tc>
                <a:tc>
                  <a:txBody>
                    <a:bodyPr/>
                    <a:lstStyle/>
                    <a:p>
                      <a:r>
                        <a:rPr lang="en-US" sz="1400" b="0" i="0" u="none" strike="noStrike" kern="1200" baseline="0" dirty="0">
                          <a:solidFill>
                            <a:schemeClr val="tx1"/>
                          </a:solidFill>
                          <a:latin typeface="Neue Haas Grotesk Text Pro" panose="020B0504020202020204" pitchFamily="34" charset="0"/>
                          <a:ea typeface="+mn-ea"/>
                          <a:cs typeface="+mn-cs"/>
                        </a:rPr>
                        <a:t> </a:t>
                      </a:r>
                    </a:p>
                    <a:p>
                      <a:pPr marL="236538" marR="0" lvl="0" indent="-236538" algn="ctr" defTabSz="914400" rtl="0" eaLnBrk="1" fontAlgn="base" latinLnBrk="0" hangingPunct="1">
                        <a:lnSpc>
                          <a:spcPct val="100000"/>
                        </a:lnSpc>
                        <a:spcBef>
                          <a:spcPct val="0"/>
                        </a:spcBef>
                        <a:spcAft>
                          <a:spcPts val="800"/>
                        </a:spcAft>
                        <a:buClrTx/>
                        <a:buSzPct val="80000"/>
                        <a:buFontTx/>
                        <a:buChar char="•"/>
                        <a:tabLst/>
                      </a:pPr>
                      <a:endParaRPr kumimoji="0" lang="en-US" sz="1400" b="0" i="0" u="none" strike="noStrike" cap="none" normalizeH="0" baseline="0" dirty="0">
                        <a:ln>
                          <a:noFill/>
                        </a:ln>
                        <a:solidFill>
                          <a:schemeClr val="tx1"/>
                        </a:solidFill>
                        <a:effectLst/>
                        <a:latin typeface="Neue Haas Grotesk Text Pro" panose="020B0504020202020204" pitchFamily="34" charset="0"/>
                        <a:cs typeface="Arial" pitchFamily="34" charset="0"/>
                      </a:endParaRPr>
                    </a:p>
                  </a:txBody>
                  <a:tcPr marT="91440" marB="91440" anchor="ctr" horzOverflow="overflow">
                    <a:lnL w="12700" cap="flat" cmpd="sng" algn="ctr">
                      <a:solidFill>
                        <a:srgbClr val="666699"/>
                      </a:solidFill>
                      <a:prstDash val="solid"/>
                      <a:round/>
                      <a:headEnd type="none" w="med" len="med"/>
                      <a:tailEnd type="none" w="med" len="med"/>
                    </a:lnL>
                    <a:lnR>
                      <a:noFill/>
                    </a:lnR>
                    <a:lnT>
                      <a:noFill/>
                    </a:lnT>
                    <a:lnB w="12700" cap="flat" cmpd="sng" algn="ctr">
                      <a:solidFill>
                        <a:srgbClr val="66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Slide Number Placeholder 1">
            <a:extLst>
              <a:ext uri="{FF2B5EF4-FFF2-40B4-BE49-F238E27FC236}">
                <a16:creationId xmlns:a16="http://schemas.microsoft.com/office/drawing/2014/main" id="{D8DE00AB-80F0-4A1A-BA19-8AA7E852676A}"/>
              </a:ext>
            </a:extLst>
          </p:cNvPr>
          <p:cNvSpPr>
            <a:spLocks noGrp="1"/>
          </p:cNvSpPr>
          <p:nvPr>
            <p:ph type="sldNum" sz="quarter" idx="12"/>
          </p:nvPr>
        </p:nvSpPr>
        <p:spPr/>
        <p:txBody>
          <a:bodyPr/>
          <a:lstStyle/>
          <a:p>
            <a:fld id="{7EADA5B1-96DA-4BCB-B0C6-9B4EA679D3DA}" type="slidenum">
              <a:rPr lang="en-US" smtClean="0"/>
              <a:t>27</a:t>
            </a:fld>
            <a:endParaRPr lang="en-US" dirty="0"/>
          </a:p>
        </p:txBody>
      </p:sp>
      <p:sp>
        <p:nvSpPr>
          <p:cNvPr id="12" name="Rectangle 11">
            <a:extLst>
              <a:ext uri="{FF2B5EF4-FFF2-40B4-BE49-F238E27FC236}">
                <a16:creationId xmlns:a16="http://schemas.microsoft.com/office/drawing/2014/main" id="{93EDF059-76FF-4C79-974C-8B8112F51EDF}"/>
              </a:ext>
            </a:extLst>
          </p:cNvPr>
          <p:cNvSpPr/>
          <p:nvPr/>
        </p:nvSpPr>
        <p:spPr>
          <a:xfrm>
            <a:off x="7605293" y="4463525"/>
            <a:ext cx="1294396" cy="1815882"/>
          </a:xfrm>
          <a:prstGeom prst="rect">
            <a:avLst/>
          </a:prstGeom>
          <a:solidFill>
            <a:schemeClr val="bg1"/>
          </a:solidFill>
          <a:ln w="19050">
            <a:solidFill>
              <a:srgbClr val="CC0099"/>
            </a:solidFill>
          </a:ln>
        </p:spPr>
        <p:txBody>
          <a:bodyPr wrap="square">
            <a:spAutoFit/>
          </a:bodyPr>
          <a:lstStyle/>
          <a:p>
            <a:r>
              <a:rPr lang="en-US" sz="1400" b="1" dirty="0">
                <a:solidFill>
                  <a:srgbClr val="CC0099"/>
                </a:solidFill>
              </a:rPr>
              <a:t>Unit 2 EQ 5: How was the experience of immigrants impacted during the industrial revolution? </a:t>
            </a:r>
          </a:p>
        </p:txBody>
      </p:sp>
      <p:graphicFrame>
        <p:nvGraphicFramePr>
          <p:cNvPr id="4" name="Diagram 3">
            <a:extLst>
              <a:ext uri="{FF2B5EF4-FFF2-40B4-BE49-F238E27FC236}">
                <a16:creationId xmlns:a16="http://schemas.microsoft.com/office/drawing/2014/main" id="{D3E39590-6343-499A-82AA-09D660707589}"/>
              </a:ext>
            </a:extLst>
          </p:cNvPr>
          <p:cNvGraphicFramePr/>
          <p:nvPr>
            <p:extLst>
              <p:ext uri="{D42A27DB-BD31-4B8C-83A1-F6EECF244321}">
                <p14:modId xmlns:p14="http://schemas.microsoft.com/office/powerpoint/2010/main" val="481829408"/>
              </p:ext>
            </p:extLst>
          </p:nvPr>
        </p:nvGraphicFramePr>
        <p:xfrm>
          <a:off x="1660358" y="-8557"/>
          <a:ext cx="748865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3">
            <a:extLst>
              <a:ext uri="{FF2B5EF4-FFF2-40B4-BE49-F238E27FC236}">
                <a16:creationId xmlns:a16="http://schemas.microsoft.com/office/drawing/2014/main" id="{99CC349D-4F48-4252-8574-4B231437DDA3}"/>
              </a:ext>
            </a:extLst>
          </p:cNvPr>
          <p:cNvSpPr txBox="1">
            <a:spLocks noChangeArrowheads="1"/>
          </p:cNvSpPr>
          <p:nvPr/>
        </p:nvSpPr>
        <p:spPr>
          <a:xfrm>
            <a:off x="244311" y="4315151"/>
            <a:ext cx="4037484" cy="239509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tx1"/>
              </a:buClr>
              <a:buFont typeface="Wingdings" panose="05000000000000000000" pitchFamily="2" charset="2"/>
              <a:buNone/>
              <a:defRPr/>
            </a:pPr>
            <a:r>
              <a:rPr lang="en-US" altLang="en-US" sz="1600" b="1" dirty="0"/>
              <a:t> Asian Immigrants (arrive on west coast)</a:t>
            </a:r>
          </a:p>
          <a:p>
            <a:pPr marL="609600" indent="-609600">
              <a:buClr>
                <a:schemeClr val="tx1"/>
              </a:buClr>
              <a:buFontTx/>
              <a:buChar char="-"/>
              <a:defRPr/>
            </a:pPr>
            <a:r>
              <a:rPr lang="en-US" altLang="en-US" sz="1600" dirty="0"/>
              <a:t>most were crammed in steerage</a:t>
            </a:r>
          </a:p>
          <a:p>
            <a:pPr marL="609600" indent="-609600">
              <a:buClr>
                <a:schemeClr val="tx1"/>
              </a:buClr>
              <a:buFontTx/>
              <a:buChar char="-"/>
              <a:defRPr/>
            </a:pPr>
            <a:r>
              <a:rPr lang="en-US" altLang="en-US" sz="1600" dirty="0"/>
              <a:t>most arrived in San Francisco (____________ __________)</a:t>
            </a:r>
          </a:p>
          <a:p>
            <a:pPr marL="609600" indent="-609600">
              <a:buClr>
                <a:schemeClr val="tx1"/>
              </a:buClr>
              <a:buFontTx/>
              <a:buChar char="-"/>
              <a:defRPr/>
            </a:pPr>
            <a:r>
              <a:rPr lang="en-US" altLang="en-US" sz="1600" dirty="0"/>
              <a:t>screened for disease</a:t>
            </a:r>
          </a:p>
          <a:p>
            <a:pPr marL="609600" indent="-609600">
              <a:buClr>
                <a:schemeClr val="tx1"/>
              </a:buClr>
              <a:buFontTx/>
              <a:buChar char="-"/>
              <a:defRPr/>
            </a:pPr>
            <a:r>
              <a:rPr lang="en-US" altLang="en-US" sz="1600" dirty="0"/>
              <a:t>most Asian immigrants were __________ _____________ </a:t>
            </a:r>
          </a:p>
        </p:txBody>
      </p:sp>
      <p:sp>
        <p:nvSpPr>
          <p:cNvPr id="9" name="Rectangle 8">
            <a:extLst>
              <a:ext uri="{FF2B5EF4-FFF2-40B4-BE49-F238E27FC236}">
                <a16:creationId xmlns:a16="http://schemas.microsoft.com/office/drawing/2014/main" id="{2AC889EA-259D-49A9-A7E0-D9A79A882E0D}"/>
              </a:ext>
            </a:extLst>
          </p:cNvPr>
          <p:cNvSpPr/>
          <p:nvPr/>
        </p:nvSpPr>
        <p:spPr>
          <a:xfrm>
            <a:off x="4310312" y="4386581"/>
            <a:ext cx="3176338" cy="2123658"/>
          </a:xfrm>
          <a:prstGeom prst="rect">
            <a:avLst/>
          </a:prstGeom>
        </p:spPr>
        <p:txBody>
          <a:bodyPr wrap="square">
            <a:spAutoFit/>
          </a:bodyPr>
          <a:lstStyle/>
          <a:p>
            <a:endParaRPr lang="en-US" sz="1200" dirty="0"/>
          </a:p>
          <a:p>
            <a:r>
              <a:rPr lang="en-US" sz="1200" dirty="0"/>
              <a:t>On the West Coast, immigrants from China and Japan were processed on Angel Island in San Francisco Bay. At the reception centers, immigrants gave their names, country of origin, job skills, and where they planned to live. Long or difficult names were often shortened at the reception centers. Immigrants had to pass health examinations. They were not allowed to enter the country with contagious diseases.</a:t>
            </a:r>
          </a:p>
          <a:p>
            <a:endParaRPr lang="en-US" sz="1200" dirty="0"/>
          </a:p>
        </p:txBody>
      </p:sp>
    </p:spTree>
    <p:extLst>
      <p:ext uri="{BB962C8B-B14F-4D97-AF65-F5344CB8AC3E}">
        <p14:creationId xmlns:p14="http://schemas.microsoft.com/office/powerpoint/2010/main" val="263675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4D67E761-BC43-4CF8-B84F-C262DA16CF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148" y="0"/>
            <a:ext cx="2798078" cy="3645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a:extLst>
              <a:ext uri="{FF2B5EF4-FFF2-40B4-BE49-F238E27FC236}">
                <a16:creationId xmlns:a16="http://schemas.microsoft.com/office/drawing/2014/main" id="{112126A9-DE44-4EB2-84F6-EB6CB43DECFC}"/>
              </a:ext>
            </a:extLst>
          </p:cNvPr>
          <p:cNvSpPr>
            <a:spLocks noGrp="1"/>
          </p:cNvSpPr>
          <p:nvPr>
            <p:ph idx="1"/>
          </p:nvPr>
        </p:nvSpPr>
        <p:spPr>
          <a:xfrm>
            <a:off x="-1588993" y="-64183"/>
            <a:ext cx="3946525" cy="3865674"/>
          </a:xfrm>
          <a:prstGeom prst="rect">
            <a:avLst/>
          </a:prstGeom>
          <a:noFill/>
        </p:spPr>
        <p:txBody>
          <a:bodyPr wrap="square" lIns="91440" tIns="45720" rIns="91440" bIns="45720">
            <a:spAutoFit/>
          </a:bodyPr>
          <a:lstStyle/>
          <a:p>
            <a:pPr marL="0" indent="0" algn="ctr">
              <a:buNone/>
            </a:pPr>
            <a:r>
              <a:rPr lang="en-US" sz="4400" b="1" cap="none" spc="0" dirty="0">
                <a:ln w="22225">
                  <a:solidFill>
                    <a:schemeClr val="accent2"/>
                  </a:solidFill>
                  <a:prstDash val="solid"/>
                </a:ln>
                <a:solidFill>
                  <a:schemeClr val="accent2">
                    <a:lumMod val="40000"/>
                    <a:lumOff val="60000"/>
                  </a:schemeClr>
                </a:solidFill>
                <a:effectLst/>
              </a:rPr>
              <a:t>S</a:t>
            </a:r>
          </a:p>
          <a:p>
            <a:pPr marL="0" indent="0" algn="ctr">
              <a:buNone/>
            </a:pPr>
            <a:endParaRPr lang="en-US" sz="1600" b="1" cap="none" spc="0" dirty="0">
              <a:ln w="22225">
                <a:solidFill>
                  <a:schemeClr val="accent2"/>
                </a:solidFill>
                <a:prstDash val="solid"/>
              </a:ln>
              <a:solidFill>
                <a:schemeClr val="accent2">
                  <a:lumMod val="40000"/>
                  <a:lumOff val="60000"/>
                </a:schemeClr>
              </a:solidFill>
              <a:effectLst/>
            </a:endParaRPr>
          </a:p>
          <a:p>
            <a:pPr marL="0" indent="0" algn="ctr">
              <a:buNone/>
            </a:pPr>
            <a:r>
              <a:rPr lang="en-US" sz="4400" b="1" dirty="0">
                <a:ln w="22225">
                  <a:solidFill>
                    <a:schemeClr val="accent2"/>
                  </a:solidFill>
                  <a:prstDash val="solid"/>
                </a:ln>
                <a:solidFill>
                  <a:schemeClr val="accent2">
                    <a:lumMod val="40000"/>
                    <a:lumOff val="60000"/>
                  </a:schemeClr>
                </a:solidFill>
              </a:rPr>
              <a:t>P</a:t>
            </a:r>
          </a:p>
          <a:p>
            <a:pPr marL="0" indent="0" algn="ctr">
              <a:buNone/>
            </a:pPr>
            <a:endParaRPr lang="en-US" sz="1600" b="1" dirty="0">
              <a:ln w="22225">
                <a:solidFill>
                  <a:schemeClr val="accent2"/>
                </a:solidFill>
                <a:prstDash val="solid"/>
              </a:ln>
              <a:solidFill>
                <a:schemeClr val="accent2">
                  <a:lumMod val="40000"/>
                  <a:lumOff val="60000"/>
                </a:schemeClr>
              </a:solidFill>
            </a:endParaRPr>
          </a:p>
          <a:p>
            <a:pPr marL="0" indent="0" algn="ctr">
              <a:buNone/>
            </a:pPr>
            <a:r>
              <a:rPr lang="en-US" sz="4400" b="1" cap="none" spc="0" dirty="0">
                <a:ln w="22225">
                  <a:solidFill>
                    <a:schemeClr val="accent2"/>
                  </a:solidFill>
                  <a:prstDash val="solid"/>
                </a:ln>
                <a:solidFill>
                  <a:schemeClr val="accent2">
                    <a:lumMod val="40000"/>
                    <a:lumOff val="60000"/>
                  </a:schemeClr>
                </a:solidFill>
                <a:effectLst/>
              </a:rPr>
              <a:t>A</a:t>
            </a:r>
          </a:p>
          <a:p>
            <a:pPr marL="0" indent="0" algn="ctr">
              <a:buNone/>
            </a:pPr>
            <a:endParaRPr lang="en-US" sz="2000" b="1" cap="none" spc="0" dirty="0">
              <a:ln w="22225">
                <a:solidFill>
                  <a:schemeClr val="accent2"/>
                </a:solidFill>
                <a:prstDash val="solid"/>
              </a:ln>
              <a:solidFill>
                <a:schemeClr val="accent2">
                  <a:lumMod val="40000"/>
                  <a:lumOff val="60000"/>
                </a:schemeClr>
              </a:solidFill>
              <a:effectLst/>
            </a:endParaRPr>
          </a:p>
          <a:p>
            <a:pPr marL="0" indent="0" algn="ctr">
              <a:buNone/>
            </a:pPr>
            <a:r>
              <a:rPr lang="en-US" sz="4400" b="1" dirty="0">
                <a:ln w="22225">
                  <a:solidFill>
                    <a:schemeClr val="accent2"/>
                  </a:solidFill>
                  <a:prstDash val="solid"/>
                </a:ln>
                <a:solidFill>
                  <a:schemeClr val="accent2">
                    <a:lumMod val="40000"/>
                    <a:lumOff val="60000"/>
                  </a:schemeClr>
                </a:solidFill>
              </a:rPr>
              <a:t>M</a:t>
            </a:r>
            <a:endParaRPr lang="en-US" sz="4400" b="1" cap="none" spc="0" dirty="0">
              <a:ln w="22225">
                <a:solidFill>
                  <a:schemeClr val="accent2"/>
                </a:solidFill>
                <a:prstDash val="solid"/>
              </a:ln>
              <a:solidFill>
                <a:schemeClr val="accent2">
                  <a:lumMod val="40000"/>
                  <a:lumOff val="60000"/>
                </a:schemeClr>
              </a:solidFill>
              <a:effectLst/>
            </a:endParaRPr>
          </a:p>
        </p:txBody>
      </p:sp>
      <p:pic>
        <p:nvPicPr>
          <p:cNvPr id="5" name="il_fi" descr="ce_witness_2_lg">
            <a:extLst>
              <a:ext uri="{FF2B5EF4-FFF2-40B4-BE49-F238E27FC236}">
                <a16:creationId xmlns:a16="http://schemas.microsoft.com/office/drawing/2014/main" id="{032C6287-38EE-46E8-B448-3CF71653C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6535" y="135837"/>
            <a:ext cx="4283723" cy="24995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54A6B0B-FCEA-4147-AC53-88A07449F018}"/>
              </a:ext>
            </a:extLst>
          </p:cNvPr>
          <p:cNvSpPr/>
          <p:nvPr/>
        </p:nvSpPr>
        <p:spPr>
          <a:xfrm>
            <a:off x="3896522" y="2589630"/>
            <a:ext cx="5247478" cy="646331"/>
          </a:xfrm>
          <a:prstGeom prst="rect">
            <a:avLst/>
          </a:prstGeom>
        </p:spPr>
        <p:txBody>
          <a:bodyPr wrap="square">
            <a:spAutoFit/>
          </a:bodyPr>
          <a:lstStyle/>
          <a:p>
            <a:pPr algn="ctr"/>
            <a:r>
              <a:rPr lang="en-US" b="1" dirty="0">
                <a:ea typeface="Calibri" panose="020F0502020204030204" pitchFamily="34" charset="0"/>
                <a:cs typeface="Times New Roman" panose="02020603050405020304" pitchFamily="18" charset="0"/>
              </a:rPr>
              <a:t>How does this late 19</a:t>
            </a:r>
            <a:r>
              <a:rPr lang="en-US" b="1" baseline="30000" dirty="0">
                <a:ea typeface="Calibri" panose="020F0502020204030204" pitchFamily="34" charset="0"/>
                <a:cs typeface="Times New Roman" panose="02020603050405020304" pitchFamily="18" charset="0"/>
              </a:rPr>
              <a:t>th</a:t>
            </a:r>
            <a:r>
              <a:rPr lang="en-US" b="1" dirty="0">
                <a:ea typeface="Calibri" panose="020F0502020204030204" pitchFamily="34" charset="0"/>
                <a:cs typeface="Times New Roman" panose="02020603050405020304" pitchFamily="18" charset="0"/>
              </a:rPr>
              <a:t> century political cartoon reveal the attitudes of nativists towards the Chinese?</a:t>
            </a:r>
            <a:endParaRPr lang="en-US" sz="1600" dirty="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ACD91266-67EB-40C2-9A66-D1A34C2A0139}"/>
              </a:ext>
            </a:extLst>
          </p:cNvPr>
          <p:cNvSpPr/>
          <p:nvPr/>
        </p:nvSpPr>
        <p:spPr>
          <a:xfrm>
            <a:off x="183347" y="4426774"/>
            <a:ext cx="1978925" cy="2246769"/>
          </a:xfrm>
          <a:prstGeom prst="rect">
            <a:avLst/>
          </a:prstGeom>
        </p:spPr>
        <p:txBody>
          <a:bodyPr wrap="square">
            <a:spAutoFit/>
          </a:bodyPr>
          <a:lstStyle/>
          <a:p>
            <a:pPr marR="0" lvl="0">
              <a:spcBef>
                <a:spcPts val="0"/>
              </a:spcBef>
              <a:spcAft>
                <a:spcPts val="0"/>
              </a:spcAft>
            </a:pPr>
            <a:r>
              <a:rPr lang="en-US" sz="1400" b="1" dirty="0">
                <a:ea typeface="Calibri" panose="020F0502020204030204" pitchFamily="34" charset="0"/>
                <a:cs typeface="Times New Roman" panose="02020603050405020304" pitchFamily="18" charset="0"/>
              </a:rPr>
              <a:t>1. The Gentlemen’s Agreement, and Chinese Exclusion Act were  attempts by Congress to restrict</a:t>
            </a:r>
            <a:endParaRPr lang="en-US" sz="1400" dirty="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arenR"/>
              <a:tabLst>
                <a:tab pos="457200" algn="l"/>
              </a:tabLst>
            </a:pPr>
            <a:r>
              <a:rPr lang="en-US" sz="1400" dirty="0">
                <a:ea typeface="Calibri" panose="020F0502020204030204" pitchFamily="34" charset="0"/>
                <a:cs typeface="Times New Roman" panose="02020603050405020304" pitchFamily="18" charset="0"/>
              </a:rPr>
              <a:t>immigration </a:t>
            </a:r>
          </a:p>
          <a:p>
            <a:pPr marL="342900" marR="0" lvl="0" indent="-342900">
              <a:spcBef>
                <a:spcPts val="0"/>
              </a:spcBef>
              <a:spcAft>
                <a:spcPts val="0"/>
              </a:spcAft>
              <a:buFont typeface="+mj-lt"/>
              <a:buAutoNum type="alphaLcParenR"/>
              <a:tabLst>
                <a:tab pos="457200" algn="l"/>
              </a:tabLst>
            </a:pPr>
            <a:r>
              <a:rPr lang="en-US" sz="1400" dirty="0">
                <a:ea typeface="Calibri" panose="020F0502020204030204" pitchFamily="34" charset="0"/>
                <a:cs typeface="Times New Roman" panose="02020603050405020304" pitchFamily="18" charset="0"/>
              </a:rPr>
              <a:t>property ownership </a:t>
            </a:r>
          </a:p>
          <a:p>
            <a:pPr marL="342900" marR="0" lvl="0" indent="-342900">
              <a:spcBef>
                <a:spcPts val="0"/>
              </a:spcBef>
              <a:spcAft>
                <a:spcPts val="0"/>
              </a:spcAft>
              <a:buFont typeface="+mj-lt"/>
              <a:buAutoNum type="alphaLcParenR"/>
              <a:tabLst>
                <a:tab pos="457200" algn="l"/>
              </a:tabLst>
            </a:pPr>
            <a:r>
              <a:rPr lang="en-US" sz="1400" dirty="0">
                <a:ea typeface="Calibri" panose="020F0502020204030204" pitchFamily="34" charset="0"/>
                <a:cs typeface="Times New Roman" panose="02020603050405020304" pitchFamily="18" charset="0"/>
              </a:rPr>
              <a:t>voting rights </a:t>
            </a:r>
          </a:p>
          <a:p>
            <a:pPr marL="342900" marR="0" lvl="0" indent="-342900">
              <a:spcBef>
                <a:spcPts val="0"/>
              </a:spcBef>
              <a:spcAft>
                <a:spcPts val="0"/>
              </a:spcAft>
              <a:buFont typeface="+mj-lt"/>
              <a:buAutoNum type="alphaLcParenR"/>
              <a:tabLst>
                <a:tab pos="457200" algn="l"/>
              </a:tabLst>
            </a:pPr>
            <a:r>
              <a:rPr lang="en-US" sz="1400" dirty="0">
                <a:ea typeface="Calibri" panose="020F0502020204030204" pitchFamily="34" charset="0"/>
                <a:cs typeface="Times New Roman" panose="02020603050405020304" pitchFamily="18" charset="0"/>
              </a:rPr>
              <a:t>access to public education </a:t>
            </a:r>
            <a:endParaRPr lang="en-US" sz="1400" dirty="0">
              <a:effectLst/>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60CFF48D-09D3-43F4-BD04-08176E8C4475}"/>
              </a:ext>
            </a:extLst>
          </p:cNvPr>
          <p:cNvSpPr/>
          <p:nvPr/>
        </p:nvSpPr>
        <p:spPr>
          <a:xfrm>
            <a:off x="6150400" y="4370245"/>
            <a:ext cx="2993600" cy="2246769"/>
          </a:xfrm>
          <a:prstGeom prst="rect">
            <a:avLst/>
          </a:prstGeom>
        </p:spPr>
        <p:txBody>
          <a:bodyPr wrap="square">
            <a:spAutoFit/>
          </a:bodyPr>
          <a:lstStyle/>
          <a:p>
            <a:pPr marR="0" lvl="0">
              <a:spcBef>
                <a:spcPts val="0"/>
              </a:spcBef>
              <a:spcAft>
                <a:spcPts val="0"/>
              </a:spcAft>
            </a:pPr>
            <a:r>
              <a:rPr lang="en-US" sz="1400" b="1" dirty="0">
                <a:ea typeface="Calibri" panose="020F0502020204030204" pitchFamily="34" charset="0"/>
                <a:cs typeface="Times New Roman" panose="02020603050405020304" pitchFamily="18" charset="0"/>
              </a:rPr>
              <a:t>2. The data in the chart support the idea that the immigration laws of 1921 and 1924 were primarily designed to</a:t>
            </a:r>
          </a:p>
          <a:p>
            <a:pPr marL="228600" marR="0" lvl="0" indent="-228600">
              <a:spcBef>
                <a:spcPts val="0"/>
              </a:spcBef>
              <a:spcAft>
                <a:spcPts val="0"/>
              </a:spcAft>
              <a:buFont typeface="+mj-lt"/>
              <a:buAutoNum type="alphaUcPeriod"/>
            </a:pPr>
            <a:r>
              <a:rPr lang="en-US" sz="1400" dirty="0">
                <a:ea typeface="Calibri" panose="020F0502020204030204" pitchFamily="34" charset="0"/>
                <a:cs typeface="Times New Roman" panose="02020603050405020304" pitchFamily="18" charset="0"/>
              </a:rPr>
              <a:t>stop illegal entry into the country </a:t>
            </a:r>
          </a:p>
          <a:p>
            <a:pPr marL="228600" marR="0" lvl="0" indent="-228600">
              <a:spcBef>
                <a:spcPts val="0"/>
              </a:spcBef>
              <a:spcAft>
                <a:spcPts val="0"/>
              </a:spcAft>
              <a:buFont typeface="+mj-lt"/>
              <a:buAutoNum type="alphaUcPeriod"/>
            </a:pPr>
            <a:r>
              <a:rPr lang="en-US" sz="1400" dirty="0">
                <a:ea typeface="Calibri" panose="020F0502020204030204" pitchFamily="34" charset="0"/>
                <a:cs typeface="Times New Roman" panose="02020603050405020304" pitchFamily="18" charset="0"/>
              </a:rPr>
              <a:t>admit skilled workers </a:t>
            </a:r>
          </a:p>
          <a:p>
            <a:pPr marL="228600" marR="0" lvl="0" indent="-228600">
              <a:spcBef>
                <a:spcPts val="0"/>
              </a:spcBef>
              <a:spcAft>
                <a:spcPts val="0"/>
              </a:spcAft>
              <a:buFont typeface="+mj-lt"/>
              <a:buAutoNum type="alphaUcPeriod"/>
            </a:pPr>
            <a:r>
              <a:rPr lang="en-US" sz="1400" dirty="0">
                <a:ea typeface="Calibri" panose="020F0502020204030204" pitchFamily="34" charset="0"/>
                <a:cs typeface="Times New Roman" panose="02020603050405020304" pitchFamily="18" charset="0"/>
              </a:rPr>
              <a:t>encourage immigration from southern Europe </a:t>
            </a:r>
          </a:p>
          <a:p>
            <a:pPr marL="228600" marR="0" lvl="0" indent="-228600">
              <a:spcBef>
                <a:spcPts val="0"/>
              </a:spcBef>
              <a:spcAft>
                <a:spcPts val="0"/>
              </a:spcAft>
              <a:buFont typeface="+mj-lt"/>
              <a:buAutoNum type="alphaUcPeriod"/>
              <a:tabLst>
                <a:tab pos="457200" algn="l"/>
              </a:tabLst>
            </a:pPr>
            <a:r>
              <a:rPr lang="en-US" sz="1400" dirty="0">
                <a:ea typeface="Calibri" panose="020F0502020204030204" pitchFamily="34" charset="0"/>
              </a:rPr>
              <a:t>reduce immigration from specific regions </a:t>
            </a:r>
            <a:endParaRPr lang="en-US" sz="1400" dirty="0"/>
          </a:p>
        </p:txBody>
      </p:sp>
      <p:pic>
        <p:nvPicPr>
          <p:cNvPr id="11" name="Picture 3" descr="5a_2">
            <a:extLst>
              <a:ext uri="{FF2B5EF4-FFF2-40B4-BE49-F238E27FC236}">
                <a16:creationId xmlns:a16="http://schemas.microsoft.com/office/drawing/2014/main" id="{22A1208F-70C8-4EF8-88C9-67F2885401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296" y="4482876"/>
            <a:ext cx="3823104" cy="21345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AD742B7-F5F8-4292-8284-B1D73DD456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429312">
            <a:off x="7537592" y="442432"/>
            <a:ext cx="1656583" cy="273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258C3B-3588-4A5A-80B2-375B13C01AE3}"/>
              </a:ext>
            </a:extLst>
          </p:cNvPr>
          <p:cNvSpPr>
            <a:spLocks noGrp="1"/>
          </p:cNvSpPr>
          <p:nvPr>
            <p:ph type="sldNum" sz="quarter" idx="12"/>
          </p:nvPr>
        </p:nvSpPr>
        <p:spPr/>
        <p:txBody>
          <a:bodyPr/>
          <a:lstStyle/>
          <a:p>
            <a:fld id="{7EADA5B1-96DA-4BCB-B0C6-9B4EA679D3DA}" type="slidenum">
              <a:rPr lang="en-US" smtClean="0"/>
              <a:t>29</a:t>
            </a:fld>
            <a:endParaRPr lang="en-US" dirty="0"/>
          </a:p>
        </p:txBody>
      </p:sp>
      <p:graphicFrame>
        <p:nvGraphicFramePr>
          <p:cNvPr id="9" name="Table 8">
            <a:extLst>
              <a:ext uri="{FF2B5EF4-FFF2-40B4-BE49-F238E27FC236}">
                <a16:creationId xmlns:a16="http://schemas.microsoft.com/office/drawing/2014/main" id="{DAC930E8-B891-4F11-B4D0-1B5BB1F945F5}"/>
              </a:ext>
            </a:extLst>
          </p:cNvPr>
          <p:cNvGraphicFramePr>
            <a:graphicFrameLocks noGrp="1"/>
          </p:cNvGraphicFramePr>
          <p:nvPr>
            <p:extLst>
              <p:ext uri="{D42A27DB-BD31-4B8C-83A1-F6EECF244321}">
                <p14:modId xmlns:p14="http://schemas.microsoft.com/office/powerpoint/2010/main" val="1046008587"/>
              </p:ext>
            </p:extLst>
          </p:nvPr>
        </p:nvGraphicFramePr>
        <p:xfrm>
          <a:off x="0" y="0"/>
          <a:ext cx="6701617" cy="4084320"/>
        </p:xfrm>
        <a:graphic>
          <a:graphicData uri="http://schemas.openxmlformats.org/drawingml/2006/table">
            <a:tbl>
              <a:tblPr firstRow="1" firstCol="1" bandRow="1">
                <a:tableStyleId>{616DA210-FB5B-4158-B5E0-FEB733F419BA}</a:tableStyleId>
              </a:tblPr>
              <a:tblGrid>
                <a:gridCol w="3573379">
                  <a:extLst>
                    <a:ext uri="{9D8B030D-6E8A-4147-A177-3AD203B41FA5}">
                      <a16:colId xmlns:a16="http://schemas.microsoft.com/office/drawing/2014/main" val="3187067283"/>
                    </a:ext>
                  </a:extLst>
                </a:gridCol>
                <a:gridCol w="3128238">
                  <a:extLst>
                    <a:ext uri="{9D8B030D-6E8A-4147-A177-3AD203B41FA5}">
                      <a16:colId xmlns:a16="http://schemas.microsoft.com/office/drawing/2014/main" val="2164994000"/>
                    </a:ext>
                  </a:extLst>
                </a:gridCol>
              </a:tblGrid>
              <a:tr h="4050861">
                <a:tc>
                  <a:txBody>
                    <a:bodyPr/>
                    <a:lstStyle/>
                    <a:p>
                      <a:pPr marL="0" marR="0" algn="l">
                        <a:spcBef>
                          <a:spcPts val="0"/>
                        </a:spcBef>
                        <a:spcAft>
                          <a:spcPts val="0"/>
                        </a:spcAft>
                      </a:pPr>
                      <a:r>
                        <a:rPr lang="en-US" sz="2000" u="sng" dirty="0">
                          <a:effectLst/>
                          <a:latin typeface="+mn-lt"/>
                        </a:rPr>
                        <a:t>Nativism</a:t>
                      </a:r>
                      <a:r>
                        <a:rPr lang="en-US" sz="2000" dirty="0">
                          <a:effectLst/>
                          <a:latin typeface="+mn-lt"/>
                        </a:rPr>
                        <a:t>:</a:t>
                      </a:r>
                    </a:p>
                    <a:p>
                      <a:pPr marL="0" marR="0" algn="l">
                        <a:spcBef>
                          <a:spcPts val="0"/>
                        </a:spcBef>
                        <a:spcAft>
                          <a:spcPts val="0"/>
                        </a:spcAft>
                      </a:pPr>
                      <a:endParaRPr lang="en-US" sz="2000" dirty="0">
                        <a:effectLst/>
                        <a:latin typeface="+mn-lt"/>
                      </a:endParaRPr>
                    </a:p>
                    <a:p>
                      <a:pPr marL="0" marR="0" algn="l">
                        <a:spcBef>
                          <a:spcPts val="0"/>
                        </a:spcBef>
                        <a:spcAft>
                          <a:spcPts val="0"/>
                        </a:spcAft>
                      </a:pPr>
                      <a:r>
                        <a:rPr lang="en-US" sz="1200" b="0" dirty="0">
                          <a:effectLst/>
                          <a:latin typeface="+mn-lt"/>
                        </a:rPr>
                        <a:t>a) Native-born Americans have demonstrated “nativism” toward immigrants of minority groups who have deviated from the dominant culture.</a:t>
                      </a:r>
                    </a:p>
                    <a:p>
                      <a:pPr marL="0" marR="0" algn="l">
                        <a:spcBef>
                          <a:spcPts val="0"/>
                        </a:spcBef>
                        <a:spcAft>
                          <a:spcPts val="0"/>
                        </a:spcAft>
                      </a:pPr>
                      <a:r>
                        <a:rPr lang="en-US" sz="1200" b="0" dirty="0">
                          <a:effectLst/>
                          <a:latin typeface="+mn-lt"/>
                        </a:rPr>
                        <a:t> </a:t>
                      </a:r>
                    </a:p>
                    <a:p>
                      <a:pPr marL="0" marR="0" algn="l">
                        <a:spcBef>
                          <a:spcPts val="0"/>
                        </a:spcBef>
                        <a:spcAft>
                          <a:spcPts val="0"/>
                        </a:spcAft>
                      </a:pPr>
                      <a:r>
                        <a:rPr lang="en-US" sz="1200" b="0" dirty="0">
                          <a:effectLst/>
                          <a:latin typeface="+mn-lt"/>
                        </a:rPr>
                        <a:t>b) Nativists groups discriminated against individuals because of race, religion, political beliefs, and economic fears.</a:t>
                      </a:r>
                    </a:p>
                    <a:p>
                      <a:pPr marL="0" marR="0" algn="l">
                        <a:spcBef>
                          <a:spcPts val="0"/>
                        </a:spcBef>
                        <a:spcAft>
                          <a:spcPts val="0"/>
                        </a:spcAft>
                      </a:pPr>
                      <a:endParaRPr lang="en-US" sz="1200" b="0" dirty="0">
                        <a:effectLst/>
                        <a:latin typeface="+mn-lt"/>
                      </a:endParaRPr>
                    </a:p>
                    <a:p>
                      <a:pPr marL="0" marR="0" algn="l">
                        <a:spcBef>
                          <a:spcPts val="0"/>
                        </a:spcBef>
                        <a:spcAft>
                          <a:spcPts val="0"/>
                        </a:spcAft>
                      </a:pPr>
                      <a:r>
                        <a:rPr lang="en-US" sz="1200" b="0" dirty="0">
                          <a:effectLst/>
                          <a:latin typeface="+mn-lt"/>
                        </a:rPr>
                        <a:t>b) </a:t>
                      </a:r>
                      <a:r>
                        <a:rPr lang="en-US" sz="1200" b="0" dirty="0">
                          <a:latin typeface="+mn-lt"/>
                        </a:rPr>
                        <a:t>American-born workers did not welcome the new immigrants. They were afraid immigrants would compete for their jobs. They worried that immigrants would be willing to accept low wages, which would pull all wages down. American-born workers were not used to the unfamiliar languages, customs, and traditions. </a:t>
                      </a:r>
                      <a:endParaRPr lang="en-US" sz="1200" b="0" dirty="0">
                        <a:effectLst/>
                        <a:latin typeface="+mn-lt"/>
                      </a:endParaRPr>
                    </a:p>
                    <a:p>
                      <a:pPr marL="0" marR="0" algn="l">
                        <a:spcBef>
                          <a:spcPts val="0"/>
                        </a:spcBef>
                        <a:spcAft>
                          <a:spcPts val="0"/>
                        </a:spcAft>
                      </a:pPr>
                      <a:r>
                        <a:rPr lang="en-US" sz="1200" b="0" dirty="0">
                          <a:effectLst/>
                          <a:latin typeface="+mn-lt"/>
                        </a:rPr>
                        <a:t> </a:t>
                      </a:r>
                    </a:p>
                    <a:p>
                      <a:pPr marL="0" marR="0" algn="l">
                        <a:spcBef>
                          <a:spcPts val="0"/>
                        </a:spcBef>
                        <a:spcAft>
                          <a:spcPts val="0"/>
                        </a:spcAft>
                      </a:pPr>
                      <a:r>
                        <a:rPr lang="en-US" sz="1200" b="0" dirty="0">
                          <a:effectLst/>
                          <a:latin typeface="+mn-lt"/>
                        </a:rPr>
                        <a:t>c) The Ku Klux Klan originated as primarily an anti-black organization during the Civil War era and resurfaced as an anti-Semitic, anti-Catholic, and anti-immigrant group in the 20</a:t>
                      </a:r>
                      <a:r>
                        <a:rPr lang="en-US" sz="1200" b="0" baseline="30000" dirty="0">
                          <a:effectLst/>
                          <a:latin typeface="+mn-lt"/>
                        </a:rPr>
                        <a:t>th</a:t>
                      </a:r>
                      <a:r>
                        <a:rPr lang="en-US" sz="1200" b="0" dirty="0">
                          <a:effectLst/>
                          <a:latin typeface="+mn-lt"/>
                        </a:rPr>
                        <a:t> century</a:t>
                      </a:r>
                      <a:endParaRPr lang="en-US" sz="12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000" u="sng" dirty="0">
                          <a:effectLst/>
                          <a:latin typeface="+mn-lt"/>
                        </a:rPr>
                        <a:t>Immigration Restrictions</a:t>
                      </a:r>
                      <a:r>
                        <a:rPr lang="en-US" sz="2000" dirty="0">
                          <a:effectLst/>
                          <a:latin typeface="+mn-lt"/>
                        </a:rPr>
                        <a:t>:</a:t>
                      </a:r>
                    </a:p>
                    <a:p>
                      <a:pPr marL="0" marR="0" algn="l">
                        <a:spcBef>
                          <a:spcPts val="0"/>
                        </a:spcBef>
                        <a:spcAft>
                          <a:spcPts val="0"/>
                        </a:spcAft>
                      </a:pPr>
                      <a:r>
                        <a:rPr lang="en-US" sz="1800" dirty="0">
                          <a:effectLst/>
                          <a:latin typeface="+mn-lt"/>
                        </a:rPr>
                        <a:t> </a:t>
                      </a:r>
                    </a:p>
                    <a:p>
                      <a:pPr marL="0" marR="0" algn="l">
                        <a:spcBef>
                          <a:spcPts val="0"/>
                        </a:spcBef>
                        <a:spcAft>
                          <a:spcPts val="0"/>
                        </a:spcAft>
                      </a:pPr>
                      <a:r>
                        <a:rPr lang="en-US" sz="1200" b="0" dirty="0">
                          <a:effectLst/>
                          <a:latin typeface="+mn-lt"/>
                        </a:rPr>
                        <a:t>On a number of occasions, Congress has responded to nativist sentiments with the passage of restrictive legislation.</a:t>
                      </a:r>
                    </a:p>
                    <a:p>
                      <a:pPr marL="0" marR="0" algn="l">
                        <a:spcBef>
                          <a:spcPts val="0"/>
                        </a:spcBef>
                        <a:spcAft>
                          <a:spcPts val="0"/>
                        </a:spcAft>
                      </a:pPr>
                      <a:r>
                        <a:rPr lang="en-US" sz="1200" b="0" dirty="0">
                          <a:effectLst/>
                          <a:latin typeface="+mn-lt"/>
                        </a:rPr>
                        <a:t> </a:t>
                      </a:r>
                    </a:p>
                    <a:p>
                      <a:pPr marL="0" marR="0" algn="l">
                        <a:spcBef>
                          <a:spcPts val="0"/>
                        </a:spcBef>
                        <a:spcAft>
                          <a:spcPts val="0"/>
                        </a:spcAft>
                      </a:pPr>
                      <a:r>
                        <a:rPr lang="en-US" sz="1200" b="0" dirty="0">
                          <a:effectLst/>
                          <a:latin typeface="+mn-lt"/>
                        </a:rPr>
                        <a:t>1- </a:t>
                      </a:r>
                      <a:r>
                        <a:rPr lang="en-US" sz="1200" b="0" u="sng" dirty="0">
                          <a:effectLst/>
                          <a:latin typeface="+mn-lt"/>
                        </a:rPr>
                        <a:t>The Chinese Exclusion Act (1882) </a:t>
                      </a:r>
                      <a:r>
                        <a:rPr lang="en-US" sz="1200" b="0" dirty="0">
                          <a:effectLst/>
                          <a:latin typeface="+mn-lt"/>
                        </a:rPr>
                        <a:t>– restricted Chinese immigration for a 10-year period</a:t>
                      </a:r>
                    </a:p>
                    <a:p>
                      <a:pPr marL="0" marR="0" algn="l">
                        <a:spcBef>
                          <a:spcPts val="0"/>
                        </a:spcBef>
                        <a:spcAft>
                          <a:spcPts val="0"/>
                        </a:spcAft>
                      </a:pPr>
                      <a:r>
                        <a:rPr lang="en-US" sz="1200" b="0" dirty="0">
                          <a:effectLst/>
                          <a:latin typeface="+mn-lt"/>
                        </a:rPr>
                        <a:t> </a:t>
                      </a:r>
                    </a:p>
                    <a:p>
                      <a:pPr marL="0" marR="0" algn="l">
                        <a:spcBef>
                          <a:spcPts val="0"/>
                        </a:spcBef>
                        <a:spcAft>
                          <a:spcPts val="0"/>
                        </a:spcAft>
                      </a:pPr>
                      <a:r>
                        <a:rPr lang="en-US" sz="1200" b="0" dirty="0">
                          <a:effectLst/>
                          <a:latin typeface="+mn-lt"/>
                        </a:rPr>
                        <a:t>2- </a:t>
                      </a:r>
                      <a:r>
                        <a:rPr lang="en-US" sz="1200" b="0" u="sng" dirty="0">
                          <a:effectLst/>
                          <a:latin typeface="+mn-lt"/>
                        </a:rPr>
                        <a:t>Gentleman’s Agreement (1907</a:t>
                      </a:r>
                      <a:r>
                        <a:rPr lang="en-US" sz="1200" b="0" dirty="0">
                          <a:effectLst/>
                          <a:latin typeface="+mn-lt"/>
                        </a:rPr>
                        <a:t>) – Japan persuaded to deny passports to those who wanted to emigrate</a:t>
                      </a:r>
                    </a:p>
                    <a:p>
                      <a:pPr marL="0" marR="0" algn="l">
                        <a:spcBef>
                          <a:spcPts val="0"/>
                        </a:spcBef>
                        <a:spcAft>
                          <a:spcPts val="0"/>
                        </a:spcAft>
                      </a:pPr>
                      <a:r>
                        <a:rPr lang="en-US" sz="1200" b="0" dirty="0">
                          <a:effectLst/>
                          <a:latin typeface="+mn-lt"/>
                        </a:rPr>
                        <a:t> </a:t>
                      </a:r>
                    </a:p>
                    <a:p>
                      <a:pPr marL="0" marR="0" algn="l">
                        <a:spcBef>
                          <a:spcPts val="0"/>
                        </a:spcBef>
                        <a:spcAft>
                          <a:spcPts val="0"/>
                        </a:spcAft>
                      </a:pPr>
                      <a:r>
                        <a:rPr lang="en-US" sz="1200" b="0" dirty="0">
                          <a:effectLst/>
                          <a:latin typeface="+mn-lt"/>
                        </a:rPr>
                        <a:t>3- </a:t>
                      </a:r>
                      <a:r>
                        <a:rPr lang="en-US" sz="1200" b="0" u="sng" dirty="0">
                          <a:effectLst/>
                          <a:latin typeface="+mn-lt"/>
                        </a:rPr>
                        <a:t>Literacy Test (1917) </a:t>
                      </a:r>
                      <a:r>
                        <a:rPr lang="en-US" sz="1200" b="0" dirty="0">
                          <a:effectLst/>
                          <a:latin typeface="+mn-lt"/>
                        </a:rPr>
                        <a:t>– Immigrant required to pass literacy test in either English or another language</a:t>
                      </a:r>
                    </a:p>
                    <a:p>
                      <a:pPr marL="0" marR="0" algn="l">
                        <a:spcBef>
                          <a:spcPts val="0"/>
                        </a:spcBef>
                        <a:spcAft>
                          <a:spcPts val="0"/>
                        </a:spcAft>
                      </a:pPr>
                      <a:r>
                        <a:rPr lang="en-US" sz="1200" b="0" dirty="0">
                          <a:effectLst/>
                          <a:latin typeface="+mn-lt"/>
                        </a:rPr>
                        <a:t> </a:t>
                      </a:r>
                      <a:endParaRPr lang="en-US" sz="1200" b="0" u="sng" dirty="0">
                        <a:effectLst/>
                        <a:latin typeface="+mn-lt"/>
                      </a:endParaRPr>
                    </a:p>
                    <a:p>
                      <a:pPr marL="0" marR="0" algn="l">
                        <a:spcBef>
                          <a:spcPts val="0"/>
                        </a:spcBef>
                        <a:spcAft>
                          <a:spcPts val="0"/>
                        </a:spcAft>
                      </a:pPr>
                      <a:r>
                        <a:rPr lang="en-US" sz="1200" b="0" u="sng" dirty="0">
                          <a:effectLst/>
                          <a:latin typeface="+mn-lt"/>
                        </a:rPr>
                        <a:t>4- Immigration Act of 1921 </a:t>
                      </a:r>
                      <a:r>
                        <a:rPr lang="en-US" sz="1200" b="0" dirty="0">
                          <a:effectLst/>
                          <a:latin typeface="+mn-lt"/>
                        </a:rPr>
                        <a:t>– Quota system set at 3% of total of that nationality in U.S. in 1910; general limit of 350,000 immigrants per year </a:t>
                      </a:r>
                      <a:endParaRPr lang="en-US" sz="1200" b="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2496999"/>
                  </a:ext>
                </a:extLst>
              </a:tr>
            </a:tbl>
          </a:graphicData>
        </a:graphic>
      </p:graphicFrame>
      <p:sp>
        <p:nvSpPr>
          <p:cNvPr id="10" name="Rectangle 9">
            <a:extLst>
              <a:ext uri="{FF2B5EF4-FFF2-40B4-BE49-F238E27FC236}">
                <a16:creationId xmlns:a16="http://schemas.microsoft.com/office/drawing/2014/main" id="{BDCD22EE-051D-40AD-A0FB-3A1303AF1116}"/>
              </a:ext>
            </a:extLst>
          </p:cNvPr>
          <p:cNvSpPr/>
          <p:nvPr/>
        </p:nvSpPr>
        <p:spPr>
          <a:xfrm>
            <a:off x="4983872" y="4159863"/>
            <a:ext cx="4070636" cy="523220"/>
          </a:xfrm>
          <a:prstGeom prst="rect">
            <a:avLst/>
          </a:prstGeom>
        </p:spPr>
        <p:txBody>
          <a:bodyPr wrap="square">
            <a:spAutoFit/>
          </a:bodyPr>
          <a:lstStyle/>
          <a:p>
            <a:r>
              <a:rPr lang="en-US" sz="1400" b="1" dirty="0">
                <a:ea typeface="Calibri" panose="020F0502020204030204" pitchFamily="34" charset="0"/>
                <a:cs typeface="Times New Roman" panose="02020603050405020304" pitchFamily="18" charset="0"/>
              </a:rPr>
              <a:t>  CRQ 1: How did representatives in Congress sometimes respond to nativist concerns? TTQA</a:t>
            </a:r>
            <a:endParaRPr lang="en-US" sz="1200" dirty="0">
              <a:effectLst/>
              <a:ea typeface="Calibri" panose="020F0502020204030204" pitchFamily="34" charset="0"/>
              <a:cs typeface="Times New Roman" panose="02020603050405020304" pitchFamily="18" charset="0"/>
            </a:endParaRPr>
          </a:p>
        </p:txBody>
      </p:sp>
      <p:pic>
        <p:nvPicPr>
          <p:cNvPr id="12" name="panhack" descr="The Americanese wall - as Congressman [John Lawson] Burnett would build it">
            <a:extLst>
              <a:ext uri="{FF2B5EF4-FFF2-40B4-BE49-F238E27FC236}">
                <a16:creationId xmlns:a16="http://schemas.microsoft.com/office/drawing/2014/main" id="{7D071B85-61CC-4359-BE54-472863EE5C25}"/>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736062" y="887104"/>
            <a:ext cx="2373491" cy="3057596"/>
          </a:xfrm>
          <a:prstGeom prst="rect">
            <a:avLst/>
          </a:prstGeom>
          <a:noFill/>
          <a:ln>
            <a:noFill/>
          </a:ln>
        </p:spPr>
      </p:pic>
      <p:sp>
        <p:nvSpPr>
          <p:cNvPr id="8" name="Rectangle 7">
            <a:extLst>
              <a:ext uri="{FF2B5EF4-FFF2-40B4-BE49-F238E27FC236}">
                <a16:creationId xmlns:a16="http://schemas.microsoft.com/office/drawing/2014/main" id="{54A6CE67-50A6-4683-B9CD-05CA1866C77D}"/>
              </a:ext>
            </a:extLst>
          </p:cNvPr>
          <p:cNvSpPr/>
          <p:nvPr/>
        </p:nvSpPr>
        <p:spPr>
          <a:xfrm>
            <a:off x="-4511" y="6246525"/>
            <a:ext cx="5381123" cy="584775"/>
          </a:xfrm>
          <a:prstGeom prst="rect">
            <a:avLst/>
          </a:prstGeom>
          <a:solidFill>
            <a:schemeClr val="bg1"/>
          </a:solidFill>
          <a:ln w="19050">
            <a:solidFill>
              <a:srgbClr val="CC0099"/>
            </a:solidFill>
          </a:ln>
        </p:spPr>
        <p:txBody>
          <a:bodyPr wrap="square">
            <a:spAutoFit/>
          </a:bodyPr>
          <a:lstStyle/>
          <a:p>
            <a:r>
              <a:rPr lang="en-US" sz="1600" b="1" dirty="0">
                <a:solidFill>
                  <a:srgbClr val="CC0099"/>
                </a:solidFill>
              </a:rPr>
              <a:t>Unit 2 EQ 5: How was the experience of immigrants impacted during the industrial revolution? </a:t>
            </a:r>
          </a:p>
        </p:txBody>
      </p:sp>
      <p:sp>
        <p:nvSpPr>
          <p:cNvPr id="15" name="Rectangle 14">
            <a:extLst>
              <a:ext uri="{FF2B5EF4-FFF2-40B4-BE49-F238E27FC236}">
                <a16:creationId xmlns:a16="http://schemas.microsoft.com/office/drawing/2014/main" id="{CA3E1CC7-FA58-4E5A-8B6B-AE153896DFE0}"/>
              </a:ext>
            </a:extLst>
          </p:cNvPr>
          <p:cNvSpPr/>
          <p:nvPr/>
        </p:nvSpPr>
        <p:spPr>
          <a:xfrm>
            <a:off x="0" y="4384757"/>
            <a:ext cx="5923128" cy="1384995"/>
          </a:xfrm>
          <a:prstGeom prst="rect">
            <a:avLst/>
          </a:prstGeom>
        </p:spPr>
        <p:txBody>
          <a:bodyPr wrap="square">
            <a:spAutoFit/>
          </a:bodyPr>
          <a:lstStyle/>
          <a:p>
            <a:r>
              <a:rPr lang="en-US" sz="1400" b="1" u="sng" dirty="0">
                <a:solidFill>
                  <a:srgbClr val="000000"/>
                </a:solidFill>
                <a:latin typeface="Neue Haas Grotesk Text Pro" panose="020B0504020202020204" pitchFamily="34" charset="0"/>
              </a:rPr>
              <a:t>Americans Against Immigration </a:t>
            </a:r>
          </a:p>
          <a:p>
            <a:r>
              <a:rPr lang="en-US" sz="1400" dirty="0">
                <a:solidFill>
                  <a:srgbClr val="000000"/>
                </a:solidFill>
                <a:latin typeface="Neue Haas Grotesk Text Pro" panose="020B0504020202020204" pitchFamily="34" charset="0"/>
              </a:rPr>
              <a:t>_______________ = Americans Against Immigration </a:t>
            </a:r>
          </a:p>
          <a:p>
            <a:endParaRPr lang="en-US" sz="1400" dirty="0">
              <a:solidFill>
                <a:srgbClr val="000000"/>
              </a:solidFill>
              <a:latin typeface="Neue Haas Grotesk Text Pro" panose="020B0504020202020204" pitchFamily="34" charset="0"/>
            </a:endParaRPr>
          </a:p>
          <a:p>
            <a:r>
              <a:rPr lang="en-US" sz="1400" dirty="0">
                <a:solidFill>
                  <a:srgbClr val="000000"/>
                </a:solidFill>
                <a:latin typeface="Neue Haas Grotesk Text Pro" panose="020B0504020202020204" pitchFamily="34" charset="0"/>
              </a:rPr>
              <a:t>A. Resented Immigrants working for __________ __________ </a:t>
            </a:r>
          </a:p>
          <a:p>
            <a:pPr marL="285750" indent="-285750">
              <a:buFont typeface="Arial" panose="020B0604020202020204" pitchFamily="34" charset="0"/>
              <a:buChar char="•"/>
            </a:pPr>
            <a:r>
              <a:rPr lang="en-US" sz="1400" dirty="0">
                <a:solidFill>
                  <a:srgbClr val="000000"/>
                </a:solidFill>
                <a:latin typeface="Neue Haas Grotesk Text Pro" panose="020B0504020202020204" pitchFamily="34" charset="0"/>
              </a:rPr>
              <a:t> use ________________ against immigrants </a:t>
            </a:r>
          </a:p>
          <a:p>
            <a:pPr marL="285750" indent="-285750">
              <a:buFont typeface="Arial" panose="020B0604020202020204" pitchFamily="34" charset="0"/>
              <a:buChar char="•"/>
            </a:pPr>
            <a:r>
              <a:rPr lang="en-US" sz="1400" dirty="0">
                <a:solidFill>
                  <a:srgbClr val="000000"/>
                </a:solidFill>
                <a:latin typeface="Neue Haas Grotesk Text Pro" panose="020B0504020202020204" pitchFamily="34" charset="0"/>
              </a:rPr>
              <a:t> work to ___________ immigration in America 	</a:t>
            </a:r>
          </a:p>
        </p:txBody>
      </p:sp>
      <p:pic>
        <p:nvPicPr>
          <p:cNvPr id="16" name="Picture 15">
            <a:extLst>
              <a:ext uri="{FF2B5EF4-FFF2-40B4-BE49-F238E27FC236}">
                <a16:creationId xmlns:a16="http://schemas.microsoft.com/office/drawing/2014/main" id="{0FBA9EBD-A88C-4777-B8A3-67842ADA11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600000">
            <a:off x="6701617" y="489167"/>
            <a:ext cx="2352891" cy="388227"/>
          </a:xfrm>
          <a:prstGeom prst="rect">
            <a:avLst/>
          </a:prstGeom>
        </p:spPr>
      </p:pic>
    </p:spTree>
    <p:extLst>
      <p:ext uri="{BB962C8B-B14F-4D97-AF65-F5344CB8AC3E}">
        <p14:creationId xmlns:p14="http://schemas.microsoft.com/office/powerpoint/2010/main" val="3695979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F51E80-D32A-4091-BDAD-1FB6591151A8}"/>
              </a:ext>
            </a:extLst>
          </p:cNvPr>
          <p:cNvSpPr/>
          <p:nvPr/>
        </p:nvSpPr>
        <p:spPr>
          <a:xfrm>
            <a:off x="130746" y="-121535"/>
            <a:ext cx="4340162" cy="707886"/>
          </a:xfrm>
          <a:prstGeom prst="rect">
            <a:avLst/>
          </a:prstGeom>
        </p:spPr>
        <p:txBody>
          <a:bodyPr wrap="none">
            <a:spAutoFit/>
          </a:bodyPr>
          <a:lstStyle/>
          <a:p>
            <a:pPr marR="0" lvl="0">
              <a:spcBef>
                <a:spcPts val="0"/>
              </a:spcBef>
              <a:spcAft>
                <a:spcPts val="0"/>
              </a:spcAft>
              <a:buSzPts val="1200"/>
              <a:tabLst>
                <a:tab pos="589280" algn="l"/>
              </a:tabLst>
            </a:pPr>
            <a:r>
              <a:rPr lang="en-US" sz="4000" spc="-20" dirty="0">
                <a:ea typeface="Times New Roman" panose="02020603050405020304" pitchFamily="18" charset="0"/>
                <a:cs typeface="Times New Roman" panose="02020603050405020304" pitchFamily="18" charset="0"/>
              </a:rPr>
              <a:t>I. RISE OF</a:t>
            </a:r>
            <a:r>
              <a:rPr lang="en-US" sz="4000" spc="5" dirty="0">
                <a:ea typeface="Times New Roman" panose="02020603050405020304" pitchFamily="18" charset="0"/>
                <a:cs typeface="Times New Roman" panose="02020603050405020304" pitchFamily="18" charset="0"/>
              </a:rPr>
              <a:t> </a:t>
            </a:r>
            <a:r>
              <a:rPr lang="en-US" sz="4000" spc="-5" dirty="0">
                <a:ea typeface="Times New Roman" panose="02020603050405020304" pitchFamily="18" charset="0"/>
                <a:cs typeface="Times New Roman" panose="02020603050405020304" pitchFamily="18" charset="0"/>
              </a:rPr>
              <a:t>INDUSTRY</a:t>
            </a:r>
            <a:endParaRPr lang="en-US" sz="4000" spc="-20" dirty="0">
              <a:effectLst/>
              <a:ea typeface="Times New Roman" panose="02020603050405020304" pitchFamily="18" charset="0"/>
              <a:cs typeface="Times New Roman" panose="02020603050405020304" pitchFamily="18" charset="0"/>
            </a:endParaRPr>
          </a:p>
        </p:txBody>
      </p:sp>
      <p:sp>
        <p:nvSpPr>
          <p:cNvPr id="9" name="Rectangle 13">
            <a:extLst>
              <a:ext uri="{FF2B5EF4-FFF2-40B4-BE49-F238E27FC236}">
                <a16:creationId xmlns:a16="http://schemas.microsoft.com/office/drawing/2014/main" id="{FFACC0D9-995C-45DE-AC48-1A6B2C1FA3D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20">
            <a:extLst>
              <a:ext uri="{FF2B5EF4-FFF2-40B4-BE49-F238E27FC236}">
                <a16:creationId xmlns:a16="http://schemas.microsoft.com/office/drawing/2014/main" id="{67A6F249-7523-4CE3-A619-D4084F13828B}"/>
              </a:ext>
            </a:extLst>
          </p:cNvPr>
          <p:cNvSpPr/>
          <p:nvPr/>
        </p:nvSpPr>
        <p:spPr>
          <a:xfrm>
            <a:off x="273057" y="513812"/>
            <a:ext cx="3715633" cy="369332"/>
          </a:xfrm>
          <a:prstGeom prst="rect">
            <a:avLst/>
          </a:prstGeom>
        </p:spPr>
        <p:txBody>
          <a:bodyPr wrap="none">
            <a:spAutoFit/>
          </a:bodyPr>
          <a:lstStyle/>
          <a:p>
            <a:pPr marR="0" lvl="1">
              <a:spcBef>
                <a:spcPts val="260"/>
              </a:spcBef>
              <a:spcAft>
                <a:spcPts val="0"/>
              </a:spcAft>
              <a:buSzPts val="1200"/>
              <a:tabLst>
                <a:tab pos="818515" algn="l"/>
                <a:tab pos="2540635" algn="l"/>
              </a:tabLst>
            </a:pPr>
            <a:r>
              <a:rPr lang="en-US" b="1" u="sng" spc="-5" dirty="0">
                <a:ea typeface="Times New Roman" panose="02020603050405020304" pitchFamily="18" charset="0"/>
                <a:cs typeface="Times New Roman" panose="02020603050405020304" pitchFamily="18" charset="0"/>
              </a:rPr>
              <a:t>C. INCREASED CAPITAL (MONEY)</a:t>
            </a:r>
            <a:endParaRPr lang="en-US" sz="1400" b="1" u="sng" spc="-5" dirty="0">
              <a:effectLst/>
              <a:ea typeface="Times New Roman" panose="02020603050405020304" pitchFamily="18" charset="0"/>
              <a:cs typeface="Times New Roman" panose="02020603050405020304" pitchFamily="18" charset="0"/>
            </a:endParaRPr>
          </a:p>
        </p:txBody>
      </p:sp>
      <p:graphicFrame>
        <p:nvGraphicFramePr>
          <p:cNvPr id="26" name="Diagram 25">
            <a:extLst>
              <a:ext uri="{FF2B5EF4-FFF2-40B4-BE49-F238E27FC236}">
                <a16:creationId xmlns:a16="http://schemas.microsoft.com/office/drawing/2014/main" id="{6BB9C79E-ADA9-4773-B7A4-5ABE7F14C08C}"/>
              </a:ext>
            </a:extLst>
          </p:cNvPr>
          <p:cNvGraphicFramePr/>
          <p:nvPr>
            <p:extLst>
              <p:ext uri="{D42A27DB-BD31-4B8C-83A1-F6EECF244321}">
                <p14:modId xmlns:p14="http://schemas.microsoft.com/office/powerpoint/2010/main" val="1954273566"/>
              </p:ext>
            </p:extLst>
          </p:nvPr>
        </p:nvGraphicFramePr>
        <p:xfrm>
          <a:off x="28473" y="910821"/>
          <a:ext cx="5225839" cy="1702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91EFE860-3A3B-4436-84F5-879428234AE7}"/>
              </a:ext>
            </a:extLst>
          </p:cNvPr>
          <p:cNvSpPr>
            <a:spLocks noGrp="1"/>
          </p:cNvSpPr>
          <p:nvPr>
            <p:ph type="sldNum" sz="quarter" idx="12"/>
          </p:nvPr>
        </p:nvSpPr>
        <p:spPr>
          <a:xfrm>
            <a:off x="6483098" y="6593568"/>
            <a:ext cx="2057400" cy="365125"/>
          </a:xfrm>
        </p:spPr>
        <p:txBody>
          <a:bodyPr/>
          <a:lstStyle/>
          <a:p>
            <a:fld id="{7EADA5B1-96DA-4BCB-B0C6-9B4EA679D3DA}" type="slidenum">
              <a:rPr lang="en-US" smtClean="0"/>
              <a:t>3</a:t>
            </a:fld>
            <a:endParaRPr lang="en-US" dirty="0"/>
          </a:p>
        </p:txBody>
      </p:sp>
      <p:sp>
        <p:nvSpPr>
          <p:cNvPr id="22" name="Rectangle 21">
            <a:extLst>
              <a:ext uri="{FF2B5EF4-FFF2-40B4-BE49-F238E27FC236}">
                <a16:creationId xmlns:a16="http://schemas.microsoft.com/office/drawing/2014/main" id="{75412317-A0C0-4F48-A7DC-BEADE942C108}"/>
              </a:ext>
            </a:extLst>
          </p:cNvPr>
          <p:cNvSpPr/>
          <p:nvPr/>
        </p:nvSpPr>
        <p:spPr>
          <a:xfrm>
            <a:off x="5155312" y="2097"/>
            <a:ext cx="3988687" cy="2492990"/>
          </a:xfrm>
          <a:prstGeom prst="rect">
            <a:avLst/>
          </a:prstGeom>
        </p:spPr>
        <p:txBody>
          <a:bodyPr wrap="square">
            <a:spAutoFit/>
          </a:bodyPr>
          <a:lstStyle/>
          <a:p>
            <a:r>
              <a:rPr lang="en-US" sz="1200" b="1" dirty="0"/>
              <a:t>Foundations for Growth: </a:t>
            </a:r>
            <a:r>
              <a:rPr lang="en-US" sz="1200" dirty="0"/>
              <a:t>Companies and railroads wanted to expand, but they needed money to do so. They raised money, or capital, by becoming a corporation. </a:t>
            </a:r>
          </a:p>
          <a:p>
            <a:r>
              <a:rPr lang="en-US" sz="1200" dirty="0"/>
              <a:t>	A </a:t>
            </a:r>
            <a:r>
              <a:rPr lang="en-US" sz="1200" b="1" i="1" dirty="0"/>
              <a:t>corporation </a:t>
            </a:r>
            <a:r>
              <a:rPr lang="en-US" sz="1200" dirty="0"/>
              <a:t>is a company that sells partial ownership, or shares, of its business to public investors. The shares of partial ownership are called </a:t>
            </a:r>
            <a:r>
              <a:rPr lang="en-US" sz="1200" b="1" i="1" dirty="0"/>
              <a:t>stock. </a:t>
            </a:r>
            <a:r>
              <a:rPr lang="en-US" sz="1200" dirty="0"/>
              <a:t>The </a:t>
            </a:r>
            <a:r>
              <a:rPr lang="en-US" sz="1200" b="1" i="1" dirty="0"/>
              <a:t>shareholders, </a:t>
            </a:r>
            <a:r>
              <a:rPr lang="en-US" sz="1200" dirty="0"/>
              <a:t>or investors who buy shares of stock, hope the corporation will be successful and the value of their stock will increase. Then they can sell their shares for a profit. </a:t>
            </a:r>
          </a:p>
          <a:p>
            <a:r>
              <a:rPr lang="en-US" sz="1200" dirty="0"/>
              <a:t>	Many railroads and businesses incorporated, or formed corporations. Businesses also borrowed money from banks to pay for start-up or expansion costs. Banks made profits on the loans.</a:t>
            </a:r>
          </a:p>
        </p:txBody>
      </p:sp>
      <p:sp>
        <p:nvSpPr>
          <p:cNvPr id="3" name="Rectangle 2">
            <a:extLst>
              <a:ext uri="{FF2B5EF4-FFF2-40B4-BE49-F238E27FC236}">
                <a16:creationId xmlns:a16="http://schemas.microsoft.com/office/drawing/2014/main" id="{5577417C-3A9E-425F-B29D-485457DAE043}"/>
              </a:ext>
            </a:extLst>
          </p:cNvPr>
          <p:cNvSpPr/>
          <p:nvPr/>
        </p:nvSpPr>
        <p:spPr>
          <a:xfrm>
            <a:off x="4994951" y="2704041"/>
            <a:ext cx="4149048" cy="1600438"/>
          </a:xfrm>
          <a:prstGeom prst="rect">
            <a:avLst/>
          </a:prstGeom>
        </p:spPr>
        <p:txBody>
          <a:bodyPr wrap="square">
            <a:spAutoFit/>
          </a:bodyPr>
          <a:lstStyle/>
          <a:p>
            <a:r>
              <a:rPr lang="en-US" sz="1400" b="1" dirty="0"/>
              <a:t>CRQ1: How did people raise enough money to expand their businesses in the 19</a:t>
            </a:r>
            <a:r>
              <a:rPr lang="en-US" sz="1400" b="1" baseline="30000" dirty="0"/>
              <a:t>th</a:t>
            </a:r>
            <a:r>
              <a:rPr lang="en-US" sz="1400" b="1" dirty="0"/>
              <a:t> century?</a:t>
            </a:r>
          </a:p>
          <a:p>
            <a:r>
              <a:rPr lang="en-US" sz="1400" b="1" dirty="0"/>
              <a:t>____________________________________________________________________________________________________________________________________________________________________________________________________________________________</a:t>
            </a:r>
            <a:endParaRPr lang="en-US" sz="1400" dirty="0"/>
          </a:p>
        </p:txBody>
      </p:sp>
      <p:sp>
        <p:nvSpPr>
          <p:cNvPr id="25" name="Rectangle 24">
            <a:extLst>
              <a:ext uri="{FF2B5EF4-FFF2-40B4-BE49-F238E27FC236}">
                <a16:creationId xmlns:a16="http://schemas.microsoft.com/office/drawing/2014/main" id="{503E1E09-684B-470D-A32B-507406CA68AC}"/>
              </a:ext>
            </a:extLst>
          </p:cNvPr>
          <p:cNvSpPr/>
          <p:nvPr/>
        </p:nvSpPr>
        <p:spPr>
          <a:xfrm>
            <a:off x="810577" y="3935147"/>
            <a:ext cx="2640595" cy="369332"/>
          </a:xfrm>
          <a:prstGeom prst="rect">
            <a:avLst/>
          </a:prstGeom>
        </p:spPr>
        <p:txBody>
          <a:bodyPr wrap="none">
            <a:spAutoFit/>
          </a:bodyPr>
          <a:lstStyle/>
          <a:p>
            <a:pPr marR="0" lvl="1">
              <a:spcBef>
                <a:spcPts val="260"/>
              </a:spcBef>
              <a:spcAft>
                <a:spcPts val="0"/>
              </a:spcAft>
              <a:buSzPts val="1200"/>
              <a:tabLst>
                <a:tab pos="818515" algn="l"/>
                <a:tab pos="2540635" algn="l"/>
              </a:tabLst>
            </a:pPr>
            <a:r>
              <a:rPr lang="en-US" b="1" u="sng" spc="-5" dirty="0">
                <a:ea typeface="Times New Roman" panose="02020603050405020304" pitchFamily="18" charset="0"/>
                <a:cs typeface="Times New Roman" panose="02020603050405020304" pitchFamily="18" charset="0"/>
              </a:rPr>
              <a:t>D. TRANSPORTATION</a:t>
            </a:r>
            <a:endParaRPr lang="en-US" sz="1400" b="1" u="sng" spc="-5" dirty="0">
              <a:effectLst/>
              <a:ea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98610448-4CD1-4B8E-949F-BDD7C8785E9A}"/>
              </a:ext>
            </a:extLst>
          </p:cNvPr>
          <p:cNvSpPr/>
          <p:nvPr/>
        </p:nvSpPr>
        <p:spPr>
          <a:xfrm>
            <a:off x="181141" y="6491970"/>
            <a:ext cx="8890274" cy="338554"/>
          </a:xfrm>
          <a:prstGeom prst="rect">
            <a:avLst/>
          </a:prstGeom>
          <a:solidFill>
            <a:schemeClr val="bg1"/>
          </a:solidFill>
          <a:ln w="19050">
            <a:solidFill>
              <a:srgbClr val="CC0099"/>
            </a:solidFill>
          </a:ln>
        </p:spPr>
        <p:txBody>
          <a:bodyPr wrap="square">
            <a:spAutoFit/>
          </a:bodyPr>
          <a:lstStyle/>
          <a:p>
            <a:pPr algn="ctr"/>
            <a:r>
              <a:rPr lang="en-US" sz="1600" b="1" dirty="0">
                <a:solidFill>
                  <a:srgbClr val="CC0099"/>
                </a:solidFill>
              </a:rPr>
              <a:t>Unit 2 EQ 1: What conditions spurred the growth of industry?</a:t>
            </a:r>
          </a:p>
        </p:txBody>
      </p:sp>
      <p:sp>
        <p:nvSpPr>
          <p:cNvPr id="7" name="Arrow: Pentagon 6">
            <a:extLst>
              <a:ext uri="{FF2B5EF4-FFF2-40B4-BE49-F238E27FC236}">
                <a16:creationId xmlns:a16="http://schemas.microsoft.com/office/drawing/2014/main" id="{C97FF164-4478-43DA-9A0C-917103604882}"/>
              </a:ext>
            </a:extLst>
          </p:cNvPr>
          <p:cNvSpPr/>
          <p:nvPr/>
        </p:nvSpPr>
        <p:spPr>
          <a:xfrm>
            <a:off x="0" y="4279752"/>
            <a:ext cx="1621155" cy="218167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Arrow: Pentagon 28">
            <a:extLst>
              <a:ext uri="{FF2B5EF4-FFF2-40B4-BE49-F238E27FC236}">
                <a16:creationId xmlns:a16="http://schemas.microsoft.com/office/drawing/2014/main" id="{10B0BF99-154B-4584-A063-898E092F98F6}"/>
              </a:ext>
            </a:extLst>
          </p:cNvPr>
          <p:cNvSpPr/>
          <p:nvPr/>
        </p:nvSpPr>
        <p:spPr>
          <a:xfrm>
            <a:off x="975124" y="4262092"/>
            <a:ext cx="1621155" cy="218167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Pentagon 12">
            <a:extLst>
              <a:ext uri="{FF2B5EF4-FFF2-40B4-BE49-F238E27FC236}">
                <a16:creationId xmlns:a16="http://schemas.microsoft.com/office/drawing/2014/main" id="{7AAC607E-5B57-4F4B-8260-D5B3270E0F3E}"/>
              </a:ext>
            </a:extLst>
          </p:cNvPr>
          <p:cNvSpPr/>
          <p:nvPr/>
        </p:nvSpPr>
        <p:spPr>
          <a:xfrm>
            <a:off x="1970026" y="4270922"/>
            <a:ext cx="1621155" cy="218167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Pentagon 13">
            <a:extLst>
              <a:ext uri="{FF2B5EF4-FFF2-40B4-BE49-F238E27FC236}">
                <a16:creationId xmlns:a16="http://schemas.microsoft.com/office/drawing/2014/main" id="{E86C5413-3C04-4220-BEFC-DC29DC6AC44F}"/>
              </a:ext>
            </a:extLst>
          </p:cNvPr>
          <p:cNvSpPr/>
          <p:nvPr/>
        </p:nvSpPr>
        <p:spPr>
          <a:xfrm>
            <a:off x="3005123" y="4258370"/>
            <a:ext cx="1621155" cy="218167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Pentagon 14">
            <a:extLst>
              <a:ext uri="{FF2B5EF4-FFF2-40B4-BE49-F238E27FC236}">
                <a16:creationId xmlns:a16="http://schemas.microsoft.com/office/drawing/2014/main" id="{B2FE677F-B7D2-476C-9CF0-E38E53CB643C}"/>
              </a:ext>
            </a:extLst>
          </p:cNvPr>
          <p:cNvSpPr/>
          <p:nvPr/>
        </p:nvSpPr>
        <p:spPr>
          <a:xfrm>
            <a:off x="3967319" y="4251028"/>
            <a:ext cx="1621155" cy="218167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Pentagon 15">
            <a:extLst>
              <a:ext uri="{FF2B5EF4-FFF2-40B4-BE49-F238E27FC236}">
                <a16:creationId xmlns:a16="http://schemas.microsoft.com/office/drawing/2014/main" id="{951B4A4D-2BFC-4B05-8DBD-72DFB2CED84D}"/>
              </a:ext>
            </a:extLst>
          </p:cNvPr>
          <p:cNvSpPr/>
          <p:nvPr/>
        </p:nvSpPr>
        <p:spPr>
          <a:xfrm>
            <a:off x="4994951" y="4249440"/>
            <a:ext cx="1621155" cy="218167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Pentagon 16">
            <a:extLst>
              <a:ext uri="{FF2B5EF4-FFF2-40B4-BE49-F238E27FC236}">
                <a16:creationId xmlns:a16="http://schemas.microsoft.com/office/drawing/2014/main" id="{999F2046-0A15-42A1-A215-11D17AA30775}"/>
              </a:ext>
            </a:extLst>
          </p:cNvPr>
          <p:cNvSpPr/>
          <p:nvPr/>
        </p:nvSpPr>
        <p:spPr>
          <a:xfrm>
            <a:off x="5979666" y="4270922"/>
            <a:ext cx="1621155" cy="218167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Pentagon 17">
            <a:extLst>
              <a:ext uri="{FF2B5EF4-FFF2-40B4-BE49-F238E27FC236}">
                <a16:creationId xmlns:a16="http://schemas.microsoft.com/office/drawing/2014/main" id="{DF8D2ABA-6E68-423F-A4C9-90E1EF879A14}"/>
              </a:ext>
            </a:extLst>
          </p:cNvPr>
          <p:cNvSpPr/>
          <p:nvPr/>
        </p:nvSpPr>
        <p:spPr>
          <a:xfrm>
            <a:off x="6932271" y="4272510"/>
            <a:ext cx="1621155" cy="218167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Pentagon 18">
            <a:extLst>
              <a:ext uri="{FF2B5EF4-FFF2-40B4-BE49-F238E27FC236}">
                <a16:creationId xmlns:a16="http://schemas.microsoft.com/office/drawing/2014/main" id="{63BF8663-12FA-4E18-A567-3F7A6F1412CB}"/>
              </a:ext>
            </a:extLst>
          </p:cNvPr>
          <p:cNvSpPr/>
          <p:nvPr/>
        </p:nvSpPr>
        <p:spPr>
          <a:xfrm>
            <a:off x="7884876" y="4270922"/>
            <a:ext cx="1621155" cy="218167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BBA56BED-0AAF-489D-B7DA-E9E81E34B4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0102" y="2434535"/>
            <a:ext cx="1840408" cy="301910"/>
          </a:xfrm>
          <a:prstGeom prst="rect">
            <a:avLst/>
          </a:prstGeom>
        </p:spPr>
      </p:pic>
      <p:sp>
        <p:nvSpPr>
          <p:cNvPr id="4" name="Rectangle 3">
            <a:extLst>
              <a:ext uri="{FF2B5EF4-FFF2-40B4-BE49-F238E27FC236}">
                <a16:creationId xmlns:a16="http://schemas.microsoft.com/office/drawing/2014/main" id="{27AE4F1B-0427-4B41-A753-3603C96FFBA4}"/>
              </a:ext>
            </a:extLst>
          </p:cNvPr>
          <p:cNvSpPr/>
          <p:nvPr/>
        </p:nvSpPr>
        <p:spPr>
          <a:xfrm>
            <a:off x="461638" y="2734818"/>
            <a:ext cx="3761424" cy="1200329"/>
          </a:xfrm>
          <a:prstGeom prst="rect">
            <a:avLst/>
          </a:prstGeom>
        </p:spPr>
        <p:txBody>
          <a:bodyPr wrap="square">
            <a:spAutoFit/>
          </a:bodyPr>
          <a:lstStyle/>
          <a:p>
            <a:r>
              <a:rPr lang="en-US" sz="1200" b="1" dirty="0"/>
              <a:t>One advantage that corporations of the late 1800s had over individually-owned businesses is that corporations </a:t>
            </a:r>
          </a:p>
          <a:p>
            <a:pPr marL="228600" indent="-228600">
              <a:buFont typeface="+mj-lt"/>
              <a:buAutoNum type="alphaUcPeriod"/>
            </a:pPr>
            <a:r>
              <a:rPr lang="en-US" sz="1200" dirty="0"/>
              <a:t>needed fewer employees </a:t>
            </a:r>
          </a:p>
          <a:p>
            <a:pPr marL="228600" indent="-228600">
              <a:buFont typeface="+mj-lt"/>
              <a:buAutoNum type="alphaUcPeriod"/>
            </a:pPr>
            <a:r>
              <a:rPr lang="en-US" sz="1200" dirty="0"/>
              <a:t>hired only skilled workers </a:t>
            </a:r>
          </a:p>
          <a:p>
            <a:pPr marL="228600" indent="-228600">
              <a:buFont typeface="+mj-lt"/>
              <a:buAutoNum type="alphaUcPeriod"/>
            </a:pPr>
            <a:r>
              <a:rPr lang="en-US" sz="1200" dirty="0"/>
              <a:t>received the support of labor unions </a:t>
            </a:r>
          </a:p>
          <a:p>
            <a:pPr marL="228600" indent="-228600">
              <a:buFont typeface="+mj-lt"/>
              <a:buAutoNum type="alphaUcPeriod"/>
            </a:pPr>
            <a:r>
              <a:rPr lang="en-US" sz="1200" dirty="0"/>
              <a:t>had stockholders who invested money</a:t>
            </a:r>
          </a:p>
        </p:txBody>
      </p:sp>
    </p:spTree>
    <p:extLst>
      <p:ext uri="{BB962C8B-B14F-4D97-AF65-F5344CB8AC3E}">
        <p14:creationId xmlns:p14="http://schemas.microsoft.com/office/powerpoint/2010/main" val="1837043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F6B386-E488-4CB2-A5E7-D131BB05B77C}"/>
              </a:ext>
            </a:extLst>
          </p:cNvPr>
          <p:cNvSpPr>
            <a:spLocks noGrp="1"/>
          </p:cNvSpPr>
          <p:nvPr>
            <p:ph type="sldNum" sz="quarter" idx="12"/>
          </p:nvPr>
        </p:nvSpPr>
        <p:spPr/>
        <p:txBody>
          <a:bodyPr/>
          <a:lstStyle/>
          <a:p>
            <a:fld id="{7EADA5B1-96DA-4BCB-B0C6-9B4EA679D3DA}" type="slidenum">
              <a:rPr lang="en-US" smtClean="0"/>
              <a:t>30</a:t>
            </a:fld>
            <a:endParaRPr lang="en-US" dirty="0"/>
          </a:p>
        </p:txBody>
      </p:sp>
      <p:sp>
        <p:nvSpPr>
          <p:cNvPr id="3" name="Rectangle 2">
            <a:extLst>
              <a:ext uri="{FF2B5EF4-FFF2-40B4-BE49-F238E27FC236}">
                <a16:creationId xmlns:a16="http://schemas.microsoft.com/office/drawing/2014/main" id="{BF86795E-2127-4F74-8EC6-2215E9111C54}"/>
              </a:ext>
            </a:extLst>
          </p:cNvPr>
          <p:cNvSpPr/>
          <p:nvPr/>
        </p:nvSpPr>
        <p:spPr>
          <a:xfrm>
            <a:off x="-152400" y="0"/>
            <a:ext cx="9296400" cy="1661993"/>
          </a:xfrm>
          <a:prstGeom prst="rect">
            <a:avLst/>
          </a:prstGeom>
        </p:spPr>
        <p:txBody>
          <a:bodyPr wrap="square">
            <a:spAutoFit/>
          </a:bodyPr>
          <a:lstStyle/>
          <a:p>
            <a:pPr marL="393700" marR="0" indent="-165100" algn="ctr">
              <a:spcBef>
                <a:spcPts val="0"/>
              </a:spcBef>
              <a:spcAft>
                <a:spcPts val="0"/>
              </a:spcAft>
            </a:pPr>
            <a:r>
              <a:rPr lang="en-US" b="1" dirty="0">
                <a:latin typeface="Arial" panose="020B0604020202020204" pitchFamily="34" charset="0"/>
                <a:ea typeface="Times New Roman" panose="02020603050405020304" pitchFamily="18" charset="0"/>
                <a:cs typeface="Times New Roman" panose="02020603050405020304" pitchFamily="18" charset="0"/>
              </a:rPr>
              <a:t>US History</a:t>
            </a:r>
            <a:endParaRPr lang="en-US" sz="1100" dirty="0">
              <a:latin typeface="Times New Roman" panose="02020603050405020304" pitchFamily="18" charset="0"/>
              <a:ea typeface="Times New Roman" panose="02020603050405020304" pitchFamily="18" charset="0"/>
            </a:endParaRPr>
          </a:p>
          <a:p>
            <a:pPr marL="393700" marR="0" indent="-165100" algn="ctr">
              <a:spcBef>
                <a:spcPts val="0"/>
              </a:spcBef>
              <a:spcAft>
                <a:spcPts val="0"/>
              </a:spcAft>
            </a:pPr>
            <a:r>
              <a:rPr lang="en-US" b="1" kern="0" dirty="0">
                <a:latin typeface="Arial" panose="020B0604020202020204" pitchFamily="34" charset="0"/>
                <a:cs typeface="Times New Roman" panose="02020603050405020304" pitchFamily="18" charset="0"/>
              </a:rPr>
              <a:t>Creative Writing Assignment: An Immigrant’s Letter to Home</a:t>
            </a:r>
            <a:endParaRPr lang="en-US" sz="1100" b="1" kern="0" dirty="0">
              <a:latin typeface="Arial" panose="020B0604020202020204" pitchFamily="34" charset="0"/>
              <a:cs typeface="Times New Roman" panose="02020603050405020304" pitchFamily="18" charset="0"/>
            </a:endParaRPr>
          </a:p>
          <a:p>
            <a:pPr marL="393700" marR="0" indent="-165100">
              <a:spcBef>
                <a:spcPts val="0"/>
              </a:spcBef>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en-US" sz="1100" dirty="0">
              <a:latin typeface="Times New Roman" panose="02020603050405020304" pitchFamily="18" charset="0"/>
              <a:ea typeface="Times New Roman" panose="02020603050405020304" pitchFamily="18" charset="0"/>
            </a:endParaRPr>
          </a:p>
          <a:p>
            <a:pPr marL="393700" marR="0" indent="-165100">
              <a:spcBef>
                <a:spcPts val="0"/>
              </a:spcBef>
              <a:spcAft>
                <a:spcPts val="0"/>
              </a:spcAft>
            </a:pPr>
            <a:r>
              <a:rPr lang="en-US" sz="1600" dirty="0">
                <a:latin typeface="Arial" panose="020B0604020202020204" pitchFamily="34" charset="0"/>
                <a:ea typeface="Times New Roman" panose="02020603050405020304" pitchFamily="18" charset="0"/>
                <a:cs typeface="Times New Roman" panose="02020603050405020304" pitchFamily="18" charset="0"/>
              </a:rPr>
              <a:t>Pretend that you are a twelve-year-old who has sailed to America. It has been one year since you left home, one year since you saw your parents. </a:t>
            </a:r>
            <a:r>
              <a:rPr lang="en-US" sz="1600" u="sng" dirty="0">
                <a:latin typeface="Arial" panose="020B0604020202020204" pitchFamily="34" charset="0"/>
                <a:ea typeface="Times New Roman" panose="02020603050405020304" pitchFamily="18" charset="0"/>
                <a:cs typeface="Times New Roman" panose="02020603050405020304" pitchFamily="18" charset="0"/>
              </a:rPr>
              <a:t>Write a letter to your parents describing your life the last year</a:t>
            </a:r>
            <a:r>
              <a:rPr lang="en-US" sz="1600" dirty="0">
                <a:latin typeface="Arial" panose="020B0604020202020204" pitchFamily="34" charset="0"/>
                <a:ea typeface="Times New Roman" panose="02020603050405020304" pitchFamily="18" charset="0"/>
                <a:cs typeface="Times New Roman" panose="02020603050405020304" pitchFamily="18" charset="0"/>
              </a:rPr>
              <a:t>. Your letter should include the following:</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95D9DC0-DEC7-4C2D-9EA1-035E6CA91D15}"/>
              </a:ext>
            </a:extLst>
          </p:cNvPr>
          <p:cNvSpPr/>
          <p:nvPr/>
        </p:nvSpPr>
        <p:spPr>
          <a:xfrm>
            <a:off x="-544285" y="1817913"/>
            <a:ext cx="4278086" cy="3785652"/>
          </a:xfrm>
          <a:prstGeom prst="rect">
            <a:avLst/>
          </a:prstGeom>
        </p:spPr>
        <p:txBody>
          <a:bodyPr wrap="square">
            <a:spAutoFit/>
          </a:bodyPr>
          <a:lstStyle/>
          <a:p>
            <a:pPr marL="1028700" marR="0" indent="-342900">
              <a:spcBef>
                <a:spcPts val="0"/>
              </a:spcBef>
              <a:spcAft>
                <a:spcPts val="0"/>
              </a:spcAft>
              <a:buAutoNum type="arabicParenBoth"/>
            </a:pPr>
            <a:r>
              <a:rPr lang="en-US" sz="1600" dirty="0">
                <a:latin typeface="Arial" panose="020B0604020202020204" pitchFamily="34" charset="0"/>
                <a:ea typeface="Times New Roman" panose="02020603050405020304" pitchFamily="18" charset="0"/>
                <a:cs typeface="Times New Roman" panose="02020603050405020304" pitchFamily="18" charset="0"/>
              </a:rPr>
              <a:t>Describe your voyage. </a:t>
            </a:r>
          </a:p>
          <a:p>
            <a:pPr marL="1485900" lvl="1" indent="-342900">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Times New Roman" panose="02020603050405020304" pitchFamily="18" charset="0"/>
              </a:rPr>
              <a:t>You should describe the conditions on your ship. Include details about the food, sleeping, weather, other people and groups on board, etc.</a:t>
            </a:r>
          </a:p>
          <a:p>
            <a:pPr marL="1485900" lvl="1" indent="-342900">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Times New Roman" panose="02020603050405020304" pitchFamily="18" charset="0"/>
              </a:rPr>
              <a:t> Include how your feelings about the voyage.  </a:t>
            </a:r>
            <a:endParaRPr lang="en-US" sz="1600" dirty="0">
              <a:latin typeface="Times New Roman" panose="02020603050405020304" pitchFamily="18" charset="0"/>
              <a:ea typeface="Times New Roman" panose="02020603050405020304" pitchFamily="18" charset="0"/>
            </a:endParaRPr>
          </a:p>
          <a:p>
            <a:pPr marL="914400" marR="0" indent="-228600">
              <a:spcBef>
                <a:spcPts val="0"/>
              </a:spcBef>
              <a:spcAft>
                <a:spcPts val="0"/>
              </a:spcAft>
            </a:pPr>
            <a:r>
              <a:rPr lang="en-US" sz="1600" dirty="0">
                <a:latin typeface="Arial" panose="020B0604020202020204" pitchFamily="34" charset="0"/>
                <a:ea typeface="Times New Roman" panose="02020603050405020304" pitchFamily="18" charset="0"/>
                <a:cs typeface="Times New Roman" panose="02020603050405020304" pitchFamily="18" charset="0"/>
              </a:rPr>
              <a:t>(2) Describe what life has been like during your first year there. </a:t>
            </a:r>
          </a:p>
          <a:p>
            <a:pPr marL="1428750" lvl="1" indent="-285750">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Times New Roman" panose="02020603050405020304" pitchFamily="18" charset="0"/>
              </a:rPr>
              <a:t>You can use conditions in factories, settlement houses, and tenements as the basis of your letter. </a:t>
            </a:r>
            <a:endParaRPr lang="en-US" sz="1600" dirty="0">
              <a:effectLst/>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8A1767BC-1CEB-41B4-AE2C-E766508E9482}"/>
              </a:ext>
            </a:extLst>
          </p:cNvPr>
          <p:cNvSpPr/>
          <p:nvPr/>
        </p:nvSpPr>
        <p:spPr>
          <a:xfrm>
            <a:off x="4495800" y="1817913"/>
            <a:ext cx="4572000" cy="4401205"/>
          </a:xfrm>
          <a:prstGeom prst="rect">
            <a:avLst/>
          </a:prstGeom>
        </p:spPr>
        <p:txBody>
          <a:bodyPr>
            <a:spAutoFit/>
          </a:bodyPr>
          <a:lstStyle/>
          <a:p>
            <a:pPr marL="342900" marR="0">
              <a:spcBef>
                <a:spcPts val="0"/>
              </a:spcBef>
              <a:spcAft>
                <a:spcPts val="0"/>
              </a:spcAft>
            </a:pPr>
            <a:r>
              <a:rPr lang="en-US" sz="1400" dirty="0">
                <a:latin typeface="Arial" panose="020B0604020202020204" pitchFamily="34" charset="0"/>
                <a:ea typeface="Times New Roman" panose="02020603050405020304" pitchFamily="18" charset="0"/>
                <a:cs typeface="Times New Roman" panose="02020603050405020304" pitchFamily="18" charset="0"/>
              </a:rPr>
              <a:t>To make your letter sound real, put yourself in the mind of a child writing home to his/her parents who have not seen or heard from him in over one year. Your parents will want to know details about the many challenges you have faced, and how you have survived them. Use your imagination, but be sure not to contradict historical facts. </a:t>
            </a:r>
          </a:p>
          <a:p>
            <a:pPr marL="342900" marR="0">
              <a:spcBef>
                <a:spcPts val="0"/>
              </a:spcBef>
              <a:spcAft>
                <a:spcPts val="0"/>
              </a:spcAft>
            </a:pPr>
            <a:r>
              <a:rPr lang="en-US" sz="1400" dirty="0">
                <a:latin typeface="Arial" panose="020B0604020202020204" pitchFamily="34" charset="0"/>
                <a:ea typeface="Times New Roman" panose="02020603050405020304" pitchFamily="18" charset="0"/>
                <a:cs typeface="Times New Roman" panose="02020603050405020304" pitchFamily="18" charset="0"/>
              </a:rPr>
              <a:t> </a:t>
            </a:r>
          </a:p>
          <a:p>
            <a:pPr marL="342900" marR="0">
              <a:spcBef>
                <a:spcPts val="0"/>
              </a:spcBef>
              <a:spcAft>
                <a:spcPts val="0"/>
              </a:spcAft>
            </a:pPr>
            <a:r>
              <a:rPr lang="en-US" sz="1400" dirty="0">
                <a:latin typeface="Arial" panose="020B0604020202020204" pitchFamily="34" charset="0"/>
                <a:ea typeface="Times New Roman" panose="02020603050405020304" pitchFamily="18" charset="0"/>
                <a:cs typeface="Times New Roman" panose="02020603050405020304" pitchFamily="18" charset="0"/>
              </a:rPr>
              <a:t>Your letter should be detailed and should be a minimum of two paragraphs in length. Remember that most immigrants came for political, economic, or religious reasons – why did you and your group come? </a:t>
            </a:r>
          </a:p>
          <a:p>
            <a:pPr marL="342900" marR="0">
              <a:spcBef>
                <a:spcPts val="0"/>
              </a:spcBef>
              <a:spcAft>
                <a:spcPts val="0"/>
              </a:spcAft>
            </a:pP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marL="342900" marR="0">
              <a:spcBef>
                <a:spcPts val="0"/>
              </a:spcBef>
              <a:spcAft>
                <a:spcPts val="0"/>
              </a:spcAft>
            </a:pPr>
            <a:r>
              <a:rPr lang="en-US" sz="1400" dirty="0">
                <a:latin typeface="Arial" panose="020B0604020202020204" pitchFamily="34" charset="0"/>
                <a:ea typeface="Times New Roman" panose="02020603050405020304" pitchFamily="18" charset="0"/>
                <a:cs typeface="Times New Roman" panose="02020603050405020304" pitchFamily="18" charset="0"/>
              </a:rPr>
              <a:t>At least one paragraph should describe the voyage and at least one paragraph should describe the life of the life you have lead sine arriving. You are not required to type your letter, but it must be legible – I will not give a passing grade to a letter I cannot read.</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EF53FAA-4B53-4B15-8A8E-8CC5547FD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600000">
            <a:off x="1219200" y="5984960"/>
            <a:ext cx="2706970" cy="446650"/>
          </a:xfrm>
          <a:prstGeom prst="rect">
            <a:avLst/>
          </a:prstGeom>
        </p:spPr>
      </p:pic>
      <p:sp>
        <p:nvSpPr>
          <p:cNvPr id="7" name="Rectangle 6">
            <a:extLst>
              <a:ext uri="{FF2B5EF4-FFF2-40B4-BE49-F238E27FC236}">
                <a16:creationId xmlns:a16="http://schemas.microsoft.com/office/drawing/2014/main" id="{7BED159E-FBAA-4F0F-9905-EE77113178DD}"/>
              </a:ext>
            </a:extLst>
          </p:cNvPr>
          <p:cNvSpPr/>
          <p:nvPr/>
        </p:nvSpPr>
        <p:spPr>
          <a:xfrm>
            <a:off x="0" y="6506869"/>
            <a:ext cx="8193505" cy="338554"/>
          </a:xfrm>
          <a:prstGeom prst="rect">
            <a:avLst/>
          </a:prstGeom>
          <a:solidFill>
            <a:schemeClr val="bg1"/>
          </a:solidFill>
          <a:ln w="19050">
            <a:solidFill>
              <a:srgbClr val="CC0099"/>
            </a:solidFill>
          </a:ln>
        </p:spPr>
        <p:txBody>
          <a:bodyPr wrap="square">
            <a:spAutoFit/>
          </a:bodyPr>
          <a:lstStyle/>
          <a:p>
            <a:r>
              <a:rPr lang="en-US" sz="1600" b="1" dirty="0">
                <a:solidFill>
                  <a:srgbClr val="CC0099"/>
                </a:solidFill>
              </a:rPr>
              <a:t>Unit 2 EQ 5: How was the experience of immigrants impacted during the industrial revolution? </a:t>
            </a:r>
          </a:p>
        </p:txBody>
      </p:sp>
    </p:spTree>
    <p:extLst>
      <p:ext uri="{BB962C8B-B14F-4D97-AF65-F5344CB8AC3E}">
        <p14:creationId xmlns:p14="http://schemas.microsoft.com/office/powerpoint/2010/main" val="4151238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descr="3b_4">
            <a:extLst>
              <a:ext uri="{FF2B5EF4-FFF2-40B4-BE49-F238E27FC236}">
                <a16:creationId xmlns:a16="http://schemas.microsoft.com/office/drawing/2014/main" id="{151251F0-D6A1-4010-AD6E-2427C39E7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98709"/>
            <a:ext cx="1710178" cy="14046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464182A-4D4A-4E20-A70D-4FE35F5F6FC3}"/>
              </a:ext>
            </a:extLst>
          </p:cNvPr>
          <p:cNvSpPr/>
          <p:nvPr/>
        </p:nvSpPr>
        <p:spPr>
          <a:xfrm>
            <a:off x="4381352" y="957758"/>
            <a:ext cx="4755141" cy="4154984"/>
          </a:xfrm>
          <a:prstGeom prst="rect">
            <a:avLst/>
          </a:prstGeom>
        </p:spPr>
        <p:txBody>
          <a:bodyPr wrap="square">
            <a:spAutoFit/>
          </a:bodyPr>
          <a:lstStyle/>
          <a:p>
            <a:r>
              <a:rPr lang="en-US" sz="1200" b="1" dirty="0"/>
              <a:t>Growth of Cities </a:t>
            </a:r>
            <a:endParaRPr lang="en-US" sz="1200" i="1" dirty="0"/>
          </a:p>
          <a:p>
            <a:r>
              <a:rPr lang="en-US" sz="1200" dirty="0"/>
              <a:t>Cities experienced rapid growth in the late 1800s. Immigrants, farm workers, and African Americans migrated to cities in search of work. Expanding railroads, new methods of transportation, and the availability of natural resources contributed to the growth of cities. </a:t>
            </a:r>
          </a:p>
          <a:p>
            <a:endParaRPr lang="en-US" sz="1200" dirty="0"/>
          </a:p>
          <a:p>
            <a:r>
              <a:rPr lang="en-US" sz="1200" dirty="0"/>
              <a:t>Almost half of the population lived in American cities by 1910. In 1870 only one-fourth of the population lived in American cities. Eighty percent of the population in 1890 was made up of immigrants. New York, Chicago, and Detroit became major urban centers.</a:t>
            </a:r>
          </a:p>
          <a:p>
            <a:endParaRPr lang="en-US" sz="1200" dirty="0"/>
          </a:p>
          <a:p>
            <a:r>
              <a:rPr lang="en-US" sz="1200" dirty="0"/>
              <a:t>New farm machinery performed much of the work previously done by farm workers. Items that were previously made by women on farms, such as clothing and household goods, could be purchased in stores or from catalogs. Women left farms to find jobs in cities. Most African Americans lived in poverty in the South. Many moved to Southern cities looking for work to pay off debts. They also hoped to find less discrimination and injustice in large cities.</a:t>
            </a:r>
          </a:p>
          <a:p>
            <a:endParaRPr lang="en-US" sz="1200" dirty="0"/>
          </a:p>
          <a:p>
            <a:r>
              <a:rPr lang="en-US" sz="1200" dirty="0"/>
              <a:t>	.</a:t>
            </a:r>
          </a:p>
          <a:p>
            <a:endParaRPr lang="en-US" sz="1200" dirty="0"/>
          </a:p>
          <a:p>
            <a:endParaRPr lang="en-US" sz="1200" dirty="0"/>
          </a:p>
        </p:txBody>
      </p:sp>
      <p:sp>
        <p:nvSpPr>
          <p:cNvPr id="4" name="Slide Number Placeholder 3">
            <a:extLst>
              <a:ext uri="{FF2B5EF4-FFF2-40B4-BE49-F238E27FC236}">
                <a16:creationId xmlns:a16="http://schemas.microsoft.com/office/drawing/2014/main" id="{7839A196-82D4-419C-8BE5-C1F4DD5A979F}"/>
              </a:ext>
            </a:extLst>
          </p:cNvPr>
          <p:cNvSpPr>
            <a:spLocks noGrp="1"/>
          </p:cNvSpPr>
          <p:nvPr>
            <p:ph type="sldNum" sz="quarter" idx="12"/>
          </p:nvPr>
        </p:nvSpPr>
        <p:spPr/>
        <p:txBody>
          <a:bodyPr/>
          <a:lstStyle/>
          <a:p>
            <a:fld id="{7EADA5B1-96DA-4BCB-B0C6-9B4EA679D3DA}" type="slidenum">
              <a:rPr lang="en-US" smtClean="0"/>
              <a:t>31</a:t>
            </a:fld>
            <a:endParaRPr lang="en-US" dirty="0"/>
          </a:p>
        </p:txBody>
      </p:sp>
      <p:sp>
        <p:nvSpPr>
          <p:cNvPr id="7" name="Rectangle 3">
            <a:extLst>
              <a:ext uri="{FF2B5EF4-FFF2-40B4-BE49-F238E27FC236}">
                <a16:creationId xmlns:a16="http://schemas.microsoft.com/office/drawing/2014/main" id="{7569E8BB-3FAB-4763-8577-BAD55E48663D}"/>
              </a:ext>
            </a:extLst>
          </p:cNvPr>
          <p:cNvSpPr>
            <a:spLocks noChangeArrowheads="1"/>
          </p:cNvSpPr>
          <p:nvPr/>
        </p:nvSpPr>
        <p:spPr bwMode="auto">
          <a:xfrm>
            <a:off x="1637340" y="3838752"/>
            <a:ext cx="2067339"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defTabSz="914400"/>
            <a:r>
              <a:rPr lang="en-US" altLang="en-US" sz="1200" b="1" dirty="0">
                <a:latin typeface="Calibri" panose="020F0502020204030204" pitchFamily="34" charset="0"/>
                <a:ea typeface="Calibri" panose="020F0502020204030204" pitchFamily="34" charset="0"/>
                <a:cs typeface="Calibri" panose="020F0502020204030204" pitchFamily="34" charset="0"/>
              </a:rPr>
              <a:t>1. Which generalization about population growth is supported by information in this chart? </a:t>
            </a:r>
            <a:endParaRPr lang="en-US" altLang="en-US" sz="1200" dirty="0"/>
          </a:p>
          <a:p>
            <a:pPr marL="228600" marR="0" lvl="0" indent="-228600" algn="l" defTabSz="914400" rtl="0" eaLnBrk="0" fontAlgn="base" latinLnBrk="0" hangingPunct="0">
              <a:lnSpc>
                <a:spcPct val="100000"/>
              </a:lnSpc>
              <a:spcBef>
                <a:spcPct val="0"/>
              </a:spcBef>
              <a:spcAft>
                <a:spcPct val="0"/>
              </a:spcAft>
              <a:buClrTx/>
              <a:buSzTx/>
              <a:buFont typeface="+mj-lt"/>
              <a:buAutoNum type="alphaUcPeriod"/>
              <a:tabLst>
                <a:tab pos="457200" algn="l"/>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For every census listed, rural population exceeded urban population. </a:t>
            </a:r>
            <a:endParaRPr kumimoji="0" lang="en-US" altLang="en-US" sz="1200" b="0" i="0" u="none" strike="noStrike" cap="none" normalizeH="0" baseline="0" dirty="0">
              <a:ln>
                <a:noFill/>
              </a:ln>
              <a:solidFill>
                <a:schemeClr val="tx1"/>
              </a:solidFill>
              <a:effectLst/>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UcPeriod"/>
              <a:tabLst>
                <a:tab pos="457200" algn="l"/>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By 1920, more people lived in cities than in rural areas. </a:t>
            </a:r>
            <a:endParaRPr kumimoji="0" lang="en-US" altLang="en-US" sz="1200" b="0" i="0" u="none" strike="noStrike" cap="none" normalizeH="0" baseline="0" dirty="0">
              <a:ln>
                <a:noFill/>
              </a:ln>
              <a:solidFill>
                <a:schemeClr val="tx1"/>
              </a:solidFill>
              <a:effectLst/>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UcPeriod"/>
              <a:tabLst>
                <a:tab pos="457200" algn="l"/>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Civil War significantly slowed the rate of population growth. </a:t>
            </a:r>
            <a:endParaRPr kumimoji="0" lang="en-US" altLang="en-US" sz="1200" b="0" i="0" u="none" strike="noStrike" cap="none" normalizeH="0" baseline="0" dirty="0">
              <a:ln>
                <a:noFill/>
              </a:ln>
              <a:solidFill>
                <a:schemeClr val="tx1"/>
              </a:solidFill>
              <a:effectLst/>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UcPeriod"/>
              <a:tabLst>
                <a:tab pos="457200" algn="l"/>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Most urban population growth was due to people migrating from rural areas.</a:t>
            </a:r>
            <a:endParaRPr kumimoji="0" lang="en-US" altLang="en-US" sz="1200" b="0" i="0" u="none" strike="noStrike" cap="none" normalizeH="0" baseline="0" dirty="0">
              <a:ln>
                <a:noFill/>
              </a:ln>
              <a:solidFill>
                <a:schemeClr val="tx1"/>
              </a:solidFill>
              <a:effectLst/>
            </a:endParaRPr>
          </a:p>
        </p:txBody>
      </p:sp>
      <p:sp>
        <p:nvSpPr>
          <p:cNvPr id="10" name="Rectangle 9">
            <a:extLst>
              <a:ext uri="{FF2B5EF4-FFF2-40B4-BE49-F238E27FC236}">
                <a16:creationId xmlns:a16="http://schemas.microsoft.com/office/drawing/2014/main" id="{87519478-3A39-4074-96D5-0FCF18130889}"/>
              </a:ext>
            </a:extLst>
          </p:cNvPr>
          <p:cNvSpPr/>
          <p:nvPr/>
        </p:nvSpPr>
        <p:spPr>
          <a:xfrm>
            <a:off x="0" y="-73094"/>
            <a:ext cx="5342021" cy="3662541"/>
          </a:xfrm>
          <a:prstGeom prst="rect">
            <a:avLst/>
          </a:prstGeom>
        </p:spPr>
        <p:txBody>
          <a:bodyPr wrap="square">
            <a:spAutoFit/>
          </a:bodyPr>
          <a:lstStyle/>
          <a:p>
            <a:r>
              <a:rPr lang="en-US" sz="3600" b="1" u="sng" dirty="0">
                <a:solidFill>
                  <a:srgbClr val="000000"/>
                </a:solidFill>
              </a:rPr>
              <a:t>I. DEVELOPMENT OF CITIES </a:t>
            </a:r>
          </a:p>
          <a:p>
            <a:endParaRPr lang="en-US" sz="1400" b="1" u="sng" dirty="0">
              <a:solidFill>
                <a:srgbClr val="000000"/>
              </a:solidFill>
            </a:endParaRPr>
          </a:p>
          <a:p>
            <a:r>
              <a:rPr lang="en-US" sz="1400" b="1" u="sng" dirty="0">
                <a:solidFill>
                  <a:srgbClr val="000000"/>
                </a:solidFill>
              </a:rPr>
              <a:t>A. Geography </a:t>
            </a:r>
          </a:p>
          <a:p>
            <a:pPr marL="285750" indent="-285750">
              <a:buFont typeface="Arial" panose="020B0604020202020204" pitchFamily="34" charset="0"/>
              <a:buChar char="•"/>
            </a:pPr>
            <a:r>
              <a:rPr lang="en-US" sz="1400" dirty="0">
                <a:solidFill>
                  <a:srgbClr val="000000"/>
                </a:solidFill>
              </a:rPr>
              <a:t> largest cities grew along the _____________ </a:t>
            </a:r>
          </a:p>
          <a:p>
            <a:pPr marL="285750" indent="-285750">
              <a:buFont typeface="Arial" panose="020B0604020202020204" pitchFamily="34" charset="0"/>
              <a:buChar char="•"/>
            </a:pPr>
            <a:r>
              <a:rPr lang="en-US" sz="1400" dirty="0">
                <a:solidFill>
                  <a:srgbClr val="000000"/>
                </a:solidFill>
              </a:rPr>
              <a:t> ocean ports = _________________________ </a:t>
            </a:r>
          </a:p>
          <a:p>
            <a:endParaRPr lang="en-US" sz="1400" b="1" u="sng" dirty="0">
              <a:solidFill>
                <a:srgbClr val="000000"/>
              </a:solidFill>
            </a:endParaRPr>
          </a:p>
          <a:p>
            <a:r>
              <a:rPr lang="en-US" sz="1400" b="1" u="sng" dirty="0">
                <a:solidFill>
                  <a:srgbClr val="000000"/>
                </a:solidFill>
              </a:rPr>
              <a:t>B. Industries </a:t>
            </a:r>
          </a:p>
          <a:p>
            <a:pPr marL="285750" indent="-285750">
              <a:buFont typeface="Arial" panose="020B0604020202020204" pitchFamily="34" charset="0"/>
              <a:buChar char="•"/>
            </a:pPr>
            <a:r>
              <a:rPr lang="en-US" sz="1400" dirty="0">
                <a:solidFill>
                  <a:srgbClr val="000000"/>
                </a:solidFill>
              </a:rPr>
              <a:t>______________________ brought people to cities </a:t>
            </a:r>
          </a:p>
          <a:p>
            <a:endParaRPr lang="en-US" sz="1400" b="1" u="sng" dirty="0">
              <a:solidFill>
                <a:srgbClr val="000000"/>
              </a:solidFill>
            </a:endParaRPr>
          </a:p>
          <a:p>
            <a:r>
              <a:rPr lang="en-US" sz="1400" b="1" u="sng" dirty="0">
                <a:solidFill>
                  <a:srgbClr val="000000"/>
                </a:solidFill>
              </a:rPr>
              <a:t>C. Technology </a:t>
            </a:r>
          </a:p>
          <a:p>
            <a:pPr marL="285750" indent="-285750">
              <a:buFont typeface="Arial" panose="020B0604020202020204" pitchFamily="34" charset="0"/>
              <a:buChar char="•"/>
            </a:pPr>
            <a:r>
              <a:rPr lang="en-US" sz="1400" dirty="0">
                <a:solidFill>
                  <a:srgbClr val="000000"/>
                </a:solidFill>
              </a:rPr>
              <a:t> ____________________ _______________                               skyscrapers, elevators, mass transit (street cars) </a:t>
            </a:r>
          </a:p>
          <a:p>
            <a:pPr marL="285750" indent="-285750">
              <a:buFont typeface="Arial" panose="020B0604020202020204" pitchFamily="34" charset="0"/>
              <a:buChar char="•"/>
            </a:pPr>
            <a:r>
              <a:rPr lang="en-US" sz="1400" dirty="0">
                <a:solidFill>
                  <a:srgbClr val="000000"/>
                </a:solidFill>
              </a:rPr>
              <a:t> _________________ ______________                                             created by Henry Ford – greatly increased production </a:t>
            </a:r>
          </a:p>
          <a:p>
            <a:r>
              <a:rPr lang="en-US" sz="1400" dirty="0">
                <a:solidFill>
                  <a:srgbClr val="000000"/>
                </a:solidFill>
              </a:rPr>
              <a:t>	</a:t>
            </a:r>
          </a:p>
        </p:txBody>
      </p:sp>
      <p:sp>
        <p:nvSpPr>
          <p:cNvPr id="11" name="Rectangle 10">
            <a:extLst>
              <a:ext uri="{FF2B5EF4-FFF2-40B4-BE49-F238E27FC236}">
                <a16:creationId xmlns:a16="http://schemas.microsoft.com/office/drawing/2014/main" id="{448FE1EA-D1B4-4379-8A3A-83269BF4A99E}"/>
              </a:ext>
            </a:extLst>
          </p:cNvPr>
          <p:cNvSpPr/>
          <p:nvPr/>
        </p:nvSpPr>
        <p:spPr>
          <a:xfrm>
            <a:off x="5334514" y="26834"/>
            <a:ext cx="3801979" cy="830997"/>
          </a:xfrm>
          <a:prstGeom prst="rect">
            <a:avLst/>
          </a:prstGeom>
          <a:solidFill>
            <a:schemeClr val="bg1"/>
          </a:solidFill>
          <a:ln w="19050">
            <a:solidFill>
              <a:srgbClr val="CC0099"/>
            </a:solidFill>
          </a:ln>
        </p:spPr>
        <p:txBody>
          <a:bodyPr wrap="square">
            <a:spAutoFit/>
          </a:bodyPr>
          <a:lstStyle/>
          <a:p>
            <a:pPr algn="ctr"/>
            <a:r>
              <a:rPr lang="en-US" sz="1600" b="1" dirty="0">
                <a:solidFill>
                  <a:srgbClr val="CC0099"/>
                </a:solidFill>
              </a:rPr>
              <a:t>Unit 2 EQ 3 What were the causes and effects of the rapid growth of city populations?</a:t>
            </a:r>
          </a:p>
        </p:txBody>
      </p:sp>
      <p:sp>
        <p:nvSpPr>
          <p:cNvPr id="12" name="Rectangle 11">
            <a:extLst>
              <a:ext uri="{FF2B5EF4-FFF2-40B4-BE49-F238E27FC236}">
                <a16:creationId xmlns:a16="http://schemas.microsoft.com/office/drawing/2014/main" id="{8F2B1C41-BCD9-422F-A4E8-AE26971C6DD4}"/>
              </a:ext>
            </a:extLst>
          </p:cNvPr>
          <p:cNvSpPr/>
          <p:nvPr/>
        </p:nvSpPr>
        <p:spPr>
          <a:xfrm>
            <a:off x="6758922" y="4353586"/>
            <a:ext cx="2057400" cy="2308324"/>
          </a:xfrm>
          <a:prstGeom prst="rect">
            <a:avLst/>
          </a:prstGeom>
        </p:spPr>
        <p:txBody>
          <a:bodyPr wrap="square">
            <a:spAutoFit/>
          </a:bodyPr>
          <a:lstStyle/>
          <a:p>
            <a:r>
              <a:rPr lang="en-US" sz="1200" b="1" dirty="0"/>
              <a:t>2. An increase in the number of factories in the mid-1800s led to </a:t>
            </a:r>
          </a:p>
          <a:p>
            <a:pPr marL="228600" indent="-228600">
              <a:buFont typeface="+mj-lt"/>
              <a:buAutoNum type="alphaUcPeriod"/>
            </a:pPr>
            <a:r>
              <a:rPr lang="en-US" sz="1200" dirty="0"/>
              <a:t>an increased dependence on products made in homes</a:t>
            </a:r>
          </a:p>
          <a:p>
            <a:pPr marL="228600" indent="-228600">
              <a:buFont typeface="+mj-lt"/>
              <a:buAutoNum type="alphaUcPeriod"/>
            </a:pPr>
            <a:r>
              <a:rPr lang="en-US" sz="1200" dirty="0"/>
              <a:t>an increase in urbanization </a:t>
            </a:r>
          </a:p>
          <a:p>
            <a:pPr marL="228600" indent="-228600">
              <a:buFont typeface="+mj-lt"/>
              <a:buAutoNum type="alphaUcPeriod"/>
            </a:pPr>
            <a:r>
              <a:rPr lang="en-US" sz="1200" dirty="0"/>
              <a:t>a decrease in levels of water and air pollution </a:t>
            </a:r>
          </a:p>
          <a:p>
            <a:pPr marL="228600" indent="-228600">
              <a:buFont typeface="+mj-lt"/>
              <a:buAutoNum type="alphaUcPeriod"/>
            </a:pPr>
            <a:r>
              <a:rPr lang="en-US" sz="1200" dirty="0"/>
              <a:t>a reduction in immigration from Europe</a:t>
            </a:r>
          </a:p>
        </p:txBody>
      </p:sp>
      <p:pic>
        <p:nvPicPr>
          <p:cNvPr id="13" name="Picture 12">
            <a:extLst>
              <a:ext uri="{FF2B5EF4-FFF2-40B4-BE49-F238E27FC236}">
                <a16:creationId xmlns:a16="http://schemas.microsoft.com/office/drawing/2014/main" id="{57B0537D-E887-4BCB-A60D-4DCAA5D5F9F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091884" y="4598709"/>
            <a:ext cx="2693619" cy="2062329"/>
          </a:xfrm>
          <a:prstGeom prst="rect">
            <a:avLst/>
          </a:prstGeom>
        </p:spPr>
      </p:pic>
    </p:spTree>
    <p:extLst>
      <p:ext uri="{BB962C8B-B14F-4D97-AF65-F5344CB8AC3E}">
        <p14:creationId xmlns:p14="http://schemas.microsoft.com/office/powerpoint/2010/main" val="3748300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CDCDD0A9-219B-4DB1-895A-6465127DAF9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2" name="Straight Connector 11">
            <a:extLst>
              <a:ext uri="{FF2B5EF4-FFF2-40B4-BE49-F238E27FC236}">
                <a16:creationId xmlns:a16="http://schemas.microsoft.com/office/drawing/2014/main" id="{3ECA8C94-85BB-4935-8DD7-44F4CB18FB1C}"/>
              </a:ext>
            </a:extLst>
          </p:cNvPr>
          <p:cNvCxnSpPr/>
          <p:nvPr/>
        </p:nvCxnSpPr>
        <p:spPr>
          <a:xfrm>
            <a:off x="2580296" y="180473"/>
            <a:ext cx="0" cy="6497053"/>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6D436AA0-E6DC-4553-BA53-4A58914B958A}"/>
              </a:ext>
            </a:extLst>
          </p:cNvPr>
          <p:cNvSpPr>
            <a:spLocks noGrp="1"/>
          </p:cNvSpPr>
          <p:nvPr>
            <p:ph type="sldNum" sz="quarter" idx="12"/>
          </p:nvPr>
        </p:nvSpPr>
        <p:spPr/>
        <p:txBody>
          <a:bodyPr/>
          <a:lstStyle/>
          <a:p>
            <a:fld id="{7EADA5B1-96DA-4BCB-B0C6-9B4EA679D3DA}" type="slidenum">
              <a:rPr lang="en-US" smtClean="0"/>
              <a:t>32</a:t>
            </a:fld>
            <a:endParaRPr lang="en-US" dirty="0"/>
          </a:p>
        </p:txBody>
      </p:sp>
      <p:sp>
        <p:nvSpPr>
          <p:cNvPr id="27" name="Rectangle 2">
            <a:extLst>
              <a:ext uri="{FF2B5EF4-FFF2-40B4-BE49-F238E27FC236}">
                <a16:creationId xmlns:a16="http://schemas.microsoft.com/office/drawing/2014/main" id="{B1B79E64-2122-445B-B1DA-962BF64B8E7C}"/>
              </a:ext>
            </a:extLst>
          </p:cNvPr>
          <p:cNvSpPr txBox="1">
            <a:spLocks noChangeArrowheads="1"/>
          </p:cNvSpPr>
          <p:nvPr/>
        </p:nvSpPr>
        <p:spPr>
          <a:xfrm>
            <a:off x="2681903" y="136524"/>
            <a:ext cx="6476630" cy="1588168"/>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3200" b="1"/>
              <a:t>II. PROBLEMS CAUSED BY INDUSTRIAL EXPANSION</a:t>
            </a:r>
            <a:endParaRPr lang="en-US" altLang="en-US" sz="3200" b="1" dirty="0"/>
          </a:p>
        </p:txBody>
      </p:sp>
      <p:graphicFrame>
        <p:nvGraphicFramePr>
          <p:cNvPr id="3" name="Diagram 2">
            <a:extLst>
              <a:ext uri="{FF2B5EF4-FFF2-40B4-BE49-F238E27FC236}">
                <a16:creationId xmlns:a16="http://schemas.microsoft.com/office/drawing/2014/main" id="{D7263A02-EDB9-47C3-9A71-E8D39043551F}"/>
              </a:ext>
            </a:extLst>
          </p:cNvPr>
          <p:cNvGraphicFramePr/>
          <p:nvPr>
            <p:extLst>
              <p:ext uri="{D42A27DB-BD31-4B8C-83A1-F6EECF244321}">
                <p14:modId xmlns:p14="http://schemas.microsoft.com/office/powerpoint/2010/main" val="634669495"/>
              </p:ext>
            </p:extLst>
          </p:nvPr>
        </p:nvGraphicFramePr>
        <p:xfrm>
          <a:off x="2841881" y="738140"/>
          <a:ext cx="6302097" cy="5939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Rectangle 27">
            <a:extLst>
              <a:ext uri="{FF2B5EF4-FFF2-40B4-BE49-F238E27FC236}">
                <a16:creationId xmlns:a16="http://schemas.microsoft.com/office/drawing/2014/main" id="{A87E70C4-F911-496C-9496-6D4A9FB8C113}"/>
              </a:ext>
            </a:extLst>
          </p:cNvPr>
          <p:cNvSpPr/>
          <p:nvPr/>
        </p:nvSpPr>
        <p:spPr>
          <a:xfrm>
            <a:off x="-14994" y="930608"/>
            <a:ext cx="2544487" cy="5262979"/>
          </a:xfrm>
          <a:prstGeom prst="rect">
            <a:avLst/>
          </a:prstGeom>
        </p:spPr>
        <p:txBody>
          <a:bodyPr wrap="square">
            <a:spAutoFit/>
          </a:bodyPr>
          <a:lstStyle/>
          <a:p>
            <a:r>
              <a:rPr lang="en-US" sz="1200" dirty="0"/>
              <a:t>	</a:t>
            </a:r>
          </a:p>
          <a:p>
            <a:r>
              <a:rPr lang="en-US" sz="1200" dirty="0"/>
              <a:t>. </a:t>
            </a:r>
          </a:p>
          <a:p>
            <a:endParaRPr lang="en-US" sz="1200" dirty="0"/>
          </a:p>
          <a:p>
            <a:r>
              <a:rPr lang="en-US" sz="1200" dirty="0"/>
              <a:t>	Religious groups worked to help the poor. Orphanages, prisons, hospitals, soup kitchens, and homeless shelters were created. The Salvation Army was founded in 1879. The YMCA (Young Men’s Christian Association) and YWCA (Young Women’s Christian Association) were established. </a:t>
            </a:r>
          </a:p>
          <a:p>
            <a:endParaRPr lang="en-US" sz="1200" dirty="0"/>
          </a:p>
          <a:p>
            <a:endParaRPr lang="en-US" sz="1200" dirty="0"/>
          </a:p>
          <a:p>
            <a:endParaRPr lang="en-US" sz="1200" b="1" i="1" dirty="0"/>
          </a:p>
          <a:p>
            <a:r>
              <a:rPr lang="en-US" sz="1200" b="1" i="1" dirty="0"/>
              <a:t>	Settlement houses </a:t>
            </a:r>
            <a:r>
              <a:rPr lang="en-US" sz="1200" dirty="0"/>
              <a:t>were established in poor neighborhoods. Many services, such as medical care, playgrounds, nurseries, and libraries, for the poor were provided at settlement houses. Most settlement workers were women. They worked to get police protection, garbage removal, and public parks for the poor areas. Jane Addams founded Chicago’s Hull House in 1889.</a:t>
            </a:r>
          </a:p>
          <a:p>
            <a:endParaRPr lang="en-US" sz="1200" b="1" dirty="0"/>
          </a:p>
          <a:p>
            <a:endParaRPr lang="en-US" sz="1200" b="1" dirty="0"/>
          </a:p>
        </p:txBody>
      </p:sp>
      <p:sp>
        <p:nvSpPr>
          <p:cNvPr id="29" name="Rectangle 28">
            <a:extLst>
              <a:ext uri="{FF2B5EF4-FFF2-40B4-BE49-F238E27FC236}">
                <a16:creationId xmlns:a16="http://schemas.microsoft.com/office/drawing/2014/main" id="{7C8F7F12-D4D0-4C38-9790-A7B0BB9D17EA}"/>
              </a:ext>
            </a:extLst>
          </p:cNvPr>
          <p:cNvSpPr/>
          <p:nvPr/>
        </p:nvSpPr>
        <p:spPr>
          <a:xfrm>
            <a:off x="0" y="6455111"/>
            <a:ext cx="8217568" cy="338554"/>
          </a:xfrm>
          <a:prstGeom prst="rect">
            <a:avLst/>
          </a:prstGeom>
          <a:solidFill>
            <a:schemeClr val="bg1"/>
          </a:solidFill>
          <a:ln w="19050">
            <a:solidFill>
              <a:srgbClr val="CC0099"/>
            </a:solidFill>
          </a:ln>
        </p:spPr>
        <p:txBody>
          <a:bodyPr wrap="square">
            <a:spAutoFit/>
          </a:bodyPr>
          <a:lstStyle/>
          <a:p>
            <a:pPr algn="ctr"/>
            <a:r>
              <a:rPr lang="en-US" sz="1600" b="1" dirty="0">
                <a:solidFill>
                  <a:srgbClr val="CC0099"/>
                </a:solidFill>
              </a:rPr>
              <a:t>Unit 2 EQ 4:How did big business change the workplace and give rise to labor unions?</a:t>
            </a:r>
          </a:p>
        </p:txBody>
      </p:sp>
    </p:spTree>
    <p:extLst>
      <p:ext uri="{BB962C8B-B14F-4D97-AF65-F5344CB8AC3E}">
        <p14:creationId xmlns:p14="http://schemas.microsoft.com/office/powerpoint/2010/main" val="29213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CDCDD0A9-219B-4DB1-895A-6465127DAF9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14">
            <a:extLst>
              <a:ext uri="{FF2B5EF4-FFF2-40B4-BE49-F238E27FC236}">
                <a16:creationId xmlns:a16="http://schemas.microsoft.com/office/drawing/2014/main" id="{C5FDE3C6-C018-44F5-BB35-7F13B824CBEE}"/>
              </a:ext>
            </a:extLst>
          </p:cNvPr>
          <p:cNvSpPr/>
          <p:nvPr/>
        </p:nvSpPr>
        <p:spPr>
          <a:xfrm>
            <a:off x="0" y="608235"/>
            <a:ext cx="2644300" cy="769441"/>
          </a:xfrm>
          <a:prstGeom prst="rect">
            <a:avLst/>
          </a:prstGeom>
        </p:spPr>
        <p:txBody>
          <a:bodyPr wrap="square">
            <a:spAutoFit/>
          </a:bodyPr>
          <a:lstStyle/>
          <a:p>
            <a:r>
              <a:rPr lang="en-US" sz="1100" dirty="0"/>
              <a:t>There was a huge gap between the rich and the poor. The population of cities grew faster than housing could be built. Cities were crowded. </a:t>
            </a:r>
          </a:p>
        </p:txBody>
      </p:sp>
      <p:cxnSp>
        <p:nvCxnSpPr>
          <p:cNvPr id="12" name="Straight Connector 11">
            <a:extLst>
              <a:ext uri="{FF2B5EF4-FFF2-40B4-BE49-F238E27FC236}">
                <a16:creationId xmlns:a16="http://schemas.microsoft.com/office/drawing/2014/main" id="{3ECA8C94-85BB-4935-8DD7-44F4CB18FB1C}"/>
              </a:ext>
            </a:extLst>
          </p:cNvPr>
          <p:cNvCxnSpPr/>
          <p:nvPr/>
        </p:nvCxnSpPr>
        <p:spPr>
          <a:xfrm>
            <a:off x="2580296" y="180473"/>
            <a:ext cx="0" cy="6497053"/>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6D436AA0-E6DC-4553-BA53-4A58914B958A}"/>
              </a:ext>
            </a:extLst>
          </p:cNvPr>
          <p:cNvSpPr>
            <a:spLocks noGrp="1"/>
          </p:cNvSpPr>
          <p:nvPr>
            <p:ph type="sldNum" sz="quarter" idx="12"/>
          </p:nvPr>
        </p:nvSpPr>
        <p:spPr/>
        <p:txBody>
          <a:bodyPr/>
          <a:lstStyle/>
          <a:p>
            <a:fld id="{7EADA5B1-96DA-4BCB-B0C6-9B4EA679D3DA}" type="slidenum">
              <a:rPr lang="en-US" smtClean="0"/>
              <a:t>33</a:t>
            </a:fld>
            <a:endParaRPr lang="en-US" dirty="0"/>
          </a:p>
        </p:txBody>
      </p:sp>
      <p:grpSp>
        <p:nvGrpSpPr>
          <p:cNvPr id="18" name="Group 1">
            <a:extLst>
              <a:ext uri="{FF2B5EF4-FFF2-40B4-BE49-F238E27FC236}">
                <a16:creationId xmlns:a16="http://schemas.microsoft.com/office/drawing/2014/main" id="{44DE840E-4FF4-4D8A-BE6E-CD74D1EA315F}"/>
              </a:ext>
            </a:extLst>
          </p:cNvPr>
          <p:cNvGrpSpPr>
            <a:grpSpLocks/>
          </p:cNvGrpSpPr>
          <p:nvPr/>
        </p:nvGrpSpPr>
        <p:grpSpPr bwMode="auto">
          <a:xfrm>
            <a:off x="-14293" y="1565768"/>
            <a:ext cx="2514600" cy="4381500"/>
            <a:chOff x="441" y="-101"/>
            <a:chExt cx="3960" cy="6899"/>
          </a:xfrm>
        </p:grpSpPr>
        <p:pic>
          <p:nvPicPr>
            <p:cNvPr id="19" name="Picture 9">
              <a:extLst>
                <a:ext uri="{FF2B5EF4-FFF2-40B4-BE49-F238E27FC236}">
                  <a16:creationId xmlns:a16="http://schemas.microsoft.com/office/drawing/2014/main" id="{DE0F3FF0-993D-472D-BE04-299EDAA683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 y="3892"/>
              <a:ext cx="3960" cy="29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tenements">
              <a:extLst>
                <a:ext uri="{FF2B5EF4-FFF2-40B4-BE49-F238E27FC236}">
                  <a16:creationId xmlns:a16="http://schemas.microsoft.com/office/drawing/2014/main" id="{F9CEC348-A0F4-4298-8A24-D9B90E8D5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 y="-101"/>
              <a:ext cx="3960" cy="3557"/>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6">
              <a:extLst>
                <a:ext uri="{FF2B5EF4-FFF2-40B4-BE49-F238E27FC236}">
                  <a16:creationId xmlns:a16="http://schemas.microsoft.com/office/drawing/2014/main" id="{2A5436E8-E937-4341-B13C-10DDF5A09DB2}"/>
                </a:ext>
              </a:extLst>
            </p:cNvPr>
            <p:cNvGrpSpPr>
              <a:grpSpLocks/>
            </p:cNvGrpSpPr>
            <p:nvPr/>
          </p:nvGrpSpPr>
          <p:grpSpPr bwMode="auto">
            <a:xfrm>
              <a:off x="441" y="-101"/>
              <a:ext cx="3960" cy="720"/>
              <a:chOff x="441" y="-101"/>
              <a:chExt cx="3960" cy="720"/>
            </a:xfrm>
          </p:grpSpPr>
          <p:sp>
            <p:nvSpPr>
              <p:cNvPr id="26" name="Freeform 7">
                <a:extLst>
                  <a:ext uri="{FF2B5EF4-FFF2-40B4-BE49-F238E27FC236}">
                    <a16:creationId xmlns:a16="http://schemas.microsoft.com/office/drawing/2014/main" id="{C7675A9D-D740-488F-AD24-199278ABCDF4}"/>
                  </a:ext>
                </a:extLst>
              </p:cNvPr>
              <p:cNvSpPr>
                <a:spLocks/>
              </p:cNvSpPr>
              <p:nvPr/>
            </p:nvSpPr>
            <p:spPr bwMode="auto">
              <a:xfrm>
                <a:off x="441" y="-101"/>
                <a:ext cx="3960" cy="720"/>
              </a:xfrm>
              <a:custGeom>
                <a:avLst/>
                <a:gdLst>
                  <a:gd name="T0" fmla="+- 0 441 441"/>
                  <a:gd name="T1" fmla="*/ T0 w 3960"/>
                  <a:gd name="T2" fmla="+- 0 619 -101"/>
                  <a:gd name="T3" fmla="*/ 619 h 720"/>
                  <a:gd name="T4" fmla="+- 0 4401 441"/>
                  <a:gd name="T5" fmla="*/ T4 w 3960"/>
                  <a:gd name="T6" fmla="+- 0 619 -101"/>
                  <a:gd name="T7" fmla="*/ 619 h 720"/>
                  <a:gd name="T8" fmla="+- 0 4401 441"/>
                  <a:gd name="T9" fmla="*/ T8 w 3960"/>
                  <a:gd name="T10" fmla="+- 0 -101 -101"/>
                  <a:gd name="T11" fmla="*/ -101 h 720"/>
                  <a:gd name="T12" fmla="+- 0 441 441"/>
                  <a:gd name="T13" fmla="*/ T12 w 3960"/>
                  <a:gd name="T14" fmla="+- 0 -101 -101"/>
                  <a:gd name="T15" fmla="*/ -101 h 720"/>
                  <a:gd name="T16" fmla="+- 0 441 441"/>
                  <a:gd name="T17" fmla="*/ T16 w 3960"/>
                  <a:gd name="T18" fmla="+- 0 619 -101"/>
                  <a:gd name="T19" fmla="*/ 619 h 720"/>
                </a:gdLst>
                <a:ahLst/>
                <a:cxnLst>
                  <a:cxn ang="0">
                    <a:pos x="T1" y="T3"/>
                  </a:cxn>
                  <a:cxn ang="0">
                    <a:pos x="T5" y="T7"/>
                  </a:cxn>
                  <a:cxn ang="0">
                    <a:pos x="T9" y="T11"/>
                  </a:cxn>
                  <a:cxn ang="0">
                    <a:pos x="T13" y="T15"/>
                  </a:cxn>
                  <a:cxn ang="0">
                    <a:pos x="T17" y="T19"/>
                  </a:cxn>
                </a:cxnLst>
                <a:rect l="0" t="0" r="r" b="b"/>
                <a:pathLst>
                  <a:path w="3960" h="720">
                    <a:moveTo>
                      <a:pt x="0" y="720"/>
                    </a:moveTo>
                    <a:lnTo>
                      <a:pt x="3960" y="720"/>
                    </a:lnTo>
                    <a:lnTo>
                      <a:pt x="3960" y="0"/>
                    </a:lnTo>
                    <a:lnTo>
                      <a:pt x="0" y="0"/>
                    </a:lnTo>
                    <a:lnTo>
                      <a:pt x="0" y="7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 name="Group 2">
              <a:extLst>
                <a:ext uri="{FF2B5EF4-FFF2-40B4-BE49-F238E27FC236}">
                  <a16:creationId xmlns:a16="http://schemas.microsoft.com/office/drawing/2014/main" id="{1B013B4B-A15B-452A-AEEA-820F0D606478}"/>
                </a:ext>
              </a:extLst>
            </p:cNvPr>
            <p:cNvGrpSpPr>
              <a:grpSpLocks/>
            </p:cNvGrpSpPr>
            <p:nvPr/>
          </p:nvGrpSpPr>
          <p:grpSpPr bwMode="auto">
            <a:xfrm>
              <a:off x="441" y="3173"/>
              <a:ext cx="3960" cy="720"/>
              <a:chOff x="441" y="3173"/>
              <a:chExt cx="3960" cy="720"/>
            </a:xfrm>
          </p:grpSpPr>
          <p:sp>
            <p:nvSpPr>
              <p:cNvPr id="23" name="Freeform 5">
                <a:extLst>
                  <a:ext uri="{FF2B5EF4-FFF2-40B4-BE49-F238E27FC236}">
                    <a16:creationId xmlns:a16="http://schemas.microsoft.com/office/drawing/2014/main" id="{B8EDEF6F-970D-4A0C-BDBD-F52E38F75711}"/>
                  </a:ext>
                </a:extLst>
              </p:cNvPr>
              <p:cNvSpPr>
                <a:spLocks/>
              </p:cNvSpPr>
              <p:nvPr/>
            </p:nvSpPr>
            <p:spPr bwMode="auto">
              <a:xfrm>
                <a:off x="441" y="3173"/>
                <a:ext cx="3960" cy="720"/>
              </a:xfrm>
              <a:custGeom>
                <a:avLst/>
                <a:gdLst>
                  <a:gd name="T0" fmla="+- 0 441 441"/>
                  <a:gd name="T1" fmla="*/ T0 w 3960"/>
                  <a:gd name="T2" fmla="+- 0 3893 3173"/>
                  <a:gd name="T3" fmla="*/ 3893 h 720"/>
                  <a:gd name="T4" fmla="+- 0 4401 441"/>
                  <a:gd name="T5" fmla="*/ T4 w 3960"/>
                  <a:gd name="T6" fmla="+- 0 3893 3173"/>
                  <a:gd name="T7" fmla="*/ 3893 h 720"/>
                  <a:gd name="T8" fmla="+- 0 4401 441"/>
                  <a:gd name="T9" fmla="*/ T8 w 3960"/>
                  <a:gd name="T10" fmla="+- 0 3173 3173"/>
                  <a:gd name="T11" fmla="*/ 3173 h 720"/>
                  <a:gd name="T12" fmla="+- 0 441 441"/>
                  <a:gd name="T13" fmla="*/ T12 w 3960"/>
                  <a:gd name="T14" fmla="+- 0 3173 3173"/>
                  <a:gd name="T15" fmla="*/ 3173 h 720"/>
                  <a:gd name="T16" fmla="+- 0 441 441"/>
                  <a:gd name="T17" fmla="*/ T16 w 3960"/>
                  <a:gd name="T18" fmla="+- 0 3893 3173"/>
                  <a:gd name="T19" fmla="*/ 3893 h 720"/>
                </a:gdLst>
                <a:ahLst/>
                <a:cxnLst>
                  <a:cxn ang="0">
                    <a:pos x="T1" y="T3"/>
                  </a:cxn>
                  <a:cxn ang="0">
                    <a:pos x="T5" y="T7"/>
                  </a:cxn>
                  <a:cxn ang="0">
                    <a:pos x="T9" y="T11"/>
                  </a:cxn>
                  <a:cxn ang="0">
                    <a:pos x="T13" y="T15"/>
                  </a:cxn>
                  <a:cxn ang="0">
                    <a:pos x="T17" y="T19"/>
                  </a:cxn>
                </a:cxnLst>
                <a:rect l="0" t="0" r="r" b="b"/>
                <a:pathLst>
                  <a:path w="3960" h="720">
                    <a:moveTo>
                      <a:pt x="0" y="720"/>
                    </a:moveTo>
                    <a:lnTo>
                      <a:pt x="3960" y="720"/>
                    </a:lnTo>
                    <a:lnTo>
                      <a:pt x="3960" y="0"/>
                    </a:lnTo>
                    <a:lnTo>
                      <a:pt x="0" y="0"/>
                    </a:lnTo>
                    <a:lnTo>
                      <a:pt x="0" y="7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Text Box 4">
                <a:extLst>
                  <a:ext uri="{FF2B5EF4-FFF2-40B4-BE49-F238E27FC236}">
                    <a16:creationId xmlns:a16="http://schemas.microsoft.com/office/drawing/2014/main" id="{DFF136DB-F50E-4804-B7AB-00F0864D8D99}"/>
                  </a:ext>
                </a:extLst>
              </p:cNvPr>
              <p:cNvSpPr txBox="1">
                <a:spLocks noChangeArrowheads="1"/>
              </p:cNvSpPr>
              <p:nvPr/>
            </p:nvSpPr>
            <p:spPr bwMode="auto">
              <a:xfrm>
                <a:off x="441" y="-101"/>
                <a:ext cx="3960" cy="720"/>
              </a:xfrm>
              <a:prstGeom prst="rect">
                <a:avLst/>
              </a:prstGeom>
              <a:solidFill>
                <a:srgbClr val="FFFFFF"/>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Due to industrialization and a large influx of immigrants, American cities boomed – below the streets of NYC are bustling with people – overcrowding become a problem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Text Box 3">
                <a:extLst>
                  <a:ext uri="{FF2B5EF4-FFF2-40B4-BE49-F238E27FC236}">
                    <a16:creationId xmlns:a16="http://schemas.microsoft.com/office/drawing/2014/main" id="{025DFC26-2FE4-4B5D-AE68-70C93A465F38}"/>
                  </a:ext>
                </a:extLst>
              </p:cNvPr>
              <p:cNvSpPr txBox="1">
                <a:spLocks noChangeArrowheads="1"/>
              </p:cNvSpPr>
              <p:nvPr/>
            </p:nvSpPr>
            <p:spPr bwMode="auto">
              <a:xfrm>
                <a:off x="441" y="3173"/>
                <a:ext cx="3960" cy="7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Great Chicago Fire of 1871 – buildings were built so close to one another the fire spread rapidly – also there wasn’t an adequate fire department for the city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
        <p:nvSpPr>
          <p:cNvPr id="27" name="Rectangle 2">
            <a:extLst>
              <a:ext uri="{FF2B5EF4-FFF2-40B4-BE49-F238E27FC236}">
                <a16:creationId xmlns:a16="http://schemas.microsoft.com/office/drawing/2014/main" id="{B1B79E64-2122-445B-B1DA-962BF64B8E7C}"/>
              </a:ext>
            </a:extLst>
          </p:cNvPr>
          <p:cNvSpPr txBox="1">
            <a:spLocks noChangeArrowheads="1"/>
          </p:cNvSpPr>
          <p:nvPr/>
        </p:nvSpPr>
        <p:spPr>
          <a:xfrm>
            <a:off x="2681903" y="136524"/>
            <a:ext cx="6476630" cy="1588168"/>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3200" b="1"/>
              <a:t>II. PROBLEMS CAUSED BY INDUSTRIAL EXPANSION</a:t>
            </a:r>
            <a:endParaRPr lang="en-US" altLang="en-US" sz="3200" b="1" dirty="0"/>
          </a:p>
        </p:txBody>
      </p:sp>
      <p:graphicFrame>
        <p:nvGraphicFramePr>
          <p:cNvPr id="3" name="Diagram 2">
            <a:extLst>
              <a:ext uri="{FF2B5EF4-FFF2-40B4-BE49-F238E27FC236}">
                <a16:creationId xmlns:a16="http://schemas.microsoft.com/office/drawing/2014/main" id="{D7263A02-EDB9-47C3-9A71-E8D39043551F}"/>
              </a:ext>
            </a:extLst>
          </p:cNvPr>
          <p:cNvGraphicFramePr/>
          <p:nvPr>
            <p:extLst>
              <p:ext uri="{D42A27DB-BD31-4B8C-83A1-F6EECF244321}">
                <p14:modId xmlns:p14="http://schemas.microsoft.com/office/powerpoint/2010/main" val="3258761204"/>
              </p:ext>
            </p:extLst>
          </p:nvPr>
        </p:nvGraphicFramePr>
        <p:xfrm>
          <a:off x="2841881" y="738140"/>
          <a:ext cx="6302097" cy="59393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Rectangle 16">
            <a:extLst>
              <a:ext uri="{FF2B5EF4-FFF2-40B4-BE49-F238E27FC236}">
                <a16:creationId xmlns:a16="http://schemas.microsoft.com/office/drawing/2014/main" id="{7659CA34-DAE2-4260-9F81-1C97832B6FF1}"/>
              </a:ext>
            </a:extLst>
          </p:cNvPr>
          <p:cNvSpPr/>
          <p:nvPr/>
        </p:nvSpPr>
        <p:spPr>
          <a:xfrm>
            <a:off x="114831" y="6477422"/>
            <a:ext cx="8066643" cy="338554"/>
          </a:xfrm>
          <a:prstGeom prst="rect">
            <a:avLst/>
          </a:prstGeom>
          <a:solidFill>
            <a:schemeClr val="bg1"/>
          </a:solidFill>
          <a:ln w="19050">
            <a:solidFill>
              <a:srgbClr val="CC0099"/>
            </a:solidFill>
          </a:ln>
        </p:spPr>
        <p:txBody>
          <a:bodyPr wrap="square">
            <a:spAutoFit/>
          </a:bodyPr>
          <a:lstStyle/>
          <a:p>
            <a:pPr algn="ctr"/>
            <a:r>
              <a:rPr lang="en-US" sz="1600" b="1" dirty="0">
                <a:solidFill>
                  <a:srgbClr val="CC0099"/>
                </a:solidFill>
              </a:rPr>
              <a:t>Unit 2 EQ 4:How did big business change the workplace and give rise to labor unions?</a:t>
            </a:r>
          </a:p>
        </p:txBody>
      </p:sp>
    </p:spTree>
    <p:extLst>
      <p:ext uri="{BB962C8B-B14F-4D97-AF65-F5344CB8AC3E}">
        <p14:creationId xmlns:p14="http://schemas.microsoft.com/office/powerpoint/2010/main" val="134148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6AE578-28B6-4CE4-A7B9-6298763F68B7}"/>
              </a:ext>
            </a:extLst>
          </p:cNvPr>
          <p:cNvSpPr>
            <a:spLocks noGrp="1"/>
          </p:cNvSpPr>
          <p:nvPr>
            <p:ph type="sldNum" sz="quarter" idx="12"/>
          </p:nvPr>
        </p:nvSpPr>
        <p:spPr/>
        <p:txBody>
          <a:bodyPr/>
          <a:lstStyle/>
          <a:p>
            <a:fld id="{7EADA5B1-96DA-4BCB-B0C6-9B4EA679D3DA}" type="slidenum">
              <a:rPr lang="en-US" smtClean="0"/>
              <a:t>34</a:t>
            </a:fld>
            <a:endParaRPr lang="en-US" dirty="0"/>
          </a:p>
        </p:txBody>
      </p:sp>
      <p:grpSp>
        <p:nvGrpSpPr>
          <p:cNvPr id="8" name="Group 7">
            <a:extLst>
              <a:ext uri="{FF2B5EF4-FFF2-40B4-BE49-F238E27FC236}">
                <a16:creationId xmlns:a16="http://schemas.microsoft.com/office/drawing/2014/main" id="{45380C80-22D7-44A2-9767-A26A917607EF}"/>
              </a:ext>
            </a:extLst>
          </p:cNvPr>
          <p:cNvGrpSpPr/>
          <p:nvPr/>
        </p:nvGrpSpPr>
        <p:grpSpPr>
          <a:xfrm>
            <a:off x="25718" y="0"/>
            <a:ext cx="8324199" cy="6550562"/>
            <a:chOff x="31500" y="0"/>
            <a:chExt cx="10195611" cy="6550562"/>
          </a:xfrm>
        </p:grpSpPr>
        <p:sp>
          <p:nvSpPr>
            <p:cNvPr id="6" name="Rectangle 5">
              <a:extLst>
                <a:ext uri="{FF2B5EF4-FFF2-40B4-BE49-F238E27FC236}">
                  <a16:creationId xmlns:a16="http://schemas.microsoft.com/office/drawing/2014/main" id="{428D3B55-128A-4FB2-87F9-8FBDB6A0B078}"/>
                </a:ext>
              </a:extLst>
            </p:cNvPr>
            <p:cNvSpPr>
              <a:spLocks noChangeArrowheads="1"/>
            </p:cNvSpPr>
            <p:nvPr/>
          </p:nvSpPr>
          <p:spPr bwMode="auto">
            <a:xfrm>
              <a:off x="4808154" y="105747"/>
              <a:ext cx="5418957"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Triangle Shirtwaist Factory Fire</a:t>
              </a: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a:t>
              </a:r>
              <a:endParaRPr kumimoji="0" lang="en-US" altLang="en-US" sz="1600" b="0" i="0" u="none" strike="noStrike" cap="none" normalizeH="0" baseline="0" dirty="0">
                <a:ln>
                  <a:noFill/>
                </a:ln>
                <a:solidFill>
                  <a:schemeClr val="tx1"/>
                </a:solidFill>
                <a:effectLst/>
                <a:latin typeface="+mn-lt"/>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2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The fire at the Triangle Shirtwaist Company claimed the lives of 146 young immigrant workers</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2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The factory was a typical sweatshop factory in the heart of Manhattan</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2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Low wages, excessively long hours, and unsanitary and dangerous working conditions </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2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The International Ladies’ Garment Workers Union organized workers in the women’s clothing trade</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2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Near closing time on Saturday afternoon, March 25, 1911, a fire broke out</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2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146 of the 500 employees died</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2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Owners locked the exit doors, claiming that workers stole materials</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2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The tragedy subsequently brought about a modern factory inspection system and laws to regulate the labor of women and children</a:t>
              </a:r>
              <a:endParaRPr kumimoji="0" lang="en-US" altLang="en-US" sz="1200" b="0" i="0" u="none" strike="noStrike" cap="none" normalizeH="0" baseline="0" dirty="0">
                <a:ln>
                  <a:noFill/>
                </a:ln>
                <a:solidFill>
                  <a:schemeClr val="tx1"/>
                </a:solidFill>
                <a:effectLst/>
                <a:latin typeface="+mn-lt"/>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2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cornell.edu</a:t>
              </a:r>
              <a:endParaRPr kumimoji="0" lang="en-US" altLang="en-US"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mn-lt"/>
              </a:endParaRPr>
            </a:p>
          </p:txBody>
        </p:sp>
        <p:pic>
          <p:nvPicPr>
            <p:cNvPr id="6148" name="Picture 20" descr="http://infusion.allconet.org/virtual/inspectorofbuildings.jpg">
              <a:extLst>
                <a:ext uri="{FF2B5EF4-FFF2-40B4-BE49-F238E27FC236}">
                  <a16:creationId xmlns:a16="http://schemas.microsoft.com/office/drawing/2014/main" id="{D43FCBBA-C8D7-49BF-A40C-5E969688B8A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1500" y="0"/>
              <a:ext cx="4183131" cy="6550562"/>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a:extLst>
              <a:ext uri="{FF2B5EF4-FFF2-40B4-BE49-F238E27FC236}">
                <a16:creationId xmlns:a16="http://schemas.microsoft.com/office/drawing/2014/main" id="{FADA49A6-112D-409E-B1DB-76DE41394DE7}"/>
              </a:ext>
            </a:extLst>
          </p:cNvPr>
          <p:cNvSpPr/>
          <p:nvPr/>
        </p:nvSpPr>
        <p:spPr>
          <a:xfrm>
            <a:off x="3519612" y="4941904"/>
            <a:ext cx="5383756" cy="523220"/>
          </a:xfrm>
          <a:prstGeom prst="rect">
            <a:avLst/>
          </a:prstGeom>
        </p:spPr>
        <p:txBody>
          <a:bodyPr wrap="square">
            <a:spAutoFit/>
          </a:bodyPr>
          <a:lstStyle/>
          <a:p>
            <a:pPr marR="0" lvl="0" algn="ctr">
              <a:spcBef>
                <a:spcPts val="0"/>
              </a:spcBef>
              <a:spcAft>
                <a:spcPts val="0"/>
              </a:spcAft>
            </a:pPr>
            <a:r>
              <a:rPr lang="en-US" sz="1400" b="1" dirty="0">
                <a:ea typeface="Calibri" panose="020F0502020204030204" pitchFamily="34" charset="0"/>
                <a:cs typeface="Times New Roman" panose="02020603050405020304" pitchFamily="18" charset="0"/>
              </a:rPr>
              <a:t>CRQ2 : Why did the fire at the Triangle Shirtwaist Factory change public opinion?</a:t>
            </a:r>
            <a:endParaRPr lang="en-US" sz="1200" dirty="0">
              <a:effectLst/>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F7BEE5DE-6CD9-4D18-BE69-FB391D1953C5}"/>
              </a:ext>
            </a:extLst>
          </p:cNvPr>
          <p:cNvSpPr/>
          <p:nvPr/>
        </p:nvSpPr>
        <p:spPr>
          <a:xfrm>
            <a:off x="3570746" y="3711461"/>
            <a:ext cx="5236305" cy="523220"/>
          </a:xfrm>
          <a:prstGeom prst="rect">
            <a:avLst/>
          </a:prstGeom>
        </p:spPr>
        <p:txBody>
          <a:bodyPr wrap="square">
            <a:spAutoFit/>
          </a:bodyPr>
          <a:lstStyle/>
          <a:p>
            <a:pPr marR="0" lvl="0" algn="ctr">
              <a:spcBef>
                <a:spcPts val="0"/>
              </a:spcBef>
              <a:spcAft>
                <a:spcPts val="0"/>
              </a:spcAft>
            </a:pPr>
            <a:r>
              <a:rPr lang="en-US" sz="1400" b="1" dirty="0">
                <a:ea typeface="Calibri" panose="020F0502020204030204" pitchFamily="34" charset="0"/>
                <a:cs typeface="Times New Roman" panose="02020603050405020304" pitchFamily="18" charset="0"/>
              </a:rPr>
              <a:t>CRQ1: What Historical Circumstances led to the Triangle Shirt Wait Factory Fire?</a:t>
            </a:r>
            <a:endParaRPr lang="en-US" sz="1200" dirty="0">
              <a:effectLst/>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B36A7C41-EC32-49D7-9B1D-7AAB7F3685E2}"/>
              </a:ext>
            </a:extLst>
          </p:cNvPr>
          <p:cNvSpPr/>
          <p:nvPr/>
        </p:nvSpPr>
        <p:spPr>
          <a:xfrm>
            <a:off x="76008" y="6524829"/>
            <a:ext cx="7699212" cy="338554"/>
          </a:xfrm>
          <a:prstGeom prst="rect">
            <a:avLst/>
          </a:prstGeom>
          <a:solidFill>
            <a:schemeClr val="bg1"/>
          </a:solidFill>
          <a:ln w="19050">
            <a:solidFill>
              <a:srgbClr val="CC0099"/>
            </a:solidFill>
          </a:ln>
        </p:spPr>
        <p:txBody>
          <a:bodyPr wrap="square">
            <a:spAutoFit/>
          </a:bodyPr>
          <a:lstStyle/>
          <a:p>
            <a:pPr algn="ctr"/>
            <a:r>
              <a:rPr lang="en-US" sz="1600" b="1" dirty="0">
                <a:solidFill>
                  <a:srgbClr val="CC0099"/>
                </a:solidFill>
              </a:rPr>
              <a:t>Unit 2 EQ 4:How did big business change the workplace and give rise to labor unions?</a:t>
            </a:r>
          </a:p>
        </p:txBody>
      </p:sp>
    </p:spTree>
    <p:extLst>
      <p:ext uri="{BB962C8B-B14F-4D97-AF65-F5344CB8AC3E}">
        <p14:creationId xmlns:p14="http://schemas.microsoft.com/office/powerpoint/2010/main" val="1937259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E817FB-D2ED-427C-8B85-5FA69315A6A4}"/>
              </a:ext>
            </a:extLst>
          </p:cNvPr>
          <p:cNvSpPr>
            <a:spLocks noGrp="1"/>
          </p:cNvSpPr>
          <p:nvPr>
            <p:ph type="sldNum" sz="quarter" idx="12"/>
          </p:nvPr>
        </p:nvSpPr>
        <p:spPr/>
        <p:txBody>
          <a:bodyPr>
            <a:normAutofit/>
          </a:bodyPr>
          <a:lstStyle/>
          <a:p>
            <a:pPr>
              <a:spcAft>
                <a:spcPts val="600"/>
              </a:spcAft>
            </a:pPr>
            <a:fld id="{7EADA5B1-96DA-4BCB-B0C6-9B4EA679D3DA}" type="slidenum">
              <a:rPr lang="en-US"/>
              <a:pPr>
                <a:spcAft>
                  <a:spcPts val="600"/>
                </a:spcAft>
              </a:pPr>
              <a:t>35</a:t>
            </a:fld>
            <a:endParaRPr lang="en-US" dirty="0"/>
          </a:p>
        </p:txBody>
      </p:sp>
      <p:sp>
        <p:nvSpPr>
          <p:cNvPr id="4" name="Rectangle 3">
            <a:extLst>
              <a:ext uri="{FF2B5EF4-FFF2-40B4-BE49-F238E27FC236}">
                <a16:creationId xmlns:a16="http://schemas.microsoft.com/office/drawing/2014/main" id="{71FA2F54-945F-43A4-86DD-2B5AB52EA8C2}"/>
              </a:ext>
            </a:extLst>
          </p:cNvPr>
          <p:cNvSpPr/>
          <p:nvPr/>
        </p:nvSpPr>
        <p:spPr>
          <a:xfrm>
            <a:off x="0" y="464096"/>
            <a:ext cx="4517857" cy="2462213"/>
          </a:xfrm>
          <a:prstGeom prst="rect">
            <a:avLst/>
          </a:prstGeom>
        </p:spPr>
        <p:txBody>
          <a:bodyPr wrap="square">
            <a:spAutoFit/>
          </a:bodyPr>
          <a:lstStyle/>
          <a:p>
            <a:r>
              <a:rPr lang="en-US" sz="2800" b="1" u="sng" dirty="0">
                <a:solidFill>
                  <a:srgbClr val="000000"/>
                </a:solidFill>
              </a:rPr>
              <a:t>I. FACTORY WORKERS DURING INDUSTRIALIZATION </a:t>
            </a:r>
          </a:p>
          <a:p>
            <a:pPr marL="285750" indent="-285750">
              <a:buFont typeface="Wingdings" panose="05000000000000000000" pitchFamily="2" charset="2"/>
              <a:buChar char="q"/>
            </a:pPr>
            <a:r>
              <a:rPr lang="en-US" sz="1400" dirty="0">
                <a:solidFill>
                  <a:srgbClr val="000000"/>
                </a:solidFill>
              </a:rPr>
              <a:t>________________the number of people in ________ &amp; ________________________ </a:t>
            </a:r>
          </a:p>
          <a:p>
            <a:pPr marL="285750" indent="-285750">
              <a:buFont typeface="Wingdings" panose="05000000000000000000" pitchFamily="2" charset="2"/>
              <a:buChar char="q"/>
            </a:pPr>
            <a:r>
              <a:rPr lang="en-US" sz="1400" dirty="0">
                <a:solidFill>
                  <a:srgbClr val="000000"/>
                </a:solidFill>
              </a:rPr>
              <a:t>factory workers needed little or no _______ to work </a:t>
            </a:r>
          </a:p>
          <a:p>
            <a:pPr marL="285750" indent="-285750">
              <a:buFont typeface="Wingdings" panose="05000000000000000000" pitchFamily="2" charset="2"/>
              <a:buChar char="q"/>
            </a:pPr>
            <a:r>
              <a:rPr lang="en-US" sz="1400" dirty="0">
                <a:solidFill>
                  <a:srgbClr val="000000"/>
                </a:solidFill>
              </a:rPr>
              <a:t> workers could be ______________ _____________ </a:t>
            </a:r>
          </a:p>
          <a:p>
            <a:pPr marL="285750" indent="-285750">
              <a:buFont typeface="Wingdings" panose="05000000000000000000" pitchFamily="2" charset="2"/>
              <a:buChar char="q"/>
            </a:pPr>
            <a:r>
              <a:rPr lang="en-US" sz="1400" dirty="0">
                <a:solidFill>
                  <a:srgbClr val="000000"/>
                </a:solidFill>
              </a:rPr>
              <a:t>workers had little _____________ ______________ with their employer </a:t>
            </a:r>
          </a:p>
          <a:p>
            <a:pPr marL="285750" indent="-285750">
              <a:buFont typeface="Wingdings" panose="05000000000000000000" pitchFamily="2" charset="2"/>
              <a:buChar char="q"/>
            </a:pPr>
            <a:r>
              <a:rPr lang="en-US" sz="1400" dirty="0">
                <a:solidFill>
                  <a:srgbClr val="000000"/>
                </a:solidFill>
              </a:rPr>
              <a:t>____________number of ___________ _________ 	</a:t>
            </a:r>
          </a:p>
        </p:txBody>
      </p:sp>
      <p:sp>
        <p:nvSpPr>
          <p:cNvPr id="9" name="Rectangle 8">
            <a:extLst>
              <a:ext uri="{FF2B5EF4-FFF2-40B4-BE49-F238E27FC236}">
                <a16:creationId xmlns:a16="http://schemas.microsoft.com/office/drawing/2014/main" id="{92171F95-CB31-4FD1-B917-3FA06A99858D}"/>
              </a:ext>
            </a:extLst>
          </p:cNvPr>
          <p:cNvSpPr/>
          <p:nvPr/>
        </p:nvSpPr>
        <p:spPr>
          <a:xfrm>
            <a:off x="126863" y="77580"/>
            <a:ext cx="8890274" cy="338554"/>
          </a:xfrm>
          <a:prstGeom prst="rect">
            <a:avLst/>
          </a:prstGeom>
          <a:solidFill>
            <a:schemeClr val="bg1"/>
          </a:solidFill>
          <a:ln w="19050">
            <a:solidFill>
              <a:srgbClr val="CC0099"/>
            </a:solidFill>
          </a:ln>
        </p:spPr>
        <p:txBody>
          <a:bodyPr wrap="square">
            <a:spAutoFit/>
          </a:bodyPr>
          <a:lstStyle/>
          <a:p>
            <a:pPr algn="ctr"/>
            <a:r>
              <a:rPr lang="en-US" sz="1600" b="1" dirty="0">
                <a:solidFill>
                  <a:srgbClr val="CC0099"/>
                </a:solidFill>
              </a:rPr>
              <a:t>Unit 2 EQ 4:How did big business change the workplace and give rise to labor unions?</a:t>
            </a:r>
          </a:p>
        </p:txBody>
      </p:sp>
      <p:pic>
        <p:nvPicPr>
          <p:cNvPr id="10" name="Picture 9">
            <a:extLst>
              <a:ext uri="{FF2B5EF4-FFF2-40B4-BE49-F238E27FC236}">
                <a16:creationId xmlns:a16="http://schemas.microsoft.com/office/drawing/2014/main" id="{E24F9782-E8E9-4C33-BFDF-DABA5609A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600000">
            <a:off x="5713563" y="464097"/>
            <a:ext cx="2234730" cy="368730"/>
          </a:xfrm>
          <a:prstGeom prst="rect">
            <a:avLst/>
          </a:prstGeom>
        </p:spPr>
      </p:pic>
      <p:sp>
        <p:nvSpPr>
          <p:cNvPr id="11" name="Rectangle 10">
            <a:extLst>
              <a:ext uri="{FF2B5EF4-FFF2-40B4-BE49-F238E27FC236}">
                <a16:creationId xmlns:a16="http://schemas.microsoft.com/office/drawing/2014/main" id="{2756B200-9507-4952-880E-5072FC7D0975}"/>
              </a:ext>
            </a:extLst>
          </p:cNvPr>
          <p:cNvSpPr/>
          <p:nvPr/>
        </p:nvSpPr>
        <p:spPr>
          <a:xfrm>
            <a:off x="5141118" y="832829"/>
            <a:ext cx="4002882" cy="2596172"/>
          </a:xfrm>
          <a:prstGeom prst="rect">
            <a:avLst/>
          </a:prstGeom>
        </p:spPr>
        <p:txBody>
          <a:bodyPr wrap="square">
            <a:spAutoFit/>
          </a:bodyPr>
          <a:lstStyle/>
          <a:p>
            <a:r>
              <a:rPr lang="en-US" sz="1200" b="1" dirty="0"/>
              <a:t>Working Conditions </a:t>
            </a:r>
            <a:r>
              <a:rPr lang="en-US" sz="1200" b="1" i="1" dirty="0"/>
              <a:t>: </a:t>
            </a:r>
            <a:r>
              <a:rPr lang="en-US" sz="1200" dirty="0"/>
              <a:t>In the late 1800s, many companies were formed. Factories became larger. New  jobs were created. Workers were able to afford the goods they needed and even a few luxuries. Laborers worked long hours for little pay, however. They often worked six days a week for 10 or 12 hours. Employers could fire them for any reason at any time. </a:t>
            </a:r>
          </a:p>
          <a:p>
            <a:r>
              <a:rPr lang="en-US" sz="1200" dirty="0"/>
              <a:t>	When business was bad, workers were fired to save money. Many were replaced by immigrants who were willing to work for less pay. Factories were not safe or healthy places to be. Workers were often injured or became ill. </a:t>
            </a:r>
          </a:p>
          <a:p>
            <a:endParaRPr lang="en-US" sz="1200" b="1" dirty="0"/>
          </a:p>
          <a:p>
            <a:r>
              <a:rPr lang="en-US" sz="1600" b="1" dirty="0"/>
              <a:t>CRQ: What were the working conditions in factories?</a:t>
            </a:r>
          </a:p>
        </p:txBody>
      </p:sp>
      <p:pic>
        <p:nvPicPr>
          <p:cNvPr id="7" name="Picture 6">
            <a:extLst>
              <a:ext uri="{FF2B5EF4-FFF2-40B4-BE49-F238E27FC236}">
                <a16:creationId xmlns:a16="http://schemas.microsoft.com/office/drawing/2014/main" id="{733E07F8-944E-4458-9E28-27C13A6BCA5C}"/>
              </a:ext>
            </a:extLst>
          </p:cNvPr>
          <p:cNvPicPr>
            <a:picLocks noChangeAspect="1"/>
          </p:cNvPicPr>
          <p:nvPr/>
        </p:nvPicPr>
        <p:blipFill>
          <a:blip r:embed="rId3"/>
          <a:stretch>
            <a:fillRect/>
          </a:stretch>
        </p:blipFill>
        <p:spPr>
          <a:xfrm>
            <a:off x="115364" y="2974271"/>
            <a:ext cx="5025754" cy="2462213"/>
          </a:xfrm>
          <a:prstGeom prst="rect">
            <a:avLst/>
          </a:prstGeom>
        </p:spPr>
      </p:pic>
      <p:sp>
        <p:nvSpPr>
          <p:cNvPr id="8" name="Rectangle 7">
            <a:extLst>
              <a:ext uri="{FF2B5EF4-FFF2-40B4-BE49-F238E27FC236}">
                <a16:creationId xmlns:a16="http://schemas.microsoft.com/office/drawing/2014/main" id="{868F41F4-2D44-41EC-A50B-F3B447AABC30}"/>
              </a:ext>
            </a:extLst>
          </p:cNvPr>
          <p:cNvSpPr/>
          <p:nvPr/>
        </p:nvSpPr>
        <p:spPr>
          <a:xfrm>
            <a:off x="0" y="5473005"/>
            <a:ext cx="3734741" cy="1384995"/>
          </a:xfrm>
          <a:prstGeom prst="rect">
            <a:avLst/>
          </a:prstGeom>
        </p:spPr>
        <p:txBody>
          <a:bodyPr wrap="square">
            <a:spAutoFit/>
          </a:bodyPr>
          <a:lstStyle/>
          <a:p>
            <a:r>
              <a:rPr lang="en-US" sz="1400" b="1" dirty="0">
                <a:ea typeface="Times New Roman" panose="02020603050405020304" pitchFamily="18" charset="0"/>
              </a:rPr>
              <a:t>Imagine that you are Mary’s sister in 1848 and you have just talked with your father about the letter Mary just sent . Explain whether you would consider working at your sister’s mill if you found out that your father would no longer be able to work and your family needed money. </a:t>
            </a:r>
            <a:endParaRPr lang="en-US" sz="1400" b="1" dirty="0"/>
          </a:p>
        </p:txBody>
      </p:sp>
    </p:spTree>
    <p:extLst>
      <p:ext uri="{BB962C8B-B14F-4D97-AF65-F5344CB8AC3E}">
        <p14:creationId xmlns:p14="http://schemas.microsoft.com/office/powerpoint/2010/main" val="2290953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0F6CA1-83A0-40A9-9C51-669197FD63B4}"/>
              </a:ext>
            </a:extLst>
          </p:cNvPr>
          <p:cNvSpPr/>
          <p:nvPr/>
        </p:nvSpPr>
        <p:spPr>
          <a:xfrm>
            <a:off x="1" y="0"/>
            <a:ext cx="3826041" cy="4893647"/>
          </a:xfrm>
          <a:prstGeom prst="rect">
            <a:avLst/>
          </a:prstGeom>
        </p:spPr>
        <p:txBody>
          <a:bodyPr wrap="square">
            <a:spAutoFit/>
          </a:bodyPr>
          <a:lstStyle/>
          <a:p>
            <a:r>
              <a:rPr lang="en-US" sz="1200" b="1" dirty="0"/>
              <a:t>Labor Unions Form </a:t>
            </a:r>
            <a:r>
              <a:rPr lang="en-US" sz="1200" b="1" i="1" dirty="0"/>
              <a:t>: </a:t>
            </a:r>
            <a:r>
              <a:rPr lang="en-US" sz="1200" dirty="0"/>
              <a:t>Workers organized labor organizations to fight for better pay and working conditions. </a:t>
            </a:r>
            <a:r>
              <a:rPr lang="en-US" sz="1200" b="1" i="1" dirty="0"/>
              <a:t>Trade unions </a:t>
            </a:r>
            <a:r>
              <a:rPr lang="en-US" sz="1200" dirty="0"/>
              <a:t>represented skilled workers in a trade, such as carpentry. They were not very successful because they only represented one trade. Labor leaders expanded their unions in the mid-1800s. The Noble and Holy Order of the Knights of Labor, a garment cutters union in Philadelphia, was formed in 1869. They met secretively and had secret handshakes to keep their union membership hidden. Employers fired workers who joined unions. </a:t>
            </a:r>
          </a:p>
          <a:p>
            <a:r>
              <a:rPr lang="en-US" sz="1200" dirty="0"/>
              <a:t>	This union became a national organization that allowed women, African Americans, immigrants, and unskilled laborers to join. In the 1890s, the group lost power and members because of a series of strikes, where workers refused to work until their working conditions and pay were improved.</a:t>
            </a:r>
          </a:p>
          <a:p>
            <a:r>
              <a:rPr lang="en-US" sz="1200" dirty="0"/>
              <a:t>	The American Federation of Labor (AFL) was created in 1886. Different national trade unions came together to form this federation. The AFL represented skilled workers in different trades. The AFL fought for better pay, shorter hours, better working conditions, and the right of the union to represent workers in bargaining with company management personnel, known as </a:t>
            </a:r>
            <a:r>
              <a:rPr lang="en-US" sz="1200" b="1" i="1" dirty="0"/>
              <a:t>collective bargaining. </a:t>
            </a:r>
            <a:r>
              <a:rPr lang="en-US" sz="1200" dirty="0"/>
              <a:t>Despite many violent strikes, the AFL continued to grow.</a:t>
            </a:r>
          </a:p>
        </p:txBody>
      </p:sp>
      <p:sp>
        <p:nvSpPr>
          <p:cNvPr id="5" name="Rectangle 4">
            <a:extLst>
              <a:ext uri="{FF2B5EF4-FFF2-40B4-BE49-F238E27FC236}">
                <a16:creationId xmlns:a16="http://schemas.microsoft.com/office/drawing/2014/main" id="{F626B61F-1E07-47C1-9AAE-8C3C8D877D31}"/>
              </a:ext>
            </a:extLst>
          </p:cNvPr>
          <p:cNvSpPr/>
          <p:nvPr/>
        </p:nvSpPr>
        <p:spPr>
          <a:xfrm>
            <a:off x="210157" y="4893647"/>
            <a:ext cx="2986843" cy="307777"/>
          </a:xfrm>
          <a:prstGeom prst="rect">
            <a:avLst/>
          </a:prstGeom>
        </p:spPr>
        <p:txBody>
          <a:bodyPr wrap="none">
            <a:spAutoFit/>
          </a:bodyPr>
          <a:lstStyle/>
          <a:p>
            <a:r>
              <a:rPr lang="en-US" sz="1400" b="1" dirty="0"/>
              <a:t>CRQ: Why were labor unions formed?</a:t>
            </a:r>
          </a:p>
        </p:txBody>
      </p:sp>
      <p:graphicFrame>
        <p:nvGraphicFramePr>
          <p:cNvPr id="6" name="Group 23">
            <a:extLst>
              <a:ext uri="{FF2B5EF4-FFF2-40B4-BE49-F238E27FC236}">
                <a16:creationId xmlns:a16="http://schemas.microsoft.com/office/drawing/2014/main" id="{F86F8199-8F8C-4424-8C52-6CED9370B63A}"/>
              </a:ext>
            </a:extLst>
          </p:cNvPr>
          <p:cNvGraphicFramePr>
            <a:graphicFrameLocks noGrp="1"/>
          </p:cNvGraphicFramePr>
          <p:nvPr>
            <p:extLst>
              <p:ext uri="{D42A27DB-BD31-4B8C-83A1-F6EECF244321}">
                <p14:modId xmlns:p14="http://schemas.microsoft.com/office/powerpoint/2010/main" val="544922562"/>
              </p:ext>
            </p:extLst>
          </p:nvPr>
        </p:nvGraphicFramePr>
        <p:xfrm>
          <a:off x="3826042" y="-51275"/>
          <a:ext cx="5230871" cy="6808019"/>
        </p:xfrm>
        <a:graphic>
          <a:graphicData uri="http://schemas.openxmlformats.org/drawingml/2006/table">
            <a:tbl>
              <a:tblPr/>
              <a:tblGrid>
                <a:gridCol w="1312314">
                  <a:extLst>
                    <a:ext uri="{9D8B030D-6E8A-4147-A177-3AD203B41FA5}">
                      <a16:colId xmlns:a16="http://schemas.microsoft.com/office/drawing/2014/main" val="20000"/>
                    </a:ext>
                  </a:extLst>
                </a:gridCol>
                <a:gridCol w="3918557">
                  <a:extLst>
                    <a:ext uri="{9D8B030D-6E8A-4147-A177-3AD203B41FA5}">
                      <a16:colId xmlns:a16="http://schemas.microsoft.com/office/drawing/2014/main" val="20001"/>
                    </a:ext>
                  </a:extLst>
                </a:gridCol>
              </a:tblGrid>
              <a:tr h="787705">
                <a:tc>
                  <a:txBody>
                    <a:bodyPr/>
                    <a:lstStyle>
                      <a:lvl1pPr eaLnBrk="0" hangingPunct="0">
                        <a:lnSpc>
                          <a:spcPct val="90000"/>
                        </a:lnSpc>
                        <a:spcBef>
                          <a:spcPct val="20000"/>
                        </a:spcBef>
                        <a:buFont typeface="Times" pitchFamily="1" charset="0"/>
                        <a:defRPr sz="1600">
                          <a:solidFill>
                            <a:schemeClr val="tx1"/>
                          </a:solidFill>
                          <a:latin typeface="Arial" charset="0"/>
                        </a:defRPr>
                      </a:lvl1pPr>
                      <a:lvl2pPr marL="742950" indent="-285750" eaLnBrk="0" hangingPunct="0">
                        <a:lnSpc>
                          <a:spcPct val="90000"/>
                        </a:lnSpc>
                        <a:spcBef>
                          <a:spcPct val="20000"/>
                        </a:spcBef>
                        <a:buFont typeface="Times" pitchFamily="1" charset="0"/>
                        <a:defRPr sz="1600">
                          <a:solidFill>
                            <a:schemeClr val="tx1"/>
                          </a:solidFill>
                          <a:latin typeface="Arial" charset="0"/>
                        </a:defRPr>
                      </a:lvl2pPr>
                      <a:lvl3pPr marL="1143000" indent="-228600" eaLnBrk="0" hangingPunct="0">
                        <a:spcBef>
                          <a:spcPct val="20000"/>
                        </a:spcBef>
                        <a:buFont typeface="Times" pitchFamily="1" charset="0"/>
                        <a:defRPr sz="1400">
                          <a:solidFill>
                            <a:schemeClr val="tx1"/>
                          </a:solidFill>
                          <a:latin typeface="Arial" charset="0"/>
                        </a:defRPr>
                      </a:lvl3pPr>
                      <a:lvl4pPr marL="1600200" indent="-228600" eaLnBrk="0" hangingPunct="0">
                        <a:spcBef>
                          <a:spcPct val="20000"/>
                        </a:spcBef>
                        <a:buFont typeface="Times" pitchFamily="1" charset="0"/>
                        <a:defRPr sz="1400">
                          <a:solidFill>
                            <a:schemeClr val="tx1"/>
                          </a:solidFill>
                          <a:latin typeface="Arial" charset="0"/>
                        </a:defRPr>
                      </a:lvl4pPr>
                      <a:lvl5pPr marL="2057400" indent="-228600" eaLnBrk="0" hangingPunct="0">
                        <a:lnSpc>
                          <a:spcPct val="90000"/>
                        </a:lnSpc>
                        <a:spcBef>
                          <a:spcPct val="20000"/>
                        </a:spcBef>
                        <a:buFont typeface="Times" pitchFamily="1" charset="0"/>
                        <a:defRPr sz="1400">
                          <a:solidFill>
                            <a:schemeClr val="tx1"/>
                          </a:solidFill>
                          <a:latin typeface="Arial" charset="0"/>
                        </a:defRPr>
                      </a:lvl5pPr>
                      <a:lvl6pPr marL="2514600" indent="-228600" eaLnBrk="0" fontAlgn="base" hangingPunct="0">
                        <a:lnSpc>
                          <a:spcPct val="90000"/>
                        </a:lnSpc>
                        <a:spcBef>
                          <a:spcPct val="20000"/>
                        </a:spcBef>
                        <a:spcAft>
                          <a:spcPct val="0"/>
                        </a:spcAft>
                        <a:buFont typeface="Times" pitchFamily="1" charset="0"/>
                        <a:defRPr sz="1400">
                          <a:solidFill>
                            <a:schemeClr val="tx1"/>
                          </a:solidFill>
                          <a:latin typeface="Arial" charset="0"/>
                        </a:defRPr>
                      </a:lvl6pPr>
                      <a:lvl7pPr marL="2971800" indent="-228600" eaLnBrk="0" fontAlgn="base" hangingPunct="0">
                        <a:lnSpc>
                          <a:spcPct val="90000"/>
                        </a:lnSpc>
                        <a:spcBef>
                          <a:spcPct val="20000"/>
                        </a:spcBef>
                        <a:spcAft>
                          <a:spcPct val="0"/>
                        </a:spcAft>
                        <a:buFont typeface="Times" pitchFamily="1" charset="0"/>
                        <a:defRPr sz="1400">
                          <a:solidFill>
                            <a:schemeClr val="tx1"/>
                          </a:solidFill>
                          <a:latin typeface="Arial" charset="0"/>
                        </a:defRPr>
                      </a:lvl7pPr>
                      <a:lvl8pPr marL="3429000" indent="-228600" eaLnBrk="0" fontAlgn="base" hangingPunct="0">
                        <a:lnSpc>
                          <a:spcPct val="90000"/>
                        </a:lnSpc>
                        <a:spcBef>
                          <a:spcPct val="20000"/>
                        </a:spcBef>
                        <a:spcAft>
                          <a:spcPct val="0"/>
                        </a:spcAft>
                        <a:buFont typeface="Times" pitchFamily="1" charset="0"/>
                        <a:defRPr sz="1400">
                          <a:solidFill>
                            <a:schemeClr val="tx1"/>
                          </a:solidFill>
                          <a:latin typeface="Arial" charset="0"/>
                        </a:defRPr>
                      </a:lvl8pPr>
                      <a:lvl9pPr marL="3886200" indent="-228600" eaLnBrk="0" fontAlgn="base" hangingPunct="0">
                        <a:lnSpc>
                          <a:spcPct val="90000"/>
                        </a:lnSpc>
                        <a:spcBef>
                          <a:spcPct val="20000"/>
                        </a:spcBef>
                        <a:spcAft>
                          <a:spcPct val="0"/>
                        </a:spcAft>
                        <a:buFont typeface="Times" pitchFamily="1" charset="0"/>
                        <a:defRPr sz="1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Verdana" pitchFamily="1" charset="0"/>
                          <a:cs typeface="Arial" charset="0"/>
                        </a:rPr>
                        <a:t>Labor Union</a:t>
                      </a:r>
                    </a:p>
                  </a:txBody>
                  <a:tcPr marT="45726" marB="45726" horzOverflow="overflow">
                    <a:lnL>
                      <a:noFill/>
                    </a:lnL>
                    <a:lnR w="12700" cap="flat" cmpd="sng" algn="ctr">
                      <a:solidFill>
                        <a:srgbClr val="666699"/>
                      </a:solidFill>
                      <a:prstDash val="solid"/>
                      <a:round/>
                      <a:headEnd type="none" w="med" len="med"/>
                      <a:tailEnd type="none" w="med" len="med"/>
                    </a:lnR>
                    <a:lnT>
                      <a:noFill/>
                    </a:lnT>
                    <a:lnB w="12700" cap="flat" cmpd="sng" algn="ctr">
                      <a:solidFill>
                        <a:srgbClr val="666699"/>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ct val="20000"/>
                        </a:spcBef>
                        <a:buFont typeface="Times" pitchFamily="1" charset="0"/>
                        <a:defRPr sz="1600">
                          <a:solidFill>
                            <a:schemeClr val="tx1"/>
                          </a:solidFill>
                          <a:latin typeface="Arial" charset="0"/>
                        </a:defRPr>
                      </a:lvl1pPr>
                      <a:lvl2pPr marL="742950" indent="-285750" eaLnBrk="0" hangingPunct="0">
                        <a:lnSpc>
                          <a:spcPct val="90000"/>
                        </a:lnSpc>
                        <a:spcBef>
                          <a:spcPct val="20000"/>
                        </a:spcBef>
                        <a:buFont typeface="Times" pitchFamily="1" charset="0"/>
                        <a:defRPr sz="1600">
                          <a:solidFill>
                            <a:schemeClr val="tx1"/>
                          </a:solidFill>
                          <a:latin typeface="Arial" charset="0"/>
                        </a:defRPr>
                      </a:lvl2pPr>
                      <a:lvl3pPr marL="1143000" indent="-228600" eaLnBrk="0" hangingPunct="0">
                        <a:spcBef>
                          <a:spcPct val="20000"/>
                        </a:spcBef>
                        <a:buFont typeface="Times" pitchFamily="1" charset="0"/>
                        <a:defRPr sz="1400">
                          <a:solidFill>
                            <a:schemeClr val="tx1"/>
                          </a:solidFill>
                          <a:latin typeface="Arial" charset="0"/>
                        </a:defRPr>
                      </a:lvl3pPr>
                      <a:lvl4pPr marL="1600200" indent="-228600" eaLnBrk="0" hangingPunct="0">
                        <a:spcBef>
                          <a:spcPct val="20000"/>
                        </a:spcBef>
                        <a:buFont typeface="Times" pitchFamily="1" charset="0"/>
                        <a:defRPr sz="1400">
                          <a:solidFill>
                            <a:schemeClr val="tx1"/>
                          </a:solidFill>
                          <a:latin typeface="Arial" charset="0"/>
                        </a:defRPr>
                      </a:lvl4pPr>
                      <a:lvl5pPr marL="2057400" indent="-228600" eaLnBrk="0" hangingPunct="0">
                        <a:lnSpc>
                          <a:spcPct val="90000"/>
                        </a:lnSpc>
                        <a:spcBef>
                          <a:spcPct val="20000"/>
                        </a:spcBef>
                        <a:buFont typeface="Times" pitchFamily="1" charset="0"/>
                        <a:defRPr sz="1400">
                          <a:solidFill>
                            <a:schemeClr val="tx1"/>
                          </a:solidFill>
                          <a:latin typeface="Arial" charset="0"/>
                        </a:defRPr>
                      </a:lvl5pPr>
                      <a:lvl6pPr marL="2514600" indent="-228600" eaLnBrk="0" fontAlgn="base" hangingPunct="0">
                        <a:lnSpc>
                          <a:spcPct val="90000"/>
                        </a:lnSpc>
                        <a:spcBef>
                          <a:spcPct val="20000"/>
                        </a:spcBef>
                        <a:spcAft>
                          <a:spcPct val="0"/>
                        </a:spcAft>
                        <a:buFont typeface="Times" pitchFamily="1" charset="0"/>
                        <a:defRPr sz="1400">
                          <a:solidFill>
                            <a:schemeClr val="tx1"/>
                          </a:solidFill>
                          <a:latin typeface="Arial" charset="0"/>
                        </a:defRPr>
                      </a:lvl6pPr>
                      <a:lvl7pPr marL="2971800" indent="-228600" eaLnBrk="0" fontAlgn="base" hangingPunct="0">
                        <a:lnSpc>
                          <a:spcPct val="90000"/>
                        </a:lnSpc>
                        <a:spcBef>
                          <a:spcPct val="20000"/>
                        </a:spcBef>
                        <a:spcAft>
                          <a:spcPct val="0"/>
                        </a:spcAft>
                        <a:buFont typeface="Times" pitchFamily="1" charset="0"/>
                        <a:defRPr sz="1400">
                          <a:solidFill>
                            <a:schemeClr val="tx1"/>
                          </a:solidFill>
                          <a:latin typeface="Arial" charset="0"/>
                        </a:defRPr>
                      </a:lvl7pPr>
                      <a:lvl8pPr marL="3429000" indent="-228600" eaLnBrk="0" fontAlgn="base" hangingPunct="0">
                        <a:lnSpc>
                          <a:spcPct val="90000"/>
                        </a:lnSpc>
                        <a:spcBef>
                          <a:spcPct val="20000"/>
                        </a:spcBef>
                        <a:spcAft>
                          <a:spcPct val="0"/>
                        </a:spcAft>
                        <a:buFont typeface="Times" pitchFamily="1" charset="0"/>
                        <a:defRPr sz="1400">
                          <a:solidFill>
                            <a:schemeClr val="tx1"/>
                          </a:solidFill>
                          <a:latin typeface="Arial" charset="0"/>
                        </a:defRPr>
                      </a:lvl8pPr>
                      <a:lvl9pPr marL="3886200" indent="-228600" eaLnBrk="0" fontAlgn="base" hangingPunct="0">
                        <a:lnSpc>
                          <a:spcPct val="90000"/>
                        </a:lnSpc>
                        <a:spcBef>
                          <a:spcPct val="20000"/>
                        </a:spcBef>
                        <a:spcAft>
                          <a:spcPct val="0"/>
                        </a:spcAft>
                        <a:buFont typeface="Times" pitchFamily="1" charset="0"/>
                        <a:defRPr sz="1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Verdana" pitchFamily="1" charset="0"/>
                          <a:cs typeface="Arial" charset="0"/>
                        </a:rPr>
                        <a:t>Industry and Activity</a:t>
                      </a:r>
                    </a:p>
                  </a:txBody>
                  <a:tcPr marT="45726" marB="45726" horzOverflow="overflow">
                    <a:lnL w="12700" cap="flat" cmpd="sng" algn="ctr">
                      <a:solidFill>
                        <a:srgbClr val="666699"/>
                      </a:solidFill>
                      <a:prstDash val="solid"/>
                      <a:round/>
                      <a:headEnd type="none" w="med" len="med"/>
                      <a:tailEnd type="none" w="med" len="med"/>
                    </a:lnL>
                    <a:lnR>
                      <a:noFill/>
                    </a:lnR>
                    <a:lnT>
                      <a:noFill/>
                    </a:lnT>
                    <a:lnB w="12700" cap="flat" cmpd="sng" algn="ctr">
                      <a:solidFill>
                        <a:srgbClr val="66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74174">
                <a:tc>
                  <a:txBody>
                    <a:bodyPr/>
                    <a:lstStyle>
                      <a:lvl1pPr eaLnBrk="0" hangingPunct="0">
                        <a:lnSpc>
                          <a:spcPct val="90000"/>
                        </a:lnSpc>
                        <a:spcBef>
                          <a:spcPct val="20000"/>
                        </a:spcBef>
                        <a:buFont typeface="Times" pitchFamily="1" charset="0"/>
                        <a:defRPr sz="1600">
                          <a:solidFill>
                            <a:schemeClr val="tx1"/>
                          </a:solidFill>
                          <a:latin typeface="Arial" charset="0"/>
                        </a:defRPr>
                      </a:lvl1pPr>
                      <a:lvl2pPr marL="742950" indent="-285750" eaLnBrk="0" hangingPunct="0">
                        <a:lnSpc>
                          <a:spcPct val="90000"/>
                        </a:lnSpc>
                        <a:spcBef>
                          <a:spcPct val="20000"/>
                        </a:spcBef>
                        <a:buFont typeface="Times" pitchFamily="1" charset="0"/>
                        <a:defRPr sz="1600">
                          <a:solidFill>
                            <a:schemeClr val="tx1"/>
                          </a:solidFill>
                          <a:latin typeface="Arial" charset="0"/>
                        </a:defRPr>
                      </a:lvl2pPr>
                      <a:lvl3pPr marL="1143000" indent="-228600" eaLnBrk="0" hangingPunct="0">
                        <a:spcBef>
                          <a:spcPct val="20000"/>
                        </a:spcBef>
                        <a:buFont typeface="Times" pitchFamily="1" charset="0"/>
                        <a:defRPr sz="1400">
                          <a:solidFill>
                            <a:schemeClr val="tx1"/>
                          </a:solidFill>
                          <a:latin typeface="Arial" charset="0"/>
                        </a:defRPr>
                      </a:lvl3pPr>
                      <a:lvl4pPr marL="1600200" indent="-228600" eaLnBrk="0" hangingPunct="0">
                        <a:spcBef>
                          <a:spcPct val="20000"/>
                        </a:spcBef>
                        <a:buFont typeface="Times" pitchFamily="1" charset="0"/>
                        <a:defRPr sz="1400">
                          <a:solidFill>
                            <a:schemeClr val="tx1"/>
                          </a:solidFill>
                          <a:latin typeface="Arial" charset="0"/>
                        </a:defRPr>
                      </a:lvl4pPr>
                      <a:lvl5pPr marL="2057400" indent="-228600" eaLnBrk="0" hangingPunct="0">
                        <a:lnSpc>
                          <a:spcPct val="90000"/>
                        </a:lnSpc>
                        <a:spcBef>
                          <a:spcPct val="20000"/>
                        </a:spcBef>
                        <a:buFont typeface="Times" pitchFamily="1" charset="0"/>
                        <a:defRPr sz="1400">
                          <a:solidFill>
                            <a:schemeClr val="tx1"/>
                          </a:solidFill>
                          <a:latin typeface="Arial" charset="0"/>
                        </a:defRPr>
                      </a:lvl5pPr>
                      <a:lvl6pPr marL="2514600" indent="-228600" eaLnBrk="0" fontAlgn="base" hangingPunct="0">
                        <a:lnSpc>
                          <a:spcPct val="90000"/>
                        </a:lnSpc>
                        <a:spcBef>
                          <a:spcPct val="20000"/>
                        </a:spcBef>
                        <a:spcAft>
                          <a:spcPct val="0"/>
                        </a:spcAft>
                        <a:buFont typeface="Times" pitchFamily="1" charset="0"/>
                        <a:defRPr sz="1400">
                          <a:solidFill>
                            <a:schemeClr val="tx1"/>
                          </a:solidFill>
                          <a:latin typeface="Arial" charset="0"/>
                        </a:defRPr>
                      </a:lvl6pPr>
                      <a:lvl7pPr marL="2971800" indent="-228600" eaLnBrk="0" fontAlgn="base" hangingPunct="0">
                        <a:lnSpc>
                          <a:spcPct val="90000"/>
                        </a:lnSpc>
                        <a:spcBef>
                          <a:spcPct val="20000"/>
                        </a:spcBef>
                        <a:spcAft>
                          <a:spcPct val="0"/>
                        </a:spcAft>
                        <a:buFont typeface="Times" pitchFamily="1" charset="0"/>
                        <a:defRPr sz="1400">
                          <a:solidFill>
                            <a:schemeClr val="tx1"/>
                          </a:solidFill>
                          <a:latin typeface="Arial" charset="0"/>
                        </a:defRPr>
                      </a:lvl7pPr>
                      <a:lvl8pPr marL="3429000" indent="-228600" eaLnBrk="0" fontAlgn="base" hangingPunct="0">
                        <a:lnSpc>
                          <a:spcPct val="90000"/>
                        </a:lnSpc>
                        <a:spcBef>
                          <a:spcPct val="20000"/>
                        </a:spcBef>
                        <a:spcAft>
                          <a:spcPct val="0"/>
                        </a:spcAft>
                        <a:buFont typeface="Times" pitchFamily="1" charset="0"/>
                        <a:defRPr sz="1400">
                          <a:solidFill>
                            <a:schemeClr val="tx1"/>
                          </a:solidFill>
                          <a:latin typeface="Arial" charset="0"/>
                        </a:defRPr>
                      </a:lvl8pPr>
                      <a:lvl9pPr marL="3886200" indent="-228600" eaLnBrk="0" fontAlgn="base" hangingPunct="0">
                        <a:lnSpc>
                          <a:spcPct val="90000"/>
                        </a:lnSpc>
                        <a:spcBef>
                          <a:spcPct val="20000"/>
                        </a:spcBef>
                        <a:spcAft>
                          <a:spcPct val="0"/>
                        </a:spcAft>
                        <a:buFont typeface="Times" pitchFamily="1" charset="0"/>
                        <a:defRPr sz="1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accent1"/>
                          </a:solidFill>
                          <a:effectLst/>
                          <a:latin typeface="Verdana" pitchFamily="1" charset="0"/>
                          <a:cs typeface="Arial" charset="0"/>
                        </a:rPr>
                        <a:t>Knights of Labor</a:t>
                      </a:r>
                    </a:p>
                  </a:txBody>
                  <a:tcPr marT="45726" marB="45726" anchor="ctr" anchorCtr="1" horzOverflow="overflow">
                    <a:lnL>
                      <a:noFill/>
                    </a:lnL>
                    <a:lnR w="12700" cap="flat" cmpd="sng" algn="ctr">
                      <a:solidFill>
                        <a:srgbClr val="666699"/>
                      </a:solidFill>
                      <a:prstDash val="solid"/>
                      <a:round/>
                      <a:headEnd type="none" w="med" len="med"/>
                      <a:tailEnd type="none" w="med" len="med"/>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c>
                  <a:txBody>
                    <a:bodyPr/>
                    <a:lstStyle>
                      <a:lvl1pPr marL="238125" indent="-238125" eaLnBrk="0" hangingPunct="0">
                        <a:lnSpc>
                          <a:spcPct val="90000"/>
                        </a:lnSpc>
                        <a:spcBef>
                          <a:spcPct val="20000"/>
                        </a:spcBef>
                        <a:buFont typeface="Times" pitchFamily="1" charset="0"/>
                        <a:defRPr sz="1600">
                          <a:solidFill>
                            <a:schemeClr val="tx1"/>
                          </a:solidFill>
                          <a:latin typeface="Arial" charset="0"/>
                        </a:defRPr>
                      </a:lvl1pPr>
                      <a:lvl2pPr marL="742950" indent="-285750" eaLnBrk="0" hangingPunct="0">
                        <a:lnSpc>
                          <a:spcPct val="90000"/>
                        </a:lnSpc>
                        <a:spcBef>
                          <a:spcPct val="20000"/>
                        </a:spcBef>
                        <a:buFont typeface="Times" pitchFamily="1" charset="0"/>
                        <a:defRPr sz="1600">
                          <a:solidFill>
                            <a:schemeClr val="tx1"/>
                          </a:solidFill>
                          <a:latin typeface="Arial" charset="0"/>
                        </a:defRPr>
                      </a:lvl2pPr>
                      <a:lvl3pPr marL="1143000" indent="-228600" eaLnBrk="0" hangingPunct="0">
                        <a:spcBef>
                          <a:spcPct val="20000"/>
                        </a:spcBef>
                        <a:buFont typeface="Times" pitchFamily="1" charset="0"/>
                        <a:defRPr sz="1400">
                          <a:solidFill>
                            <a:schemeClr val="tx1"/>
                          </a:solidFill>
                          <a:latin typeface="Arial" charset="0"/>
                        </a:defRPr>
                      </a:lvl3pPr>
                      <a:lvl4pPr marL="1600200" indent="-228600" eaLnBrk="0" hangingPunct="0">
                        <a:spcBef>
                          <a:spcPct val="20000"/>
                        </a:spcBef>
                        <a:buFont typeface="Times" pitchFamily="1" charset="0"/>
                        <a:defRPr sz="1400">
                          <a:solidFill>
                            <a:schemeClr val="tx1"/>
                          </a:solidFill>
                          <a:latin typeface="Arial" charset="0"/>
                        </a:defRPr>
                      </a:lvl4pPr>
                      <a:lvl5pPr marL="2057400" indent="-228600" eaLnBrk="0" hangingPunct="0">
                        <a:lnSpc>
                          <a:spcPct val="90000"/>
                        </a:lnSpc>
                        <a:spcBef>
                          <a:spcPct val="20000"/>
                        </a:spcBef>
                        <a:buFont typeface="Times" pitchFamily="1" charset="0"/>
                        <a:defRPr sz="1400">
                          <a:solidFill>
                            <a:schemeClr val="tx1"/>
                          </a:solidFill>
                          <a:latin typeface="Arial" charset="0"/>
                        </a:defRPr>
                      </a:lvl5pPr>
                      <a:lvl6pPr marL="2514600" indent="-228600" eaLnBrk="0" fontAlgn="base" hangingPunct="0">
                        <a:lnSpc>
                          <a:spcPct val="90000"/>
                        </a:lnSpc>
                        <a:spcBef>
                          <a:spcPct val="20000"/>
                        </a:spcBef>
                        <a:spcAft>
                          <a:spcPct val="0"/>
                        </a:spcAft>
                        <a:buFont typeface="Times" pitchFamily="1" charset="0"/>
                        <a:defRPr sz="1400">
                          <a:solidFill>
                            <a:schemeClr val="tx1"/>
                          </a:solidFill>
                          <a:latin typeface="Arial" charset="0"/>
                        </a:defRPr>
                      </a:lvl6pPr>
                      <a:lvl7pPr marL="2971800" indent="-228600" eaLnBrk="0" fontAlgn="base" hangingPunct="0">
                        <a:lnSpc>
                          <a:spcPct val="90000"/>
                        </a:lnSpc>
                        <a:spcBef>
                          <a:spcPct val="20000"/>
                        </a:spcBef>
                        <a:spcAft>
                          <a:spcPct val="0"/>
                        </a:spcAft>
                        <a:buFont typeface="Times" pitchFamily="1" charset="0"/>
                        <a:defRPr sz="1400">
                          <a:solidFill>
                            <a:schemeClr val="tx1"/>
                          </a:solidFill>
                          <a:latin typeface="Arial" charset="0"/>
                        </a:defRPr>
                      </a:lvl7pPr>
                      <a:lvl8pPr marL="3429000" indent="-228600" eaLnBrk="0" fontAlgn="base" hangingPunct="0">
                        <a:lnSpc>
                          <a:spcPct val="90000"/>
                        </a:lnSpc>
                        <a:spcBef>
                          <a:spcPct val="20000"/>
                        </a:spcBef>
                        <a:spcAft>
                          <a:spcPct val="0"/>
                        </a:spcAft>
                        <a:buFont typeface="Times" pitchFamily="1" charset="0"/>
                        <a:defRPr sz="1400">
                          <a:solidFill>
                            <a:schemeClr val="tx1"/>
                          </a:solidFill>
                          <a:latin typeface="Arial" charset="0"/>
                        </a:defRPr>
                      </a:lvl8pPr>
                      <a:lvl9pPr marL="3886200" indent="-228600" eaLnBrk="0" fontAlgn="base" hangingPunct="0">
                        <a:lnSpc>
                          <a:spcPct val="90000"/>
                        </a:lnSpc>
                        <a:spcBef>
                          <a:spcPct val="20000"/>
                        </a:spcBef>
                        <a:spcAft>
                          <a:spcPct val="0"/>
                        </a:spcAft>
                        <a:buFont typeface="Times" pitchFamily="1" charset="0"/>
                        <a:defRPr sz="1400">
                          <a:solidFill>
                            <a:schemeClr val="tx1"/>
                          </a:solidFill>
                          <a:latin typeface="Arial" charset="0"/>
                        </a:defRPr>
                      </a:lvl9pPr>
                    </a:lstStyle>
                    <a:p>
                      <a:pPr marL="285750" indent="-285750">
                        <a:buFont typeface="Wingdings" panose="05000000000000000000" pitchFamily="2" charset="2"/>
                        <a:buChar char="v"/>
                      </a:pPr>
                      <a:r>
                        <a:rPr lang="en-US" sz="1600" b="0" i="0" u="none" strike="noStrike" kern="1200" baseline="0" dirty="0">
                          <a:solidFill>
                            <a:schemeClr val="tx1"/>
                          </a:solidFill>
                          <a:latin typeface="+mn-lt"/>
                          <a:ea typeface="+mn-ea"/>
                          <a:cs typeface="+mn-cs"/>
                        </a:rPr>
                        <a:t>an organization of individuals ____________ ___ ______ ___________</a:t>
                      </a:r>
                    </a:p>
                    <a:p>
                      <a:pPr marL="285750" indent="-285750">
                        <a:buFont typeface="Wingdings" panose="05000000000000000000" pitchFamily="2" charset="2"/>
                        <a:buChar char="v"/>
                      </a:pPr>
                      <a:r>
                        <a:rPr lang="en-US" sz="1600" b="0" i="0" u="none" strike="noStrike" kern="1200" baseline="0" dirty="0">
                          <a:solidFill>
                            <a:schemeClr val="tx1"/>
                          </a:solidFill>
                          <a:latin typeface="+mn-lt"/>
                          <a:ea typeface="+mn-ea"/>
                          <a:cs typeface="+mn-cs"/>
                        </a:rPr>
                        <a:t>_____ ___________ ____________Leader  </a:t>
                      </a:r>
                    </a:p>
                    <a:p>
                      <a:pPr marL="285750" indent="-285750">
                        <a:buFont typeface="Wingdings" panose="05000000000000000000" pitchFamily="2" charset="2"/>
                        <a:buChar char="v"/>
                      </a:pPr>
                      <a:r>
                        <a:rPr lang="en-US" sz="1600" b="0" i="0" u="none" strike="noStrike" kern="1200" baseline="0" dirty="0">
                          <a:solidFill>
                            <a:schemeClr val="tx1"/>
                          </a:solidFill>
                          <a:latin typeface="+mn-lt"/>
                          <a:ea typeface="+mn-ea"/>
                          <a:cs typeface="+mn-cs"/>
                        </a:rPr>
                        <a:t>workers should set up own mines, factories, and RR’s </a:t>
                      </a:r>
                    </a:p>
                    <a:p>
                      <a:pPr marL="285750" indent="-285750">
                        <a:buFont typeface="Wingdings" panose="05000000000000000000" pitchFamily="2" charset="2"/>
                        <a:buChar char="v"/>
                      </a:pPr>
                      <a:r>
                        <a:rPr lang="en-US" sz="1600" b="0" i="0" u="none" strike="noStrike" kern="1200" baseline="0" dirty="0">
                          <a:solidFill>
                            <a:schemeClr val="tx1"/>
                          </a:solidFill>
                          <a:latin typeface="+mn-lt"/>
                          <a:ea typeface="+mn-ea"/>
                          <a:cs typeface="+mn-cs"/>
                        </a:rPr>
                        <a:t>believed in solving worker / owner disputes with ______________________</a:t>
                      </a:r>
                    </a:p>
                    <a:p>
                      <a:pPr marL="285750" indent="-285750">
                        <a:buFont typeface="Wingdings" panose="05000000000000000000" pitchFamily="2" charset="2"/>
                        <a:buChar char="v"/>
                      </a:pPr>
                      <a:r>
                        <a:rPr lang="en-US" sz="1600" b="0" i="0" u="none" strike="noStrike" kern="1200" baseline="0" dirty="0">
                          <a:solidFill>
                            <a:schemeClr val="tx1"/>
                          </a:solidFill>
                          <a:latin typeface="+mn-lt"/>
                          <a:ea typeface="+mn-ea"/>
                          <a:cs typeface="+mn-cs"/>
                        </a:rPr>
                        <a:t> against strikes</a:t>
                      </a:r>
                    </a:p>
                  </a:txBody>
                  <a:tcPr marT="45726" marB="45726" horzOverflow="overflow">
                    <a:lnL w="12700" cap="flat" cmpd="sng" algn="ctr">
                      <a:solidFill>
                        <a:srgbClr val="666699"/>
                      </a:solidFill>
                      <a:prstDash val="solid"/>
                      <a:round/>
                      <a:headEnd type="none" w="med" len="med"/>
                      <a:tailEnd type="none" w="med" len="med"/>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10873">
                <a:tc>
                  <a:txBody>
                    <a:bodyPr/>
                    <a:lstStyle>
                      <a:lvl1pPr eaLnBrk="0" hangingPunct="0">
                        <a:lnSpc>
                          <a:spcPct val="90000"/>
                        </a:lnSpc>
                        <a:spcBef>
                          <a:spcPct val="20000"/>
                        </a:spcBef>
                        <a:buFont typeface="Times" pitchFamily="1" charset="0"/>
                        <a:defRPr sz="1600">
                          <a:solidFill>
                            <a:schemeClr val="tx1"/>
                          </a:solidFill>
                          <a:latin typeface="Arial" charset="0"/>
                        </a:defRPr>
                      </a:lvl1pPr>
                      <a:lvl2pPr marL="742950" indent="-285750" eaLnBrk="0" hangingPunct="0">
                        <a:lnSpc>
                          <a:spcPct val="90000"/>
                        </a:lnSpc>
                        <a:spcBef>
                          <a:spcPct val="20000"/>
                        </a:spcBef>
                        <a:buFont typeface="Times" pitchFamily="1" charset="0"/>
                        <a:defRPr sz="1600">
                          <a:solidFill>
                            <a:schemeClr val="tx1"/>
                          </a:solidFill>
                          <a:latin typeface="Arial" charset="0"/>
                        </a:defRPr>
                      </a:lvl2pPr>
                      <a:lvl3pPr marL="1143000" indent="-228600" eaLnBrk="0" hangingPunct="0">
                        <a:spcBef>
                          <a:spcPct val="20000"/>
                        </a:spcBef>
                        <a:buFont typeface="Times" pitchFamily="1" charset="0"/>
                        <a:defRPr sz="1400">
                          <a:solidFill>
                            <a:schemeClr val="tx1"/>
                          </a:solidFill>
                          <a:latin typeface="Arial" charset="0"/>
                        </a:defRPr>
                      </a:lvl3pPr>
                      <a:lvl4pPr marL="1600200" indent="-228600" eaLnBrk="0" hangingPunct="0">
                        <a:spcBef>
                          <a:spcPct val="20000"/>
                        </a:spcBef>
                        <a:buFont typeface="Times" pitchFamily="1" charset="0"/>
                        <a:defRPr sz="1400">
                          <a:solidFill>
                            <a:schemeClr val="tx1"/>
                          </a:solidFill>
                          <a:latin typeface="Arial" charset="0"/>
                        </a:defRPr>
                      </a:lvl4pPr>
                      <a:lvl5pPr marL="2057400" indent="-228600" eaLnBrk="0" hangingPunct="0">
                        <a:lnSpc>
                          <a:spcPct val="90000"/>
                        </a:lnSpc>
                        <a:spcBef>
                          <a:spcPct val="20000"/>
                        </a:spcBef>
                        <a:buFont typeface="Times" pitchFamily="1" charset="0"/>
                        <a:defRPr sz="1400">
                          <a:solidFill>
                            <a:schemeClr val="tx1"/>
                          </a:solidFill>
                          <a:latin typeface="Arial" charset="0"/>
                        </a:defRPr>
                      </a:lvl5pPr>
                      <a:lvl6pPr marL="2514600" indent="-228600" eaLnBrk="0" fontAlgn="base" hangingPunct="0">
                        <a:lnSpc>
                          <a:spcPct val="90000"/>
                        </a:lnSpc>
                        <a:spcBef>
                          <a:spcPct val="20000"/>
                        </a:spcBef>
                        <a:spcAft>
                          <a:spcPct val="0"/>
                        </a:spcAft>
                        <a:buFont typeface="Times" pitchFamily="1" charset="0"/>
                        <a:defRPr sz="1400">
                          <a:solidFill>
                            <a:schemeClr val="tx1"/>
                          </a:solidFill>
                          <a:latin typeface="Arial" charset="0"/>
                        </a:defRPr>
                      </a:lvl6pPr>
                      <a:lvl7pPr marL="2971800" indent="-228600" eaLnBrk="0" fontAlgn="base" hangingPunct="0">
                        <a:lnSpc>
                          <a:spcPct val="90000"/>
                        </a:lnSpc>
                        <a:spcBef>
                          <a:spcPct val="20000"/>
                        </a:spcBef>
                        <a:spcAft>
                          <a:spcPct val="0"/>
                        </a:spcAft>
                        <a:buFont typeface="Times" pitchFamily="1" charset="0"/>
                        <a:defRPr sz="1400">
                          <a:solidFill>
                            <a:schemeClr val="tx1"/>
                          </a:solidFill>
                          <a:latin typeface="Arial" charset="0"/>
                        </a:defRPr>
                      </a:lvl7pPr>
                      <a:lvl8pPr marL="3429000" indent="-228600" eaLnBrk="0" fontAlgn="base" hangingPunct="0">
                        <a:lnSpc>
                          <a:spcPct val="90000"/>
                        </a:lnSpc>
                        <a:spcBef>
                          <a:spcPct val="20000"/>
                        </a:spcBef>
                        <a:spcAft>
                          <a:spcPct val="0"/>
                        </a:spcAft>
                        <a:buFont typeface="Times" pitchFamily="1" charset="0"/>
                        <a:defRPr sz="1400">
                          <a:solidFill>
                            <a:schemeClr val="tx1"/>
                          </a:solidFill>
                          <a:latin typeface="Arial" charset="0"/>
                        </a:defRPr>
                      </a:lvl8pPr>
                      <a:lvl9pPr marL="3886200" indent="-228600" eaLnBrk="0" fontAlgn="base" hangingPunct="0">
                        <a:lnSpc>
                          <a:spcPct val="90000"/>
                        </a:lnSpc>
                        <a:spcBef>
                          <a:spcPct val="20000"/>
                        </a:spcBef>
                        <a:spcAft>
                          <a:spcPct val="0"/>
                        </a:spcAft>
                        <a:buFont typeface="Times" pitchFamily="1" charset="0"/>
                        <a:defRPr sz="1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accent1"/>
                          </a:solidFill>
                          <a:effectLst/>
                          <a:latin typeface="Verdana" pitchFamily="1" charset="0"/>
                          <a:cs typeface="Arial" charset="0"/>
                        </a:rPr>
                        <a:t>American Federation of Labor (AFL)</a:t>
                      </a:r>
                    </a:p>
                  </a:txBody>
                  <a:tcPr marT="45726" marB="45726" anchor="ctr" anchorCtr="1" horzOverflow="overflow">
                    <a:lnL>
                      <a:noFill/>
                    </a:lnL>
                    <a:lnR w="12700" cap="flat" cmpd="sng" algn="ctr">
                      <a:solidFill>
                        <a:srgbClr val="666699"/>
                      </a:solidFill>
                      <a:prstDash val="solid"/>
                      <a:round/>
                      <a:headEnd type="none" w="med" len="med"/>
                      <a:tailEnd type="none" w="med" len="med"/>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c>
                  <a:txBody>
                    <a:bodyPr/>
                    <a:lstStyle>
                      <a:lvl1pPr marL="238125" indent="-238125" eaLnBrk="0" hangingPunct="0">
                        <a:lnSpc>
                          <a:spcPct val="90000"/>
                        </a:lnSpc>
                        <a:spcBef>
                          <a:spcPct val="20000"/>
                        </a:spcBef>
                        <a:buFont typeface="Times" pitchFamily="1" charset="0"/>
                        <a:defRPr sz="1600">
                          <a:solidFill>
                            <a:schemeClr val="tx1"/>
                          </a:solidFill>
                          <a:latin typeface="Arial" charset="0"/>
                        </a:defRPr>
                      </a:lvl1pPr>
                      <a:lvl2pPr marL="742950" indent="-285750" eaLnBrk="0" hangingPunct="0">
                        <a:lnSpc>
                          <a:spcPct val="90000"/>
                        </a:lnSpc>
                        <a:spcBef>
                          <a:spcPct val="20000"/>
                        </a:spcBef>
                        <a:buFont typeface="Times" pitchFamily="1" charset="0"/>
                        <a:defRPr sz="1600">
                          <a:solidFill>
                            <a:schemeClr val="tx1"/>
                          </a:solidFill>
                          <a:latin typeface="Arial" charset="0"/>
                        </a:defRPr>
                      </a:lvl2pPr>
                      <a:lvl3pPr marL="1143000" indent="-228600" eaLnBrk="0" hangingPunct="0">
                        <a:spcBef>
                          <a:spcPct val="20000"/>
                        </a:spcBef>
                        <a:buFont typeface="Times" pitchFamily="1" charset="0"/>
                        <a:defRPr sz="1400">
                          <a:solidFill>
                            <a:schemeClr val="tx1"/>
                          </a:solidFill>
                          <a:latin typeface="Arial" charset="0"/>
                        </a:defRPr>
                      </a:lvl3pPr>
                      <a:lvl4pPr marL="1600200" indent="-228600" eaLnBrk="0" hangingPunct="0">
                        <a:spcBef>
                          <a:spcPct val="20000"/>
                        </a:spcBef>
                        <a:buFont typeface="Times" pitchFamily="1" charset="0"/>
                        <a:defRPr sz="1400">
                          <a:solidFill>
                            <a:schemeClr val="tx1"/>
                          </a:solidFill>
                          <a:latin typeface="Arial" charset="0"/>
                        </a:defRPr>
                      </a:lvl4pPr>
                      <a:lvl5pPr marL="2057400" indent="-228600" eaLnBrk="0" hangingPunct="0">
                        <a:lnSpc>
                          <a:spcPct val="90000"/>
                        </a:lnSpc>
                        <a:spcBef>
                          <a:spcPct val="20000"/>
                        </a:spcBef>
                        <a:buFont typeface="Times" pitchFamily="1" charset="0"/>
                        <a:defRPr sz="1400">
                          <a:solidFill>
                            <a:schemeClr val="tx1"/>
                          </a:solidFill>
                          <a:latin typeface="Arial" charset="0"/>
                        </a:defRPr>
                      </a:lvl5pPr>
                      <a:lvl6pPr marL="2514600" indent="-228600" eaLnBrk="0" fontAlgn="base" hangingPunct="0">
                        <a:lnSpc>
                          <a:spcPct val="90000"/>
                        </a:lnSpc>
                        <a:spcBef>
                          <a:spcPct val="20000"/>
                        </a:spcBef>
                        <a:spcAft>
                          <a:spcPct val="0"/>
                        </a:spcAft>
                        <a:buFont typeface="Times" pitchFamily="1" charset="0"/>
                        <a:defRPr sz="1400">
                          <a:solidFill>
                            <a:schemeClr val="tx1"/>
                          </a:solidFill>
                          <a:latin typeface="Arial" charset="0"/>
                        </a:defRPr>
                      </a:lvl6pPr>
                      <a:lvl7pPr marL="2971800" indent="-228600" eaLnBrk="0" fontAlgn="base" hangingPunct="0">
                        <a:lnSpc>
                          <a:spcPct val="90000"/>
                        </a:lnSpc>
                        <a:spcBef>
                          <a:spcPct val="20000"/>
                        </a:spcBef>
                        <a:spcAft>
                          <a:spcPct val="0"/>
                        </a:spcAft>
                        <a:buFont typeface="Times" pitchFamily="1" charset="0"/>
                        <a:defRPr sz="1400">
                          <a:solidFill>
                            <a:schemeClr val="tx1"/>
                          </a:solidFill>
                          <a:latin typeface="Arial" charset="0"/>
                        </a:defRPr>
                      </a:lvl7pPr>
                      <a:lvl8pPr marL="3429000" indent="-228600" eaLnBrk="0" fontAlgn="base" hangingPunct="0">
                        <a:lnSpc>
                          <a:spcPct val="90000"/>
                        </a:lnSpc>
                        <a:spcBef>
                          <a:spcPct val="20000"/>
                        </a:spcBef>
                        <a:spcAft>
                          <a:spcPct val="0"/>
                        </a:spcAft>
                        <a:buFont typeface="Times" pitchFamily="1" charset="0"/>
                        <a:defRPr sz="1400">
                          <a:solidFill>
                            <a:schemeClr val="tx1"/>
                          </a:solidFill>
                          <a:latin typeface="Arial" charset="0"/>
                        </a:defRPr>
                      </a:lvl8pPr>
                      <a:lvl9pPr marL="3886200" indent="-228600" eaLnBrk="0" fontAlgn="base" hangingPunct="0">
                        <a:lnSpc>
                          <a:spcPct val="90000"/>
                        </a:lnSpc>
                        <a:spcBef>
                          <a:spcPct val="20000"/>
                        </a:spcBef>
                        <a:spcAft>
                          <a:spcPct val="0"/>
                        </a:spcAft>
                        <a:buFont typeface="Times" pitchFamily="1" charset="0"/>
                        <a:defRPr sz="1400">
                          <a:solidFill>
                            <a:schemeClr val="tx1"/>
                          </a:solidFill>
                          <a:latin typeface="Arial" charset="0"/>
                        </a:defRPr>
                      </a:lvl9pPr>
                    </a:lstStyle>
                    <a:p>
                      <a:r>
                        <a:rPr lang="en-US" sz="1600" b="0" i="0" u="none" strike="noStrike" kern="1200" baseline="0" dirty="0">
                          <a:solidFill>
                            <a:schemeClr val="tx1"/>
                          </a:solidFill>
                          <a:latin typeface="+mn-lt"/>
                          <a:ea typeface="+mn-ea"/>
                          <a:cs typeface="+mn-cs"/>
                        </a:rPr>
                        <a:t>The______________________________________ (AFL) 1886 </a:t>
                      </a:r>
                    </a:p>
                    <a:p>
                      <a:pPr marL="28575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 founded by _____________ ______________ </a:t>
                      </a:r>
                    </a:p>
                    <a:p>
                      <a:pPr marL="28575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made up of _________________ workers who had belonged to national trade unions </a:t>
                      </a:r>
                    </a:p>
                    <a:p>
                      <a:pPr marL="28575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higher ______ &amp; shorter _________ </a:t>
                      </a:r>
                    </a:p>
                    <a:p>
                      <a:pPr marL="28575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favored the use of ______________ </a:t>
                      </a:r>
                    </a:p>
                    <a:p>
                      <a:pPr marL="285750" indent="-285750">
                        <a:buFont typeface="Arial" panose="020B0604020202020204" pitchFamily="34" charset="0"/>
                        <a:buChar char="•"/>
                      </a:pPr>
                      <a:endParaRPr lang="en-US" sz="1800" b="0" i="0" u="none" strike="noStrike" kern="1200" baseline="0" dirty="0">
                        <a:solidFill>
                          <a:schemeClr val="tx1"/>
                        </a:solidFill>
                        <a:latin typeface="+mn-lt"/>
                        <a:ea typeface="+mn-ea"/>
                        <a:cs typeface="+mn-cs"/>
                      </a:endParaRPr>
                    </a:p>
                  </a:txBody>
                  <a:tcPr marT="45726" marB="45726" horzOverflow="overflow">
                    <a:lnL w="12700" cap="flat" cmpd="sng" algn="ctr">
                      <a:solidFill>
                        <a:srgbClr val="666699"/>
                      </a:solidFill>
                      <a:prstDash val="solid"/>
                      <a:round/>
                      <a:headEnd type="none" w="med" len="med"/>
                      <a:tailEnd type="none" w="med" len="med"/>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5F633794-CDB4-473F-BD0A-AEF4465194A7}"/>
              </a:ext>
            </a:extLst>
          </p:cNvPr>
          <p:cNvSpPr>
            <a:spLocks noGrp="1"/>
          </p:cNvSpPr>
          <p:nvPr>
            <p:ph type="sldNum" sz="quarter" idx="12"/>
          </p:nvPr>
        </p:nvSpPr>
        <p:spPr/>
        <p:txBody>
          <a:bodyPr/>
          <a:lstStyle/>
          <a:p>
            <a:fld id="{7EADA5B1-96DA-4BCB-B0C6-9B4EA679D3DA}" type="slidenum">
              <a:rPr lang="en-US" smtClean="0"/>
              <a:t>36</a:t>
            </a:fld>
            <a:endParaRPr lang="en-US" dirty="0"/>
          </a:p>
        </p:txBody>
      </p:sp>
      <p:sp>
        <p:nvSpPr>
          <p:cNvPr id="8" name="Rectangle 7">
            <a:extLst>
              <a:ext uri="{FF2B5EF4-FFF2-40B4-BE49-F238E27FC236}">
                <a16:creationId xmlns:a16="http://schemas.microsoft.com/office/drawing/2014/main" id="{BBC2EF48-3BDF-4105-8BFA-521E658456AF}"/>
              </a:ext>
            </a:extLst>
          </p:cNvPr>
          <p:cNvSpPr/>
          <p:nvPr/>
        </p:nvSpPr>
        <p:spPr>
          <a:xfrm>
            <a:off x="3717758" y="6171969"/>
            <a:ext cx="5339155" cy="584775"/>
          </a:xfrm>
          <a:prstGeom prst="rect">
            <a:avLst/>
          </a:prstGeom>
          <a:solidFill>
            <a:schemeClr val="bg1"/>
          </a:solidFill>
          <a:ln w="19050">
            <a:solidFill>
              <a:srgbClr val="CC0099"/>
            </a:solidFill>
          </a:ln>
        </p:spPr>
        <p:txBody>
          <a:bodyPr wrap="square">
            <a:spAutoFit/>
          </a:bodyPr>
          <a:lstStyle/>
          <a:p>
            <a:pPr algn="ctr"/>
            <a:r>
              <a:rPr lang="en-US" sz="1600" b="1" dirty="0">
                <a:solidFill>
                  <a:srgbClr val="CC0099"/>
                </a:solidFill>
              </a:rPr>
              <a:t>Unit 2 EQ 4:How did big business change the workplace and give rise to labor unions?</a:t>
            </a:r>
          </a:p>
        </p:txBody>
      </p:sp>
    </p:spTree>
    <p:extLst>
      <p:ext uri="{BB962C8B-B14F-4D97-AF65-F5344CB8AC3E}">
        <p14:creationId xmlns:p14="http://schemas.microsoft.com/office/powerpoint/2010/main" val="3413578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6AE578-28B6-4CE4-A7B9-6298763F68B7}"/>
              </a:ext>
            </a:extLst>
          </p:cNvPr>
          <p:cNvSpPr>
            <a:spLocks noGrp="1"/>
          </p:cNvSpPr>
          <p:nvPr>
            <p:ph type="sldNum" sz="quarter" idx="12"/>
          </p:nvPr>
        </p:nvSpPr>
        <p:spPr/>
        <p:txBody>
          <a:bodyPr/>
          <a:lstStyle/>
          <a:p>
            <a:fld id="{7EADA5B1-96DA-4BCB-B0C6-9B4EA679D3DA}" type="slidenum">
              <a:rPr lang="en-US" smtClean="0"/>
              <a:t>37</a:t>
            </a:fld>
            <a:endParaRPr lang="en-US" dirty="0"/>
          </a:p>
        </p:txBody>
      </p:sp>
      <p:sp>
        <p:nvSpPr>
          <p:cNvPr id="10" name="Rectangle 9">
            <a:extLst>
              <a:ext uri="{FF2B5EF4-FFF2-40B4-BE49-F238E27FC236}">
                <a16:creationId xmlns:a16="http://schemas.microsoft.com/office/drawing/2014/main" id="{1AF8F66B-AE9C-45C7-A28C-5DE9103AACC9}"/>
              </a:ext>
            </a:extLst>
          </p:cNvPr>
          <p:cNvSpPr/>
          <p:nvPr/>
        </p:nvSpPr>
        <p:spPr>
          <a:xfrm>
            <a:off x="7098630" y="1666181"/>
            <a:ext cx="1949116" cy="2492990"/>
          </a:xfrm>
          <a:prstGeom prst="rect">
            <a:avLst/>
          </a:prstGeom>
        </p:spPr>
        <p:txBody>
          <a:bodyPr wrap="square">
            <a:spAutoFit/>
          </a:bodyPr>
          <a:lstStyle/>
          <a:p>
            <a:pPr marR="0" lvl="0">
              <a:spcBef>
                <a:spcPts val="0"/>
              </a:spcBef>
              <a:spcAft>
                <a:spcPts val="0"/>
              </a:spcAft>
            </a:pPr>
            <a:r>
              <a:rPr lang="en-US" sz="1200" b="1" dirty="0">
                <a:ea typeface="Calibri" panose="020F0502020204030204" pitchFamily="34" charset="0"/>
                <a:cs typeface="Times New Roman" panose="02020603050405020304" pitchFamily="18" charset="0"/>
              </a:rPr>
              <a:t>In the United States, industrial unions of the 1880’s and of the 1980’s had similar goals in that both campaigned for</a:t>
            </a:r>
          </a:p>
          <a:p>
            <a:pPr marR="0" lvl="0">
              <a:spcBef>
                <a:spcPts val="0"/>
              </a:spcBef>
              <a:spcAft>
                <a:spcPts val="0"/>
              </a:spcAft>
            </a:pPr>
            <a:endParaRPr lang="en-US" sz="1200" dirty="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UcPeriod"/>
            </a:pPr>
            <a:r>
              <a:rPr lang="en-US" sz="1200" dirty="0">
                <a:ea typeface="Calibri" panose="020F0502020204030204" pitchFamily="34" charset="0"/>
                <a:cs typeface="Times New Roman" panose="02020603050405020304" pitchFamily="18" charset="0"/>
              </a:rPr>
              <a:t>national health insurance </a:t>
            </a:r>
          </a:p>
          <a:p>
            <a:pPr marL="342900" marR="0" lvl="0" indent="-342900">
              <a:spcBef>
                <a:spcPts val="0"/>
              </a:spcBef>
              <a:spcAft>
                <a:spcPts val="0"/>
              </a:spcAft>
              <a:buFont typeface="+mj-lt"/>
              <a:buAutoNum type="alphaUcPeriod"/>
            </a:pPr>
            <a:r>
              <a:rPr lang="en-US" sz="1200" dirty="0">
                <a:ea typeface="Calibri" panose="020F0502020204030204" pitchFamily="34" charset="0"/>
                <a:cs typeface="Times New Roman" panose="02020603050405020304" pitchFamily="18" charset="0"/>
              </a:rPr>
              <a:t>better unemployment insurance </a:t>
            </a:r>
          </a:p>
          <a:p>
            <a:pPr marL="342900" marR="0" lvl="0" indent="-342900">
              <a:spcBef>
                <a:spcPts val="0"/>
              </a:spcBef>
              <a:spcAft>
                <a:spcPts val="0"/>
              </a:spcAft>
              <a:buFont typeface="+mj-lt"/>
              <a:buAutoNum type="alphaUcPeriod"/>
            </a:pPr>
            <a:r>
              <a:rPr lang="en-US" sz="1200" dirty="0">
                <a:ea typeface="Calibri" panose="020F0502020204030204" pitchFamily="34" charset="0"/>
                <a:cs typeface="Times New Roman" panose="02020603050405020304" pitchFamily="18" charset="0"/>
              </a:rPr>
              <a:t>greater job security and higher wages</a:t>
            </a:r>
          </a:p>
          <a:p>
            <a:pPr marL="342900" marR="0" lvl="0" indent="-342900">
              <a:spcBef>
                <a:spcPts val="0"/>
              </a:spcBef>
              <a:spcAft>
                <a:spcPts val="0"/>
              </a:spcAft>
              <a:buFont typeface="+mj-lt"/>
              <a:buAutoNum type="alphaUcPeriod"/>
            </a:pPr>
            <a:r>
              <a:rPr lang="en-US" sz="1200" dirty="0">
                <a:ea typeface="Calibri" panose="020F0502020204030204" pitchFamily="34" charset="0"/>
              </a:rPr>
              <a:t>wage and price freezes </a:t>
            </a:r>
            <a:endParaRPr lang="en-US" sz="1200" dirty="0"/>
          </a:p>
        </p:txBody>
      </p:sp>
      <p:sp>
        <p:nvSpPr>
          <p:cNvPr id="11" name="Rectangle 10">
            <a:extLst>
              <a:ext uri="{FF2B5EF4-FFF2-40B4-BE49-F238E27FC236}">
                <a16:creationId xmlns:a16="http://schemas.microsoft.com/office/drawing/2014/main" id="{D594F4CA-A7BA-481E-AC1A-C5E012FA4DBF}"/>
              </a:ext>
            </a:extLst>
          </p:cNvPr>
          <p:cNvSpPr/>
          <p:nvPr/>
        </p:nvSpPr>
        <p:spPr>
          <a:xfrm>
            <a:off x="254682" y="4431342"/>
            <a:ext cx="3097316" cy="1991186"/>
          </a:xfrm>
          <a:prstGeom prst="rect">
            <a:avLst/>
          </a:prstGeom>
        </p:spPr>
        <p:txBody>
          <a:bodyPr wrap="square">
            <a:spAutoFit/>
          </a:bodyPr>
          <a:lstStyle/>
          <a:p>
            <a:pPr marR="0" lvl="0">
              <a:lnSpc>
                <a:spcPct val="115000"/>
              </a:lnSpc>
              <a:spcBef>
                <a:spcPts val="0"/>
              </a:spcBef>
              <a:spcAft>
                <a:spcPts val="0"/>
              </a:spcAft>
            </a:pPr>
            <a:r>
              <a:rPr lang="en-US" sz="1200" b="1" dirty="0">
                <a:ea typeface="Calibri" panose="020F0502020204030204" pitchFamily="34" charset="0"/>
                <a:cs typeface="Times New Roman" panose="02020603050405020304" pitchFamily="18" charset="0"/>
              </a:rPr>
              <a:t>During the late 19th century, Samuel Gompers, Terence Powderly, and Eugene Debs were leaders in the movement to</a:t>
            </a:r>
            <a:endParaRPr lang="en-US" sz="1600" dirty="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tabLst>
                <a:tab pos="457200" algn="l"/>
              </a:tabLst>
            </a:pPr>
            <a:r>
              <a:rPr lang="en-US" sz="1200" dirty="0">
                <a:ea typeface="Calibri" panose="020F0502020204030204" pitchFamily="34" charset="0"/>
                <a:cs typeface="Times New Roman" panose="02020603050405020304" pitchFamily="18" charset="0"/>
              </a:rPr>
              <a:t>stop racial segregation of Native American Indians </a:t>
            </a:r>
            <a:endParaRPr lang="en-US" sz="1600" dirty="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tabLst>
                <a:tab pos="457200" algn="l"/>
              </a:tabLst>
            </a:pPr>
            <a:r>
              <a:rPr lang="en-US" sz="1200" dirty="0">
                <a:ea typeface="Calibri" panose="020F0502020204030204" pitchFamily="34" charset="0"/>
                <a:cs typeface="Times New Roman" panose="02020603050405020304" pitchFamily="18" charset="0"/>
              </a:rPr>
              <a:t>limit illegal immigration </a:t>
            </a:r>
            <a:endParaRPr lang="en-US" sz="1600" dirty="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tabLst>
                <a:tab pos="457200" algn="l"/>
              </a:tabLst>
            </a:pPr>
            <a:r>
              <a:rPr lang="en-US" sz="1200" dirty="0">
                <a:ea typeface="Calibri" panose="020F0502020204030204" pitchFamily="34" charset="0"/>
                <a:cs typeface="Times New Roman" panose="02020603050405020304" pitchFamily="18" charset="0"/>
              </a:rPr>
              <a:t>gain fair treatment of Native American Indians </a:t>
            </a:r>
            <a:endParaRPr lang="en-US" sz="1600" dirty="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tabLst>
                <a:tab pos="457200" algn="l"/>
              </a:tabLst>
            </a:pPr>
            <a:r>
              <a:rPr lang="en-US" sz="1200" dirty="0">
                <a:ea typeface="Calibri" panose="020F0502020204030204" pitchFamily="34" charset="0"/>
              </a:rPr>
              <a:t>improve working conditions </a:t>
            </a:r>
            <a:endParaRPr lang="en-US" sz="1200" dirty="0"/>
          </a:p>
        </p:txBody>
      </p:sp>
      <p:sp>
        <p:nvSpPr>
          <p:cNvPr id="12" name="Rectangle 11">
            <a:extLst>
              <a:ext uri="{FF2B5EF4-FFF2-40B4-BE49-F238E27FC236}">
                <a16:creationId xmlns:a16="http://schemas.microsoft.com/office/drawing/2014/main" id="{DCC3F646-3D36-4E9E-8C97-A919FAC3A3C6}"/>
              </a:ext>
            </a:extLst>
          </p:cNvPr>
          <p:cNvSpPr/>
          <p:nvPr/>
        </p:nvSpPr>
        <p:spPr>
          <a:xfrm>
            <a:off x="4377461" y="1680164"/>
            <a:ext cx="2470514" cy="2677656"/>
          </a:xfrm>
          <a:prstGeom prst="rect">
            <a:avLst/>
          </a:prstGeom>
        </p:spPr>
        <p:txBody>
          <a:bodyPr wrap="square">
            <a:spAutoFit/>
          </a:bodyPr>
          <a:lstStyle/>
          <a:p>
            <a:pPr marR="0" lvl="0">
              <a:spcBef>
                <a:spcPts val="0"/>
              </a:spcBef>
              <a:spcAft>
                <a:spcPts val="0"/>
              </a:spcAft>
            </a:pPr>
            <a:r>
              <a:rPr lang="en-US" sz="1200" b="1" dirty="0">
                <a:ea typeface="Calibri" panose="020F0502020204030204" pitchFamily="34" charset="0"/>
                <a:cs typeface="Times New Roman" panose="02020603050405020304" pitchFamily="18" charset="0"/>
              </a:rPr>
              <a:t>In the 19th century, the major national labor unions wanted to improve the position of workers mainly by</a:t>
            </a:r>
            <a:endParaRPr lang="en-US" sz="1200" dirty="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UcPeriod"/>
            </a:pPr>
            <a:r>
              <a:rPr lang="en-US" sz="1200" dirty="0">
                <a:ea typeface="Calibri" panose="020F0502020204030204" pitchFamily="34" charset="0"/>
                <a:cs typeface="Times New Roman" panose="02020603050405020304" pitchFamily="18" charset="0"/>
              </a:rPr>
              <a:t>obtaining the legal right to organize and bargain collectively </a:t>
            </a:r>
          </a:p>
          <a:p>
            <a:pPr marL="342900" marR="0" lvl="0" indent="-342900">
              <a:spcBef>
                <a:spcPts val="0"/>
              </a:spcBef>
              <a:spcAft>
                <a:spcPts val="0"/>
              </a:spcAft>
              <a:buFont typeface="+mj-lt"/>
              <a:buAutoNum type="alphaUcPeriod"/>
            </a:pPr>
            <a:r>
              <a:rPr lang="en-US" sz="1200" dirty="0">
                <a:ea typeface="Calibri" panose="020F0502020204030204" pitchFamily="34" charset="0"/>
                <a:cs typeface="Times New Roman" panose="02020603050405020304" pitchFamily="18" charset="0"/>
              </a:rPr>
              <a:t>using government troops to settle labor disputes with management </a:t>
            </a:r>
          </a:p>
          <a:p>
            <a:pPr marL="342900" marR="0" lvl="0" indent="-342900">
              <a:spcBef>
                <a:spcPts val="0"/>
              </a:spcBef>
              <a:spcAft>
                <a:spcPts val="0"/>
              </a:spcAft>
              <a:buFont typeface="+mj-lt"/>
              <a:buAutoNum type="alphaUcPeriod"/>
            </a:pPr>
            <a:r>
              <a:rPr lang="en-US" sz="1200" dirty="0">
                <a:ea typeface="Calibri" panose="020F0502020204030204" pitchFamily="34" charset="0"/>
                <a:cs typeface="Times New Roman" panose="02020603050405020304" pitchFamily="18" charset="0"/>
              </a:rPr>
              <a:t>supporting government ownership of major industries </a:t>
            </a:r>
          </a:p>
          <a:p>
            <a:pPr marL="342900" marR="0" lvl="0" indent="-342900">
              <a:spcBef>
                <a:spcPts val="0"/>
              </a:spcBef>
              <a:spcAft>
                <a:spcPts val="0"/>
              </a:spcAft>
              <a:buFont typeface="+mj-lt"/>
              <a:buAutoNum type="alphaUcPeriod"/>
            </a:pPr>
            <a:r>
              <a:rPr lang="en-US" sz="1200" dirty="0">
                <a:ea typeface="Calibri" panose="020F0502020204030204" pitchFamily="34" charset="0"/>
              </a:rPr>
              <a:t>endorsing a third political party for workers only </a:t>
            </a:r>
            <a:endParaRPr lang="en-US" sz="1200" dirty="0"/>
          </a:p>
        </p:txBody>
      </p:sp>
      <p:pic>
        <p:nvPicPr>
          <p:cNvPr id="13" name="Picture 12">
            <a:extLst>
              <a:ext uri="{FF2B5EF4-FFF2-40B4-BE49-F238E27FC236}">
                <a16:creationId xmlns:a16="http://schemas.microsoft.com/office/drawing/2014/main" id="{5465981E-F707-43AF-A8E3-A50231501C99}"/>
              </a:ext>
            </a:extLst>
          </p:cNvPr>
          <p:cNvPicPr>
            <a:picLocks noChangeAspect="1"/>
          </p:cNvPicPr>
          <p:nvPr/>
        </p:nvPicPr>
        <p:blipFill>
          <a:blip r:embed="rId2"/>
          <a:stretch>
            <a:fillRect/>
          </a:stretch>
        </p:blipFill>
        <p:spPr>
          <a:xfrm>
            <a:off x="79021" y="784175"/>
            <a:ext cx="4217227" cy="3191556"/>
          </a:xfrm>
          <a:prstGeom prst="rect">
            <a:avLst/>
          </a:prstGeom>
        </p:spPr>
      </p:pic>
      <p:sp>
        <p:nvSpPr>
          <p:cNvPr id="14" name="Rectangle 13">
            <a:extLst>
              <a:ext uri="{FF2B5EF4-FFF2-40B4-BE49-F238E27FC236}">
                <a16:creationId xmlns:a16="http://schemas.microsoft.com/office/drawing/2014/main" id="{3FFA9C26-75F6-4129-9786-099D412243DE}"/>
              </a:ext>
            </a:extLst>
          </p:cNvPr>
          <p:cNvSpPr/>
          <p:nvPr/>
        </p:nvSpPr>
        <p:spPr>
          <a:xfrm>
            <a:off x="4325509" y="91724"/>
            <a:ext cx="4722237" cy="1384995"/>
          </a:xfrm>
          <a:prstGeom prst="rect">
            <a:avLst/>
          </a:prstGeom>
          <a:ln>
            <a:solidFill>
              <a:srgbClr val="FF0000"/>
            </a:solidFill>
          </a:ln>
        </p:spPr>
        <p:txBody>
          <a:bodyPr wrap="square">
            <a:spAutoFit/>
          </a:bodyPr>
          <a:lstStyle/>
          <a:p>
            <a:pPr algn="ctr"/>
            <a:r>
              <a:rPr lang="en-US" sz="1200" dirty="0">
                <a:latin typeface="Times New Roman" panose="02020603050405020304" pitchFamily="18" charset="0"/>
              </a:rPr>
              <a:t>Women were not allowed to join many unions. They formed unions of their own. The International Ladies’ Garment Workers Union (ILGWU) pushed for a safer working environment after a disastrous fire in 1911. When a fire broke out in a crowded sweatshop in New York City at the Triangle Shirtwaist Company, almost 150 workers died. They could not escape the fire because the doors were locked to prevent them from leaving early.</a:t>
            </a:r>
          </a:p>
        </p:txBody>
      </p:sp>
      <p:pic>
        <p:nvPicPr>
          <p:cNvPr id="15" name="Picture 14">
            <a:extLst>
              <a:ext uri="{FF2B5EF4-FFF2-40B4-BE49-F238E27FC236}">
                <a16:creationId xmlns:a16="http://schemas.microsoft.com/office/drawing/2014/main" id="{0AC260B3-76FC-4CBB-A08D-6B46A74F54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600000">
            <a:off x="834149" y="218460"/>
            <a:ext cx="2706970" cy="446650"/>
          </a:xfrm>
          <a:prstGeom prst="rect">
            <a:avLst/>
          </a:prstGeom>
        </p:spPr>
      </p:pic>
      <p:sp>
        <p:nvSpPr>
          <p:cNvPr id="16" name="Rectangle 15">
            <a:extLst>
              <a:ext uri="{FF2B5EF4-FFF2-40B4-BE49-F238E27FC236}">
                <a16:creationId xmlns:a16="http://schemas.microsoft.com/office/drawing/2014/main" id="{D70872BA-A987-45CD-BC7D-632C1D7CF384}"/>
              </a:ext>
            </a:extLst>
          </p:cNvPr>
          <p:cNvSpPr/>
          <p:nvPr/>
        </p:nvSpPr>
        <p:spPr>
          <a:xfrm>
            <a:off x="3610687" y="4431342"/>
            <a:ext cx="3097316" cy="1938992"/>
          </a:xfrm>
          <a:prstGeom prst="rect">
            <a:avLst/>
          </a:prstGeom>
        </p:spPr>
        <p:txBody>
          <a:bodyPr wrap="square">
            <a:spAutoFit/>
          </a:bodyPr>
          <a:lstStyle/>
          <a:p>
            <a:pPr marR="0" lvl="0">
              <a:spcBef>
                <a:spcPts val="0"/>
              </a:spcBef>
              <a:spcAft>
                <a:spcPts val="0"/>
              </a:spcAft>
            </a:pPr>
            <a:r>
              <a:rPr lang="en-US" sz="1200" b="1" dirty="0">
                <a:ea typeface="Calibri" panose="020F0502020204030204" pitchFamily="34" charset="0"/>
                <a:cs typeface="Times New Roman" panose="02020603050405020304" pitchFamily="18" charset="0"/>
              </a:rPr>
              <a:t>The American Federation of Labor became the first long-lasting, successful labor union in the United States mainly because it</a:t>
            </a:r>
            <a:endParaRPr lang="en-US" sz="1200" dirty="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UcPeriod"/>
              <a:tabLst>
                <a:tab pos="685800" algn="l"/>
              </a:tabLst>
            </a:pPr>
            <a:r>
              <a:rPr lang="en-US" sz="1200" dirty="0">
                <a:ea typeface="Calibri" panose="020F0502020204030204" pitchFamily="34" charset="0"/>
                <a:cs typeface="Times New Roman" panose="02020603050405020304" pitchFamily="18" charset="0"/>
              </a:rPr>
              <a:t>refused to participate in strikes against employers </a:t>
            </a:r>
          </a:p>
          <a:p>
            <a:pPr marL="342900" marR="0" lvl="0" indent="-342900">
              <a:spcBef>
                <a:spcPts val="0"/>
              </a:spcBef>
              <a:spcAft>
                <a:spcPts val="0"/>
              </a:spcAft>
              <a:buFont typeface="+mj-lt"/>
              <a:buAutoNum type="alphaUcPeriod"/>
              <a:tabLst>
                <a:tab pos="685800" algn="l"/>
              </a:tabLst>
            </a:pPr>
            <a:r>
              <a:rPr lang="en-US" sz="1200" dirty="0">
                <a:ea typeface="Calibri" panose="020F0502020204030204" pitchFamily="34" charset="0"/>
                <a:cs typeface="Times New Roman" panose="02020603050405020304" pitchFamily="18" charset="0"/>
              </a:rPr>
              <a:t>concentrated on organizing workers in industries in the South </a:t>
            </a:r>
          </a:p>
          <a:p>
            <a:pPr marL="342900" marR="0" lvl="0" indent="-342900">
              <a:spcBef>
                <a:spcPts val="0"/>
              </a:spcBef>
              <a:spcAft>
                <a:spcPts val="0"/>
              </a:spcAft>
              <a:buFont typeface="+mj-lt"/>
              <a:buAutoNum type="alphaUcPeriod"/>
              <a:tabLst>
                <a:tab pos="685800" algn="l"/>
              </a:tabLst>
            </a:pPr>
            <a:r>
              <a:rPr lang="en-US" sz="1200" dirty="0">
                <a:ea typeface="Calibri" panose="020F0502020204030204" pitchFamily="34" charset="0"/>
                <a:cs typeface="Times New Roman" panose="02020603050405020304" pitchFamily="18" charset="0"/>
              </a:rPr>
              <a:t>formed its own political party and elected many pro-labor public officials </a:t>
            </a:r>
          </a:p>
          <a:p>
            <a:pPr marL="342900" marR="0" lvl="0" indent="-342900">
              <a:spcBef>
                <a:spcPts val="0"/>
              </a:spcBef>
              <a:spcAft>
                <a:spcPts val="0"/>
              </a:spcAft>
              <a:buFont typeface="+mj-lt"/>
              <a:buAutoNum type="alphaUcPeriod"/>
              <a:tabLst>
                <a:tab pos="685800" algn="l"/>
              </a:tabLst>
            </a:pPr>
            <a:r>
              <a:rPr lang="en-US" sz="1200" dirty="0">
                <a:ea typeface="Calibri" panose="020F0502020204030204" pitchFamily="34" charset="0"/>
                <a:cs typeface="Times New Roman" panose="02020603050405020304" pitchFamily="18" charset="0"/>
              </a:rPr>
              <a:t>fought for the rights of skilled workers </a:t>
            </a:r>
            <a:endParaRPr lang="en-US"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5647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28DD08-BD4C-4DED-9B85-95ABCC7AFB93}"/>
              </a:ext>
            </a:extLst>
          </p:cNvPr>
          <p:cNvSpPr>
            <a:spLocks noGrp="1"/>
          </p:cNvSpPr>
          <p:nvPr>
            <p:ph type="sldNum" sz="quarter" idx="12"/>
          </p:nvPr>
        </p:nvSpPr>
        <p:spPr/>
        <p:txBody>
          <a:bodyPr/>
          <a:lstStyle/>
          <a:p>
            <a:fld id="{7EADA5B1-96DA-4BCB-B0C6-9B4EA679D3DA}" type="slidenum">
              <a:rPr lang="en-US" smtClean="0"/>
              <a:t>38</a:t>
            </a:fld>
            <a:endParaRPr lang="en-US" dirty="0"/>
          </a:p>
        </p:txBody>
      </p:sp>
      <p:pic>
        <p:nvPicPr>
          <p:cNvPr id="3" name="Picture 2">
            <a:extLst>
              <a:ext uri="{FF2B5EF4-FFF2-40B4-BE49-F238E27FC236}">
                <a16:creationId xmlns:a16="http://schemas.microsoft.com/office/drawing/2014/main" id="{C03BE414-3E33-4A10-AE18-FD8DE8C658D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34526" cy="4848726"/>
          </a:xfrm>
          <a:prstGeom prst="rect">
            <a:avLst/>
          </a:prstGeom>
          <a:noFill/>
        </p:spPr>
      </p:pic>
      <p:sp>
        <p:nvSpPr>
          <p:cNvPr id="4" name="TextBox 3">
            <a:extLst>
              <a:ext uri="{FF2B5EF4-FFF2-40B4-BE49-F238E27FC236}">
                <a16:creationId xmlns:a16="http://schemas.microsoft.com/office/drawing/2014/main" id="{36FDB18A-D703-448E-8586-68D2BB8791B5}"/>
              </a:ext>
            </a:extLst>
          </p:cNvPr>
          <p:cNvSpPr txBox="1"/>
          <p:nvPr/>
        </p:nvSpPr>
        <p:spPr>
          <a:xfrm>
            <a:off x="5678637" y="758431"/>
            <a:ext cx="914400" cy="2246769"/>
          </a:xfrm>
          <a:prstGeom prst="rect">
            <a:avLst/>
          </a:prstGeom>
          <a:noFill/>
        </p:spPr>
        <p:txBody>
          <a:bodyPr wrap="square" rtlCol="0">
            <a:spAutoFit/>
          </a:bodyPr>
          <a:lstStyle/>
          <a:p>
            <a:r>
              <a:rPr lang="en-US" sz="2000" dirty="0"/>
              <a:t>S</a:t>
            </a:r>
          </a:p>
          <a:p>
            <a:endParaRPr lang="en-US" sz="2000" dirty="0"/>
          </a:p>
          <a:p>
            <a:r>
              <a:rPr lang="en-US" sz="2000" dirty="0"/>
              <a:t>P</a:t>
            </a:r>
          </a:p>
          <a:p>
            <a:endParaRPr lang="en-US" sz="2000" dirty="0"/>
          </a:p>
          <a:p>
            <a:r>
              <a:rPr lang="en-US" sz="2000" dirty="0"/>
              <a:t>A</a:t>
            </a:r>
          </a:p>
          <a:p>
            <a:endParaRPr lang="en-US" sz="2000" dirty="0"/>
          </a:p>
          <a:p>
            <a:r>
              <a:rPr lang="en-US" sz="2000" dirty="0"/>
              <a:t>M</a:t>
            </a:r>
          </a:p>
        </p:txBody>
      </p:sp>
      <p:sp>
        <p:nvSpPr>
          <p:cNvPr id="6" name="Text Box 2">
            <a:extLst>
              <a:ext uri="{FF2B5EF4-FFF2-40B4-BE49-F238E27FC236}">
                <a16:creationId xmlns:a16="http://schemas.microsoft.com/office/drawing/2014/main" id="{99610D95-E01A-4DD7-8230-414796EB38C5}"/>
              </a:ext>
            </a:extLst>
          </p:cNvPr>
          <p:cNvSpPr txBox="1">
            <a:spLocks noChangeArrowheads="1"/>
          </p:cNvSpPr>
          <p:nvPr/>
        </p:nvSpPr>
        <p:spPr bwMode="auto">
          <a:xfrm>
            <a:off x="144111" y="5038241"/>
            <a:ext cx="5534526" cy="154089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“Collective bargaining consists of negotiations between an employer and a group of employees so as to determine the conditions of employment. The result of collective bargaining procedures is a collective agreement. Employees are often represented in bargaining by a union or other labor organization. Collective bargaining is governed by federal and state statutory laws, administrative agency regulations, and judicial decisions. In areas where federal and state law overlap, state laws are preempted.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See</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U.S. Constitution, Art. VI.” ~ law.cornell.edu</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ctr">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Some individuals feel that collective bargaining gives unions too much power while other individuals feel that collective bargaining is necessary to ensure that workers are not mistreated or even exploited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56460BC-F74C-453E-8D97-83AA0D9C997E}"/>
              </a:ext>
            </a:extLst>
          </p:cNvPr>
          <p:cNvSpPr/>
          <p:nvPr/>
        </p:nvSpPr>
        <p:spPr>
          <a:xfrm>
            <a:off x="5456789" y="3429000"/>
            <a:ext cx="3687211" cy="523220"/>
          </a:xfrm>
          <a:prstGeom prst="rect">
            <a:avLst/>
          </a:prstGeom>
        </p:spPr>
        <p:txBody>
          <a:bodyPr wrap="square">
            <a:spAutoFit/>
          </a:bodyPr>
          <a:lstStyle/>
          <a:p>
            <a:pPr algn="ctr"/>
            <a:r>
              <a:rPr lang="en-US" sz="1400" b="1" dirty="0">
                <a:ea typeface="Calibri" panose="020F0502020204030204" pitchFamily="34" charset="0"/>
              </a:rPr>
              <a:t>CRQ: Explain Collective Bargaining and the benefit that it had for workers. TTQA</a:t>
            </a:r>
            <a:endParaRPr lang="en-US" sz="1400" dirty="0"/>
          </a:p>
        </p:txBody>
      </p:sp>
      <p:pic>
        <p:nvPicPr>
          <p:cNvPr id="11" name="Picture 10">
            <a:extLst>
              <a:ext uri="{FF2B5EF4-FFF2-40B4-BE49-F238E27FC236}">
                <a16:creationId xmlns:a16="http://schemas.microsoft.com/office/drawing/2014/main" id="{92194AD9-1839-4955-BB2A-D5EB7A584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600000">
            <a:off x="6135837" y="136524"/>
            <a:ext cx="2706970" cy="446650"/>
          </a:xfrm>
          <a:prstGeom prst="rect">
            <a:avLst/>
          </a:prstGeom>
        </p:spPr>
      </p:pic>
    </p:spTree>
    <p:extLst>
      <p:ext uri="{BB962C8B-B14F-4D97-AF65-F5344CB8AC3E}">
        <p14:creationId xmlns:p14="http://schemas.microsoft.com/office/powerpoint/2010/main" val="754734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F651EB-B4D7-4CDD-886C-1EABC3A3B084}"/>
              </a:ext>
            </a:extLst>
          </p:cNvPr>
          <p:cNvSpPr>
            <a:spLocks noGrp="1"/>
          </p:cNvSpPr>
          <p:nvPr>
            <p:ph type="sldNum" sz="quarter" idx="12"/>
          </p:nvPr>
        </p:nvSpPr>
        <p:spPr/>
        <p:txBody>
          <a:bodyPr/>
          <a:lstStyle/>
          <a:p>
            <a:fld id="{7EADA5B1-96DA-4BCB-B0C6-9B4EA679D3DA}" type="slidenum">
              <a:rPr lang="en-US" smtClean="0"/>
              <a:t>39</a:t>
            </a:fld>
            <a:endParaRPr lang="en-US" dirty="0"/>
          </a:p>
        </p:txBody>
      </p:sp>
      <p:sp>
        <p:nvSpPr>
          <p:cNvPr id="3" name="Rectangle 2">
            <a:extLst>
              <a:ext uri="{FF2B5EF4-FFF2-40B4-BE49-F238E27FC236}">
                <a16:creationId xmlns:a16="http://schemas.microsoft.com/office/drawing/2014/main" id="{1414D48E-46BE-4AEA-8F44-47FCD6A566B5}"/>
              </a:ext>
            </a:extLst>
          </p:cNvPr>
          <p:cNvSpPr/>
          <p:nvPr/>
        </p:nvSpPr>
        <p:spPr>
          <a:xfrm>
            <a:off x="-59635" y="388479"/>
            <a:ext cx="9144000" cy="517065"/>
          </a:xfrm>
          <a:prstGeom prst="rect">
            <a:avLst/>
          </a:prstGeom>
        </p:spPr>
        <p:txBody>
          <a:bodyPr wrap="square">
            <a:spAutoFit/>
          </a:bodyPr>
          <a:lstStyle/>
          <a:p>
            <a:pPr algn="ctr">
              <a:lnSpc>
                <a:spcPct val="115000"/>
              </a:lnSpc>
            </a:pPr>
            <a:r>
              <a:rPr lang="en-US" sz="1200" b="1" dirty="0">
                <a:solidFill>
                  <a:srgbClr val="000000"/>
                </a:solidFill>
                <a:latin typeface="Helvetica Neue"/>
                <a:ea typeface="Helvetica Neue"/>
                <a:cs typeface="Helvetica Neue"/>
              </a:rPr>
              <a:t>Labor in the Gilded Age - Directions: </a:t>
            </a:r>
            <a:r>
              <a:rPr lang="en-US" sz="1200" dirty="0">
                <a:solidFill>
                  <a:srgbClr val="000000"/>
                </a:solidFill>
                <a:latin typeface="Helvetica Neue"/>
                <a:ea typeface="Helvetica Neue"/>
                <a:cs typeface="Helvetica Neue"/>
              </a:rPr>
              <a:t>You have been assigned to read about four major labor related events in US History from the Gilded Age.  Read about your event, and fill out the table below based on your reading.  </a:t>
            </a:r>
            <a:endParaRPr lang="en-US" sz="1200" dirty="0">
              <a:solidFill>
                <a:srgbClr val="000000"/>
              </a:solidFill>
              <a:latin typeface="Arial" panose="020B0604020202020204" pitchFamily="34" charset="0"/>
              <a:ea typeface="Arial" panose="020B0604020202020204" pitchFamily="34" charset="0"/>
            </a:endParaRPr>
          </a:p>
        </p:txBody>
      </p:sp>
      <p:graphicFrame>
        <p:nvGraphicFramePr>
          <p:cNvPr id="13" name="Table 12">
            <a:extLst>
              <a:ext uri="{FF2B5EF4-FFF2-40B4-BE49-F238E27FC236}">
                <a16:creationId xmlns:a16="http://schemas.microsoft.com/office/drawing/2014/main" id="{A802F753-F01D-4DC6-8F76-E0B7E0EBD1E2}"/>
              </a:ext>
            </a:extLst>
          </p:cNvPr>
          <p:cNvGraphicFramePr>
            <a:graphicFrameLocks noGrp="1"/>
          </p:cNvGraphicFramePr>
          <p:nvPr>
            <p:extLst>
              <p:ext uri="{D42A27DB-BD31-4B8C-83A1-F6EECF244321}">
                <p14:modId xmlns:p14="http://schemas.microsoft.com/office/powerpoint/2010/main" val="2400657979"/>
              </p:ext>
            </p:extLst>
          </p:nvPr>
        </p:nvGraphicFramePr>
        <p:xfrm>
          <a:off x="0" y="871636"/>
          <a:ext cx="9024730" cy="5988332"/>
        </p:xfrm>
        <a:graphic>
          <a:graphicData uri="http://schemas.openxmlformats.org/drawingml/2006/table">
            <a:tbl>
              <a:tblPr>
                <a:tableStyleId>{5940675A-B579-460E-94D1-54222C63F5DA}</a:tableStyleId>
              </a:tblPr>
              <a:tblGrid>
                <a:gridCol w="1229122">
                  <a:extLst>
                    <a:ext uri="{9D8B030D-6E8A-4147-A177-3AD203B41FA5}">
                      <a16:colId xmlns:a16="http://schemas.microsoft.com/office/drawing/2014/main" val="221209326"/>
                    </a:ext>
                  </a:extLst>
                </a:gridCol>
                <a:gridCol w="1336767">
                  <a:extLst>
                    <a:ext uri="{9D8B030D-6E8A-4147-A177-3AD203B41FA5}">
                      <a16:colId xmlns:a16="http://schemas.microsoft.com/office/drawing/2014/main" val="1478433888"/>
                    </a:ext>
                  </a:extLst>
                </a:gridCol>
                <a:gridCol w="2382361">
                  <a:extLst>
                    <a:ext uri="{9D8B030D-6E8A-4147-A177-3AD203B41FA5}">
                      <a16:colId xmlns:a16="http://schemas.microsoft.com/office/drawing/2014/main" val="1426532003"/>
                    </a:ext>
                  </a:extLst>
                </a:gridCol>
                <a:gridCol w="4076480">
                  <a:extLst>
                    <a:ext uri="{9D8B030D-6E8A-4147-A177-3AD203B41FA5}">
                      <a16:colId xmlns:a16="http://schemas.microsoft.com/office/drawing/2014/main" val="1944257484"/>
                    </a:ext>
                  </a:extLst>
                </a:gridCol>
              </a:tblGrid>
              <a:tr h="395255">
                <a:tc>
                  <a:txBody>
                    <a:bodyPr/>
                    <a:lstStyle/>
                    <a:p>
                      <a:pPr marL="0" marR="0" algn="ctr">
                        <a:lnSpc>
                          <a:spcPct val="115000"/>
                        </a:lnSpc>
                        <a:spcBef>
                          <a:spcPts val="0"/>
                        </a:spcBef>
                        <a:spcAft>
                          <a:spcPts val="0"/>
                        </a:spcAft>
                      </a:pPr>
                      <a:r>
                        <a:rPr lang="en-US" sz="2000" b="1" dirty="0">
                          <a:effectLst/>
                        </a:rPr>
                        <a:t>Event </a:t>
                      </a:r>
                      <a:endParaRPr lang="en-US" sz="2000" b="1" dirty="0">
                        <a:solidFill>
                          <a:srgbClr val="000000"/>
                        </a:solidFill>
                        <a:effectLst/>
                        <a:latin typeface="Arial" panose="020B0604020202020204" pitchFamily="34" charset="0"/>
                        <a:ea typeface="Arial" panose="020B0604020202020204" pitchFamily="34" charset="0"/>
                      </a:endParaRPr>
                    </a:p>
                  </a:txBody>
                  <a:tcPr marL="39490" marR="39490" marT="39490" marB="39490"/>
                </a:tc>
                <a:tc>
                  <a:txBody>
                    <a:bodyPr/>
                    <a:lstStyle/>
                    <a:p>
                      <a:pPr marL="0" marR="0" algn="ctr">
                        <a:lnSpc>
                          <a:spcPct val="115000"/>
                        </a:lnSpc>
                        <a:spcBef>
                          <a:spcPts val="0"/>
                        </a:spcBef>
                        <a:spcAft>
                          <a:spcPts val="0"/>
                        </a:spcAft>
                      </a:pPr>
                      <a:r>
                        <a:rPr lang="en-US" sz="2000" b="1" dirty="0">
                          <a:effectLst/>
                        </a:rPr>
                        <a:t>Industry  </a:t>
                      </a:r>
                      <a:endParaRPr lang="en-US" sz="2000" b="1" dirty="0">
                        <a:solidFill>
                          <a:srgbClr val="000000"/>
                        </a:solidFill>
                        <a:effectLst/>
                        <a:latin typeface="Arial" panose="020B0604020202020204" pitchFamily="34" charset="0"/>
                        <a:ea typeface="Arial" panose="020B0604020202020204" pitchFamily="34" charset="0"/>
                      </a:endParaRPr>
                    </a:p>
                  </a:txBody>
                  <a:tcPr marL="39490" marR="39490" marT="39490" marB="39490"/>
                </a:tc>
                <a:tc>
                  <a:txBody>
                    <a:bodyPr/>
                    <a:lstStyle/>
                    <a:p>
                      <a:pPr marL="0" marR="0" algn="ctr">
                        <a:lnSpc>
                          <a:spcPct val="115000"/>
                        </a:lnSpc>
                        <a:spcBef>
                          <a:spcPts val="0"/>
                        </a:spcBef>
                        <a:spcAft>
                          <a:spcPts val="0"/>
                        </a:spcAft>
                      </a:pPr>
                      <a:r>
                        <a:rPr lang="en-US" sz="2000" b="1" dirty="0">
                          <a:effectLst/>
                        </a:rPr>
                        <a:t>People Involved </a:t>
                      </a:r>
                      <a:endParaRPr lang="en-US" sz="2000" b="1" dirty="0">
                        <a:solidFill>
                          <a:srgbClr val="000000"/>
                        </a:solidFill>
                        <a:effectLst/>
                        <a:latin typeface="Arial" panose="020B0604020202020204" pitchFamily="34" charset="0"/>
                        <a:ea typeface="Arial" panose="020B0604020202020204" pitchFamily="34" charset="0"/>
                      </a:endParaRPr>
                    </a:p>
                  </a:txBody>
                  <a:tcPr marL="39490" marR="39490" marT="39490" marB="39490"/>
                </a:tc>
                <a:tc>
                  <a:txBody>
                    <a:bodyPr/>
                    <a:lstStyle/>
                    <a:p>
                      <a:pPr marL="0" marR="0" algn="ctr">
                        <a:lnSpc>
                          <a:spcPct val="115000"/>
                        </a:lnSpc>
                        <a:spcBef>
                          <a:spcPts val="0"/>
                        </a:spcBef>
                        <a:spcAft>
                          <a:spcPts val="0"/>
                        </a:spcAft>
                      </a:pPr>
                      <a:r>
                        <a:rPr lang="en-US" sz="2000" b="1" dirty="0">
                          <a:effectLst/>
                        </a:rPr>
                        <a:t>What happened: </a:t>
                      </a:r>
                      <a:r>
                        <a:rPr lang="en-US" sz="1800" b="1" dirty="0">
                          <a:effectLst/>
                        </a:rPr>
                        <a:t>Cause, Effect, Impact </a:t>
                      </a:r>
                      <a:endParaRPr lang="en-US" sz="2000" b="1" dirty="0">
                        <a:solidFill>
                          <a:srgbClr val="000000"/>
                        </a:solidFill>
                        <a:effectLst/>
                        <a:latin typeface="Arial" panose="020B0604020202020204" pitchFamily="34" charset="0"/>
                        <a:ea typeface="Arial" panose="020B0604020202020204" pitchFamily="34" charset="0"/>
                      </a:endParaRPr>
                    </a:p>
                  </a:txBody>
                  <a:tcPr marL="39490" marR="39490" marT="39490" marB="39490"/>
                </a:tc>
                <a:extLst>
                  <a:ext uri="{0D108BD9-81ED-4DB2-BD59-A6C34878D82A}">
                    <a16:rowId xmlns:a16="http://schemas.microsoft.com/office/drawing/2014/main" val="2666688473"/>
                  </a:ext>
                </a:extLst>
              </a:tr>
              <a:tr h="1795206">
                <a:tc>
                  <a:txBody>
                    <a:bodyPr/>
                    <a:lstStyle/>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u="sng" dirty="0">
                          <a:effectLst/>
                          <a:hlinkClick r:id="rId2" action="ppaction://hlinkfile"/>
                        </a:rPr>
                        <a:t>Haymarket Riot </a:t>
                      </a:r>
                      <a:endParaRPr lang="en-US" sz="1400" dirty="0">
                        <a:effectLst/>
                      </a:endParaRPr>
                    </a:p>
                    <a:p>
                      <a:pPr marL="0" marR="0" algn="ctr">
                        <a:lnSpc>
                          <a:spcPct val="115000"/>
                        </a:lnSpc>
                        <a:spcBef>
                          <a:spcPts val="0"/>
                        </a:spcBef>
                        <a:spcAft>
                          <a:spcPts val="0"/>
                        </a:spcAft>
                      </a:pPr>
                      <a:r>
                        <a:rPr lang="en-US" sz="1400" u="sng" dirty="0">
                          <a:effectLst/>
                          <a:hlinkClick r:id="rId2" action="ppaction://hlinkfile"/>
                        </a:rPr>
                        <a:t>1886 </a:t>
                      </a:r>
                      <a:endParaRPr lang="en-US" sz="1400" dirty="0">
                        <a:solidFill>
                          <a:srgbClr val="000000"/>
                        </a:solidFill>
                        <a:effectLst/>
                        <a:latin typeface="Arial" panose="020B0604020202020204" pitchFamily="34" charset="0"/>
                        <a:ea typeface="Arial" panose="020B0604020202020204" pitchFamily="34" charset="0"/>
                      </a:endParaRPr>
                    </a:p>
                  </a:txBody>
                  <a:tcPr marL="39490" marR="39490" marT="39490" marB="39490"/>
                </a:tc>
                <a:tc>
                  <a:txBody>
                    <a:bodyPr/>
                    <a:lstStyle/>
                    <a:p>
                      <a:pPr marL="0" marR="0">
                        <a:lnSpc>
                          <a:spcPct val="115000"/>
                        </a:lnSpc>
                        <a:spcBef>
                          <a:spcPts val="0"/>
                        </a:spcBef>
                        <a:spcAft>
                          <a:spcPts val="0"/>
                        </a:spcAft>
                      </a:pPr>
                      <a:r>
                        <a:rPr lang="en-US" sz="700" dirty="0">
                          <a:effectLst/>
                        </a:rPr>
                        <a:t> </a:t>
                      </a:r>
                      <a:endParaRPr lang="en-US" sz="700" dirty="0">
                        <a:solidFill>
                          <a:srgbClr val="000000"/>
                        </a:solidFill>
                        <a:effectLst/>
                        <a:latin typeface="Arial" panose="020B0604020202020204" pitchFamily="34" charset="0"/>
                        <a:ea typeface="Arial" panose="020B0604020202020204" pitchFamily="34" charset="0"/>
                      </a:endParaRPr>
                    </a:p>
                  </a:txBody>
                  <a:tcPr marL="39490" marR="39490" marT="39490" marB="39490"/>
                </a:tc>
                <a:tc>
                  <a:txBody>
                    <a:bodyPr/>
                    <a:lstStyle/>
                    <a:p>
                      <a:pPr marL="0" marR="0">
                        <a:lnSpc>
                          <a:spcPct val="115000"/>
                        </a:lnSpc>
                        <a:spcBef>
                          <a:spcPts val="0"/>
                        </a:spcBef>
                        <a:spcAft>
                          <a:spcPts val="0"/>
                        </a:spcAft>
                      </a:pPr>
                      <a:r>
                        <a:rPr lang="en-US" sz="700" dirty="0">
                          <a:effectLst/>
                        </a:rPr>
                        <a:t> </a:t>
                      </a:r>
                      <a:endParaRPr lang="en-US" sz="700" dirty="0">
                        <a:solidFill>
                          <a:srgbClr val="000000"/>
                        </a:solidFill>
                        <a:effectLst/>
                        <a:latin typeface="Arial" panose="020B0604020202020204" pitchFamily="34" charset="0"/>
                        <a:ea typeface="Arial" panose="020B0604020202020204" pitchFamily="34" charset="0"/>
                      </a:endParaRPr>
                    </a:p>
                  </a:txBody>
                  <a:tcPr marL="39490" marR="39490" marT="39490" marB="39490"/>
                </a:tc>
                <a:tc>
                  <a:txBody>
                    <a:bodyPr/>
                    <a:lstStyle/>
                    <a:p>
                      <a:pPr marL="0" marR="0">
                        <a:lnSpc>
                          <a:spcPct val="115000"/>
                        </a:lnSpc>
                        <a:spcBef>
                          <a:spcPts val="0"/>
                        </a:spcBef>
                        <a:spcAft>
                          <a:spcPts val="0"/>
                        </a:spcAft>
                      </a:pPr>
                      <a:r>
                        <a:rPr lang="en-US" sz="700" dirty="0">
                          <a:effectLst/>
                        </a:rPr>
                        <a:t> </a:t>
                      </a:r>
                    </a:p>
                    <a:p>
                      <a:pPr marL="0" marR="0">
                        <a:lnSpc>
                          <a:spcPct val="115000"/>
                        </a:lnSpc>
                        <a:spcBef>
                          <a:spcPts val="0"/>
                        </a:spcBef>
                        <a:spcAft>
                          <a:spcPts val="0"/>
                        </a:spcAft>
                      </a:pPr>
                      <a:r>
                        <a:rPr lang="en-US" sz="700" dirty="0">
                          <a:effectLst/>
                        </a:rPr>
                        <a:t> </a:t>
                      </a:r>
                    </a:p>
                    <a:p>
                      <a:pPr marL="0" marR="0">
                        <a:lnSpc>
                          <a:spcPct val="115000"/>
                        </a:lnSpc>
                        <a:spcBef>
                          <a:spcPts val="0"/>
                        </a:spcBef>
                        <a:spcAft>
                          <a:spcPts val="0"/>
                        </a:spcAft>
                      </a:pPr>
                      <a:r>
                        <a:rPr lang="en-US" sz="700" dirty="0">
                          <a:effectLst/>
                        </a:rPr>
                        <a:t> </a:t>
                      </a:r>
                    </a:p>
                    <a:p>
                      <a:pPr marL="0" marR="0">
                        <a:lnSpc>
                          <a:spcPct val="115000"/>
                        </a:lnSpc>
                        <a:spcBef>
                          <a:spcPts val="0"/>
                        </a:spcBef>
                        <a:spcAft>
                          <a:spcPts val="0"/>
                        </a:spcAft>
                      </a:pPr>
                      <a:r>
                        <a:rPr lang="en-US" sz="700" dirty="0">
                          <a:effectLst/>
                        </a:rPr>
                        <a:t> </a:t>
                      </a:r>
                    </a:p>
                    <a:p>
                      <a:pPr marL="0" marR="0">
                        <a:lnSpc>
                          <a:spcPct val="115000"/>
                        </a:lnSpc>
                        <a:spcBef>
                          <a:spcPts val="0"/>
                        </a:spcBef>
                        <a:spcAft>
                          <a:spcPts val="0"/>
                        </a:spcAft>
                      </a:pPr>
                      <a:r>
                        <a:rPr lang="en-US" sz="700" dirty="0">
                          <a:effectLst/>
                        </a:rPr>
                        <a:t> </a:t>
                      </a:r>
                    </a:p>
                    <a:p>
                      <a:pPr marL="0" marR="0">
                        <a:lnSpc>
                          <a:spcPct val="115000"/>
                        </a:lnSpc>
                        <a:spcBef>
                          <a:spcPts val="0"/>
                        </a:spcBef>
                        <a:spcAft>
                          <a:spcPts val="0"/>
                        </a:spcAft>
                      </a:pPr>
                      <a:r>
                        <a:rPr lang="en-US" sz="700" dirty="0">
                          <a:effectLst/>
                        </a:rPr>
                        <a:t> </a:t>
                      </a:r>
                    </a:p>
                    <a:p>
                      <a:pPr marL="0" marR="0">
                        <a:lnSpc>
                          <a:spcPct val="115000"/>
                        </a:lnSpc>
                        <a:spcBef>
                          <a:spcPts val="0"/>
                        </a:spcBef>
                        <a:spcAft>
                          <a:spcPts val="0"/>
                        </a:spcAft>
                      </a:pPr>
                      <a:r>
                        <a:rPr lang="en-US" sz="700" dirty="0">
                          <a:effectLst/>
                        </a:rPr>
                        <a:t> </a:t>
                      </a:r>
                    </a:p>
                    <a:p>
                      <a:pPr marL="0" marR="0">
                        <a:lnSpc>
                          <a:spcPct val="115000"/>
                        </a:lnSpc>
                        <a:spcBef>
                          <a:spcPts val="0"/>
                        </a:spcBef>
                        <a:spcAft>
                          <a:spcPts val="0"/>
                        </a:spcAft>
                      </a:pPr>
                      <a:r>
                        <a:rPr lang="en-US" sz="700" dirty="0">
                          <a:effectLst/>
                        </a:rPr>
                        <a:t> </a:t>
                      </a:r>
                    </a:p>
                    <a:p>
                      <a:pPr marL="0" marR="0">
                        <a:lnSpc>
                          <a:spcPct val="115000"/>
                        </a:lnSpc>
                        <a:spcBef>
                          <a:spcPts val="0"/>
                        </a:spcBef>
                        <a:spcAft>
                          <a:spcPts val="0"/>
                        </a:spcAft>
                      </a:pPr>
                      <a:r>
                        <a:rPr lang="en-US" sz="700" dirty="0">
                          <a:effectLst/>
                        </a:rPr>
                        <a:t> </a:t>
                      </a:r>
                    </a:p>
                    <a:p>
                      <a:pPr marL="0" marR="0">
                        <a:lnSpc>
                          <a:spcPct val="115000"/>
                        </a:lnSpc>
                        <a:spcBef>
                          <a:spcPts val="0"/>
                        </a:spcBef>
                        <a:spcAft>
                          <a:spcPts val="0"/>
                        </a:spcAft>
                      </a:pPr>
                      <a:r>
                        <a:rPr lang="en-US" sz="700" dirty="0">
                          <a:effectLst/>
                        </a:rPr>
                        <a:t> </a:t>
                      </a:r>
                      <a:endParaRPr lang="en-US" sz="700" dirty="0">
                        <a:solidFill>
                          <a:srgbClr val="000000"/>
                        </a:solidFill>
                        <a:effectLst/>
                        <a:latin typeface="Arial" panose="020B0604020202020204" pitchFamily="34" charset="0"/>
                        <a:ea typeface="Arial" panose="020B0604020202020204" pitchFamily="34" charset="0"/>
                      </a:endParaRPr>
                    </a:p>
                  </a:txBody>
                  <a:tcPr marL="39490" marR="39490" marT="39490" marB="39490"/>
                </a:tc>
                <a:extLst>
                  <a:ext uri="{0D108BD9-81ED-4DB2-BD59-A6C34878D82A}">
                    <a16:rowId xmlns:a16="http://schemas.microsoft.com/office/drawing/2014/main" val="2776907877"/>
                  </a:ext>
                </a:extLst>
              </a:tr>
              <a:tr h="1795206">
                <a:tc>
                  <a:txBody>
                    <a:bodyPr/>
                    <a:lstStyle/>
                    <a:p>
                      <a:pPr marL="0" marR="0" algn="ctr">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u="sng" dirty="0">
                          <a:effectLst/>
                          <a:hlinkClick r:id="rId3" action="ppaction://hlinkfile"/>
                        </a:rPr>
                        <a:t>Homestead Strike </a:t>
                      </a:r>
                      <a:endParaRPr lang="en-US" sz="1400" dirty="0">
                        <a:effectLst/>
                      </a:endParaRPr>
                    </a:p>
                    <a:p>
                      <a:pPr marL="0" marR="0" algn="ctr">
                        <a:lnSpc>
                          <a:spcPct val="115000"/>
                        </a:lnSpc>
                        <a:spcBef>
                          <a:spcPts val="0"/>
                        </a:spcBef>
                        <a:spcAft>
                          <a:spcPts val="0"/>
                        </a:spcAft>
                      </a:pPr>
                      <a:r>
                        <a:rPr lang="en-US" sz="1400" u="sng" dirty="0">
                          <a:effectLst/>
                          <a:hlinkClick r:id="rId3" action="ppaction://hlinkfile"/>
                        </a:rPr>
                        <a:t>1892</a:t>
                      </a:r>
                      <a:endParaRPr lang="en-US" sz="1400" dirty="0">
                        <a:solidFill>
                          <a:srgbClr val="000000"/>
                        </a:solidFill>
                        <a:effectLst/>
                        <a:latin typeface="Arial" panose="020B0604020202020204" pitchFamily="34" charset="0"/>
                        <a:ea typeface="Arial" panose="020B0604020202020204" pitchFamily="34" charset="0"/>
                      </a:endParaRPr>
                    </a:p>
                  </a:txBody>
                  <a:tcPr marL="39490" marR="39490" marT="39490" marB="39490"/>
                </a:tc>
                <a:tc>
                  <a:txBody>
                    <a:bodyPr/>
                    <a:lstStyle/>
                    <a:p>
                      <a:pPr marL="0" marR="0">
                        <a:lnSpc>
                          <a:spcPct val="115000"/>
                        </a:lnSpc>
                        <a:spcBef>
                          <a:spcPts val="0"/>
                        </a:spcBef>
                        <a:spcAft>
                          <a:spcPts val="0"/>
                        </a:spcAft>
                      </a:pPr>
                      <a:r>
                        <a:rPr lang="en-US" sz="700" dirty="0">
                          <a:effectLst/>
                        </a:rPr>
                        <a:t> </a:t>
                      </a:r>
                      <a:endParaRPr lang="en-US" sz="700" dirty="0">
                        <a:solidFill>
                          <a:srgbClr val="000000"/>
                        </a:solidFill>
                        <a:effectLst/>
                        <a:latin typeface="Arial" panose="020B0604020202020204" pitchFamily="34" charset="0"/>
                        <a:ea typeface="Arial" panose="020B0604020202020204" pitchFamily="34" charset="0"/>
                      </a:endParaRPr>
                    </a:p>
                  </a:txBody>
                  <a:tcPr marL="39490" marR="39490" marT="39490" marB="39490"/>
                </a:tc>
                <a:tc>
                  <a:txBody>
                    <a:bodyPr/>
                    <a:lstStyle/>
                    <a:p>
                      <a:pPr marL="0" marR="0">
                        <a:lnSpc>
                          <a:spcPct val="115000"/>
                        </a:lnSpc>
                        <a:spcBef>
                          <a:spcPts val="0"/>
                        </a:spcBef>
                        <a:spcAft>
                          <a:spcPts val="0"/>
                        </a:spcAft>
                      </a:pPr>
                      <a:r>
                        <a:rPr lang="en-US" sz="700" dirty="0">
                          <a:effectLst/>
                        </a:rPr>
                        <a:t> </a:t>
                      </a:r>
                      <a:endParaRPr lang="en-US" sz="700" dirty="0">
                        <a:solidFill>
                          <a:srgbClr val="000000"/>
                        </a:solidFill>
                        <a:effectLst/>
                        <a:latin typeface="Arial" panose="020B0604020202020204" pitchFamily="34" charset="0"/>
                        <a:ea typeface="Arial" panose="020B0604020202020204" pitchFamily="34" charset="0"/>
                      </a:endParaRPr>
                    </a:p>
                  </a:txBody>
                  <a:tcPr marL="39490" marR="39490" marT="39490" marB="39490"/>
                </a:tc>
                <a:tc>
                  <a:txBody>
                    <a:bodyPr/>
                    <a:lstStyle/>
                    <a:p>
                      <a:pPr marL="0" marR="0">
                        <a:lnSpc>
                          <a:spcPct val="115000"/>
                        </a:lnSpc>
                        <a:spcBef>
                          <a:spcPts val="0"/>
                        </a:spcBef>
                        <a:spcAft>
                          <a:spcPts val="0"/>
                        </a:spcAft>
                      </a:pPr>
                      <a:r>
                        <a:rPr lang="en-US" sz="700" dirty="0">
                          <a:effectLst/>
                        </a:rPr>
                        <a:t> </a:t>
                      </a:r>
                    </a:p>
                    <a:p>
                      <a:pPr marL="0" marR="0">
                        <a:lnSpc>
                          <a:spcPct val="115000"/>
                        </a:lnSpc>
                        <a:spcBef>
                          <a:spcPts val="0"/>
                        </a:spcBef>
                        <a:spcAft>
                          <a:spcPts val="0"/>
                        </a:spcAft>
                      </a:pPr>
                      <a:r>
                        <a:rPr lang="en-US" sz="700" dirty="0">
                          <a:effectLst/>
                        </a:rPr>
                        <a:t> </a:t>
                      </a:r>
                    </a:p>
                    <a:p>
                      <a:pPr marL="0" marR="0">
                        <a:lnSpc>
                          <a:spcPct val="115000"/>
                        </a:lnSpc>
                        <a:spcBef>
                          <a:spcPts val="0"/>
                        </a:spcBef>
                        <a:spcAft>
                          <a:spcPts val="0"/>
                        </a:spcAft>
                      </a:pPr>
                      <a:r>
                        <a:rPr lang="en-US" sz="700" dirty="0">
                          <a:effectLst/>
                        </a:rPr>
                        <a:t> </a:t>
                      </a:r>
                    </a:p>
                    <a:p>
                      <a:pPr marL="0" marR="0">
                        <a:lnSpc>
                          <a:spcPct val="115000"/>
                        </a:lnSpc>
                        <a:spcBef>
                          <a:spcPts val="0"/>
                        </a:spcBef>
                        <a:spcAft>
                          <a:spcPts val="0"/>
                        </a:spcAft>
                      </a:pPr>
                      <a:r>
                        <a:rPr lang="en-US" sz="700" dirty="0">
                          <a:effectLst/>
                        </a:rPr>
                        <a:t> </a:t>
                      </a:r>
                    </a:p>
                    <a:p>
                      <a:pPr marL="0" marR="0">
                        <a:lnSpc>
                          <a:spcPct val="115000"/>
                        </a:lnSpc>
                        <a:spcBef>
                          <a:spcPts val="0"/>
                        </a:spcBef>
                        <a:spcAft>
                          <a:spcPts val="0"/>
                        </a:spcAft>
                      </a:pPr>
                      <a:r>
                        <a:rPr lang="en-US" sz="700" dirty="0">
                          <a:effectLst/>
                        </a:rPr>
                        <a:t> </a:t>
                      </a:r>
                    </a:p>
                    <a:p>
                      <a:pPr marL="0" marR="0">
                        <a:lnSpc>
                          <a:spcPct val="115000"/>
                        </a:lnSpc>
                        <a:spcBef>
                          <a:spcPts val="0"/>
                        </a:spcBef>
                        <a:spcAft>
                          <a:spcPts val="0"/>
                        </a:spcAft>
                      </a:pPr>
                      <a:r>
                        <a:rPr lang="en-US" sz="700" dirty="0">
                          <a:effectLst/>
                        </a:rPr>
                        <a:t> </a:t>
                      </a:r>
                    </a:p>
                    <a:p>
                      <a:pPr marL="0" marR="0">
                        <a:lnSpc>
                          <a:spcPct val="115000"/>
                        </a:lnSpc>
                        <a:spcBef>
                          <a:spcPts val="0"/>
                        </a:spcBef>
                        <a:spcAft>
                          <a:spcPts val="0"/>
                        </a:spcAft>
                      </a:pPr>
                      <a:r>
                        <a:rPr lang="en-US" sz="700" dirty="0">
                          <a:effectLst/>
                        </a:rPr>
                        <a:t> </a:t>
                      </a:r>
                    </a:p>
                    <a:p>
                      <a:pPr marL="0" marR="0">
                        <a:lnSpc>
                          <a:spcPct val="115000"/>
                        </a:lnSpc>
                        <a:spcBef>
                          <a:spcPts val="0"/>
                        </a:spcBef>
                        <a:spcAft>
                          <a:spcPts val="0"/>
                        </a:spcAft>
                      </a:pPr>
                      <a:r>
                        <a:rPr lang="en-US" sz="700" dirty="0">
                          <a:effectLst/>
                        </a:rPr>
                        <a:t> </a:t>
                      </a:r>
                    </a:p>
                    <a:p>
                      <a:pPr marL="0" marR="0">
                        <a:lnSpc>
                          <a:spcPct val="115000"/>
                        </a:lnSpc>
                        <a:spcBef>
                          <a:spcPts val="0"/>
                        </a:spcBef>
                        <a:spcAft>
                          <a:spcPts val="0"/>
                        </a:spcAft>
                      </a:pPr>
                      <a:r>
                        <a:rPr lang="en-US" sz="700" dirty="0">
                          <a:effectLst/>
                        </a:rPr>
                        <a:t> </a:t>
                      </a:r>
                    </a:p>
                    <a:p>
                      <a:pPr marL="0" marR="0">
                        <a:lnSpc>
                          <a:spcPct val="115000"/>
                        </a:lnSpc>
                        <a:spcBef>
                          <a:spcPts val="0"/>
                        </a:spcBef>
                        <a:spcAft>
                          <a:spcPts val="0"/>
                        </a:spcAft>
                      </a:pPr>
                      <a:r>
                        <a:rPr lang="en-US" sz="700" dirty="0">
                          <a:effectLst/>
                        </a:rPr>
                        <a:t> </a:t>
                      </a:r>
                      <a:endParaRPr lang="en-US" sz="700" dirty="0">
                        <a:solidFill>
                          <a:srgbClr val="000000"/>
                        </a:solidFill>
                        <a:effectLst/>
                        <a:latin typeface="Arial" panose="020B0604020202020204" pitchFamily="34" charset="0"/>
                        <a:ea typeface="Arial" panose="020B0604020202020204" pitchFamily="34" charset="0"/>
                      </a:endParaRPr>
                    </a:p>
                  </a:txBody>
                  <a:tcPr marL="39490" marR="39490" marT="39490" marB="39490"/>
                </a:tc>
                <a:extLst>
                  <a:ext uri="{0D108BD9-81ED-4DB2-BD59-A6C34878D82A}">
                    <a16:rowId xmlns:a16="http://schemas.microsoft.com/office/drawing/2014/main" val="2254435629"/>
                  </a:ext>
                </a:extLst>
              </a:tr>
              <a:tr h="1795206">
                <a:tc>
                  <a:txBody>
                    <a:bodyPr/>
                    <a:lstStyle/>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u="sng" dirty="0">
                          <a:effectLst/>
                          <a:hlinkClick r:id="rId4" action="ppaction://hlinkfile"/>
                        </a:rPr>
                        <a:t>Pullman Strike </a:t>
                      </a:r>
                      <a:endParaRPr lang="en-US" sz="1400" dirty="0">
                        <a:effectLst/>
                      </a:endParaRPr>
                    </a:p>
                    <a:p>
                      <a:pPr marL="0" marR="0" algn="ctr">
                        <a:lnSpc>
                          <a:spcPct val="115000"/>
                        </a:lnSpc>
                        <a:spcBef>
                          <a:spcPts val="0"/>
                        </a:spcBef>
                        <a:spcAft>
                          <a:spcPts val="0"/>
                        </a:spcAft>
                      </a:pPr>
                      <a:r>
                        <a:rPr lang="en-US" sz="1400" u="sng" dirty="0">
                          <a:effectLst/>
                          <a:hlinkClick r:id="rId4" action="ppaction://hlinkfile"/>
                        </a:rPr>
                        <a:t>1894 </a:t>
                      </a:r>
                      <a:endParaRPr lang="en-US" sz="1400" dirty="0">
                        <a:solidFill>
                          <a:srgbClr val="000000"/>
                        </a:solidFill>
                        <a:effectLst/>
                        <a:latin typeface="Arial" panose="020B0604020202020204" pitchFamily="34" charset="0"/>
                        <a:ea typeface="Arial" panose="020B0604020202020204" pitchFamily="34" charset="0"/>
                      </a:endParaRPr>
                    </a:p>
                  </a:txBody>
                  <a:tcPr marL="39490" marR="39490" marT="39490" marB="39490"/>
                </a:tc>
                <a:tc>
                  <a:txBody>
                    <a:bodyPr/>
                    <a:lstStyle/>
                    <a:p>
                      <a:pPr marL="0" marR="0">
                        <a:lnSpc>
                          <a:spcPct val="115000"/>
                        </a:lnSpc>
                        <a:spcBef>
                          <a:spcPts val="0"/>
                        </a:spcBef>
                        <a:spcAft>
                          <a:spcPts val="0"/>
                        </a:spcAft>
                      </a:pPr>
                      <a:r>
                        <a:rPr lang="en-US" sz="700" dirty="0">
                          <a:effectLst/>
                        </a:rPr>
                        <a:t> </a:t>
                      </a:r>
                      <a:endParaRPr lang="en-US" sz="700" dirty="0">
                        <a:solidFill>
                          <a:srgbClr val="000000"/>
                        </a:solidFill>
                        <a:effectLst/>
                        <a:latin typeface="Arial" panose="020B0604020202020204" pitchFamily="34" charset="0"/>
                        <a:ea typeface="Arial" panose="020B0604020202020204" pitchFamily="34" charset="0"/>
                      </a:endParaRPr>
                    </a:p>
                  </a:txBody>
                  <a:tcPr marL="39490" marR="39490" marT="39490" marB="39490"/>
                </a:tc>
                <a:tc>
                  <a:txBody>
                    <a:bodyPr/>
                    <a:lstStyle/>
                    <a:p>
                      <a:pPr marL="0" marR="0">
                        <a:lnSpc>
                          <a:spcPct val="115000"/>
                        </a:lnSpc>
                        <a:spcBef>
                          <a:spcPts val="0"/>
                        </a:spcBef>
                        <a:spcAft>
                          <a:spcPts val="0"/>
                        </a:spcAft>
                      </a:pPr>
                      <a:r>
                        <a:rPr lang="en-US" sz="700" dirty="0">
                          <a:effectLst/>
                        </a:rPr>
                        <a:t> </a:t>
                      </a:r>
                      <a:endParaRPr lang="en-US" sz="700" dirty="0">
                        <a:solidFill>
                          <a:srgbClr val="000000"/>
                        </a:solidFill>
                        <a:effectLst/>
                        <a:latin typeface="Arial" panose="020B0604020202020204" pitchFamily="34" charset="0"/>
                        <a:ea typeface="Arial" panose="020B0604020202020204" pitchFamily="34" charset="0"/>
                      </a:endParaRPr>
                    </a:p>
                  </a:txBody>
                  <a:tcPr marL="39490" marR="39490" marT="39490" marB="39490"/>
                </a:tc>
                <a:tc>
                  <a:txBody>
                    <a:bodyPr/>
                    <a:lstStyle/>
                    <a:p>
                      <a:pPr marL="0" marR="0">
                        <a:lnSpc>
                          <a:spcPct val="115000"/>
                        </a:lnSpc>
                        <a:spcBef>
                          <a:spcPts val="0"/>
                        </a:spcBef>
                        <a:spcAft>
                          <a:spcPts val="0"/>
                        </a:spcAft>
                      </a:pPr>
                      <a:r>
                        <a:rPr lang="en-US" sz="700" dirty="0">
                          <a:effectLst/>
                        </a:rPr>
                        <a:t> </a:t>
                      </a:r>
                    </a:p>
                    <a:p>
                      <a:pPr marL="0" marR="0">
                        <a:lnSpc>
                          <a:spcPct val="115000"/>
                        </a:lnSpc>
                        <a:spcBef>
                          <a:spcPts val="0"/>
                        </a:spcBef>
                        <a:spcAft>
                          <a:spcPts val="0"/>
                        </a:spcAft>
                      </a:pPr>
                      <a:r>
                        <a:rPr lang="en-US" sz="700" dirty="0">
                          <a:effectLst/>
                        </a:rPr>
                        <a:t> </a:t>
                      </a:r>
                    </a:p>
                    <a:p>
                      <a:pPr marL="0" marR="0">
                        <a:lnSpc>
                          <a:spcPct val="115000"/>
                        </a:lnSpc>
                        <a:spcBef>
                          <a:spcPts val="0"/>
                        </a:spcBef>
                        <a:spcAft>
                          <a:spcPts val="0"/>
                        </a:spcAft>
                      </a:pPr>
                      <a:r>
                        <a:rPr lang="en-US" sz="700" dirty="0">
                          <a:effectLst/>
                        </a:rPr>
                        <a:t> </a:t>
                      </a:r>
                    </a:p>
                    <a:p>
                      <a:pPr marL="0" marR="0">
                        <a:lnSpc>
                          <a:spcPct val="115000"/>
                        </a:lnSpc>
                        <a:spcBef>
                          <a:spcPts val="0"/>
                        </a:spcBef>
                        <a:spcAft>
                          <a:spcPts val="0"/>
                        </a:spcAft>
                      </a:pPr>
                      <a:r>
                        <a:rPr lang="en-US" sz="700" dirty="0">
                          <a:effectLst/>
                        </a:rPr>
                        <a:t> </a:t>
                      </a:r>
                    </a:p>
                    <a:p>
                      <a:pPr marL="0" marR="0">
                        <a:lnSpc>
                          <a:spcPct val="115000"/>
                        </a:lnSpc>
                        <a:spcBef>
                          <a:spcPts val="0"/>
                        </a:spcBef>
                        <a:spcAft>
                          <a:spcPts val="0"/>
                        </a:spcAft>
                      </a:pPr>
                      <a:r>
                        <a:rPr lang="en-US" sz="700" dirty="0">
                          <a:effectLst/>
                        </a:rPr>
                        <a:t> </a:t>
                      </a:r>
                    </a:p>
                    <a:p>
                      <a:pPr marL="0" marR="0">
                        <a:lnSpc>
                          <a:spcPct val="115000"/>
                        </a:lnSpc>
                        <a:spcBef>
                          <a:spcPts val="0"/>
                        </a:spcBef>
                        <a:spcAft>
                          <a:spcPts val="0"/>
                        </a:spcAft>
                      </a:pPr>
                      <a:r>
                        <a:rPr lang="en-US" sz="700" dirty="0">
                          <a:effectLst/>
                        </a:rPr>
                        <a:t> </a:t>
                      </a:r>
                    </a:p>
                    <a:p>
                      <a:pPr marL="0" marR="0">
                        <a:lnSpc>
                          <a:spcPct val="115000"/>
                        </a:lnSpc>
                        <a:spcBef>
                          <a:spcPts val="0"/>
                        </a:spcBef>
                        <a:spcAft>
                          <a:spcPts val="0"/>
                        </a:spcAft>
                      </a:pPr>
                      <a:r>
                        <a:rPr lang="en-US" sz="700" dirty="0">
                          <a:effectLst/>
                        </a:rPr>
                        <a:t> </a:t>
                      </a:r>
                    </a:p>
                    <a:p>
                      <a:pPr marL="0" marR="0">
                        <a:lnSpc>
                          <a:spcPct val="115000"/>
                        </a:lnSpc>
                        <a:spcBef>
                          <a:spcPts val="0"/>
                        </a:spcBef>
                        <a:spcAft>
                          <a:spcPts val="0"/>
                        </a:spcAft>
                      </a:pPr>
                      <a:r>
                        <a:rPr lang="en-US" sz="700" dirty="0">
                          <a:effectLst/>
                        </a:rPr>
                        <a:t> </a:t>
                      </a:r>
                    </a:p>
                    <a:p>
                      <a:pPr marL="0" marR="0">
                        <a:lnSpc>
                          <a:spcPct val="115000"/>
                        </a:lnSpc>
                        <a:spcBef>
                          <a:spcPts val="0"/>
                        </a:spcBef>
                        <a:spcAft>
                          <a:spcPts val="0"/>
                        </a:spcAft>
                      </a:pPr>
                      <a:r>
                        <a:rPr lang="en-US" sz="700" dirty="0">
                          <a:effectLst/>
                        </a:rPr>
                        <a:t> </a:t>
                      </a:r>
                    </a:p>
                    <a:p>
                      <a:pPr marL="0" marR="0">
                        <a:lnSpc>
                          <a:spcPct val="115000"/>
                        </a:lnSpc>
                        <a:spcBef>
                          <a:spcPts val="0"/>
                        </a:spcBef>
                        <a:spcAft>
                          <a:spcPts val="0"/>
                        </a:spcAft>
                      </a:pPr>
                      <a:r>
                        <a:rPr lang="en-US" sz="700" dirty="0">
                          <a:effectLst/>
                        </a:rPr>
                        <a:t> </a:t>
                      </a:r>
                      <a:endParaRPr lang="en-US" sz="700" dirty="0">
                        <a:solidFill>
                          <a:srgbClr val="000000"/>
                        </a:solidFill>
                        <a:effectLst/>
                        <a:latin typeface="Arial" panose="020B0604020202020204" pitchFamily="34" charset="0"/>
                        <a:ea typeface="Arial" panose="020B0604020202020204" pitchFamily="34" charset="0"/>
                      </a:endParaRPr>
                    </a:p>
                  </a:txBody>
                  <a:tcPr marL="39490" marR="39490" marT="39490" marB="39490"/>
                </a:tc>
                <a:extLst>
                  <a:ext uri="{0D108BD9-81ED-4DB2-BD59-A6C34878D82A}">
                    <a16:rowId xmlns:a16="http://schemas.microsoft.com/office/drawing/2014/main" val="3908162815"/>
                  </a:ext>
                </a:extLst>
              </a:tr>
              <a:tr h="178271">
                <a:tc>
                  <a:txBody>
                    <a:bodyPr/>
                    <a:lstStyle/>
                    <a:p>
                      <a:pPr marL="0" marR="0">
                        <a:lnSpc>
                          <a:spcPct val="115000"/>
                        </a:lnSpc>
                        <a:spcBef>
                          <a:spcPts val="0"/>
                        </a:spcBef>
                        <a:spcAft>
                          <a:spcPts val="0"/>
                        </a:spcAft>
                      </a:pPr>
                      <a:r>
                        <a:rPr lang="en-US" sz="700" dirty="0">
                          <a:effectLst/>
                        </a:rPr>
                        <a:t> </a:t>
                      </a:r>
                      <a:endParaRPr lang="en-US" sz="700" dirty="0">
                        <a:solidFill>
                          <a:srgbClr val="000000"/>
                        </a:solidFill>
                        <a:effectLst/>
                        <a:latin typeface="Arial" panose="020B0604020202020204" pitchFamily="34" charset="0"/>
                        <a:ea typeface="Arial" panose="020B0604020202020204" pitchFamily="34" charset="0"/>
                      </a:endParaRPr>
                    </a:p>
                  </a:txBody>
                  <a:tcPr marL="39490" marR="39490" marT="39490" marB="39490"/>
                </a:tc>
                <a:tc>
                  <a:txBody>
                    <a:bodyPr/>
                    <a:lstStyle/>
                    <a:p>
                      <a:pPr marL="0" marR="0">
                        <a:lnSpc>
                          <a:spcPct val="115000"/>
                        </a:lnSpc>
                        <a:spcBef>
                          <a:spcPts val="0"/>
                        </a:spcBef>
                        <a:spcAft>
                          <a:spcPts val="0"/>
                        </a:spcAft>
                      </a:pPr>
                      <a:r>
                        <a:rPr lang="en-US" sz="700" dirty="0">
                          <a:effectLst/>
                        </a:rPr>
                        <a:t> </a:t>
                      </a:r>
                      <a:endParaRPr lang="en-US" sz="700" dirty="0">
                        <a:solidFill>
                          <a:srgbClr val="000000"/>
                        </a:solidFill>
                        <a:effectLst/>
                        <a:latin typeface="Arial" panose="020B0604020202020204" pitchFamily="34" charset="0"/>
                        <a:ea typeface="Arial" panose="020B0604020202020204" pitchFamily="34" charset="0"/>
                      </a:endParaRPr>
                    </a:p>
                  </a:txBody>
                  <a:tcPr marL="39490" marR="39490" marT="39490" marB="39490"/>
                </a:tc>
                <a:tc>
                  <a:txBody>
                    <a:bodyPr/>
                    <a:lstStyle/>
                    <a:p>
                      <a:pPr marL="0" marR="0">
                        <a:lnSpc>
                          <a:spcPct val="115000"/>
                        </a:lnSpc>
                        <a:spcBef>
                          <a:spcPts val="0"/>
                        </a:spcBef>
                        <a:spcAft>
                          <a:spcPts val="0"/>
                        </a:spcAft>
                      </a:pPr>
                      <a:r>
                        <a:rPr lang="en-US" sz="700" dirty="0">
                          <a:effectLst/>
                        </a:rPr>
                        <a:t> </a:t>
                      </a:r>
                      <a:endParaRPr lang="en-US" sz="700" dirty="0">
                        <a:solidFill>
                          <a:srgbClr val="000000"/>
                        </a:solidFill>
                        <a:effectLst/>
                        <a:latin typeface="Arial" panose="020B0604020202020204" pitchFamily="34" charset="0"/>
                        <a:ea typeface="Arial" panose="020B0604020202020204" pitchFamily="34" charset="0"/>
                      </a:endParaRPr>
                    </a:p>
                  </a:txBody>
                  <a:tcPr marL="39490" marR="39490" marT="39490" marB="39490"/>
                </a:tc>
                <a:tc>
                  <a:txBody>
                    <a:bodyPr/>
                    <a:lstStyle/>
                    <a:p>
                      <a:pPr marL="0" marR="0">
                        <a:lnSpc>
                          <a:spcPct val="115000"/>
                        </a:lnSpc>
                        <a:spcBef>
                          <a:spcPts val="0"/>
                        </a:spcBef>
                        <a:spcAft>
                          <a:spcPts val="0"/>
                        </a:spcAft>
                      </a:pPr>
                      <a:r>
                        <a:rPr lang="en-US" sz="700" dirty="0">
                          <a:effectLst/>
                        </a:rPr>
                        <a:t> </a:t>
                      </a:r>
                      <a:endParaRPr lang="en-US" sz="700" dirty="0">
                        <a:solidFill>
                          <a:srgbClr val="000000"/>
                        </a:solidFill>
                        <a:effectLst/>
                        <a:latin typeface="Arial" panose="020B0604020202020204" pitchFamily="34" charset="0"/>
                        <a:ea typeface="Arial" panose="020B0604020202020204" pitchFamily="34" charset="0"/>
                      </a:endParaRPr>
                    </a:p>
                  </a:txBody>
                  <a:tcPr marL="39490" marR="39490" marT="39490" marB="39490"/>
                </a:tc>
                <a:extLst>
                  <a:ext uri="{0D108BD9-81ED-4DB2-BD59-A6C34878D82A}">
                    <a16:rowId xmlns:a16="http://schemas.microsoft.com/office/drawing/2014/main" val="710659980"/>
                  </a:ext>
                </a:extLst>
              </a:tr>
            </a:tbl>
          </a:graphicData>
        </a:graphic>
      </p:graphicFrame>
      <p:sp>
        <p:nvSpPr>
          <p:cNvPr id="5" name="Rectangle 4">
            <a:extLst>
              <a:ext uri="{FF2B5EF4-FFF2-40B4-BE49-F238E27FC236}">
                <a16:creationId xmlns:a16="http://schemas.microsoft.com/office/drawing/2014/main" id="{842566F9-D70C-43F2-9336-956D6B88A697}"/>
              </a:ext>
            </a:extLst>
          </p:cNvPr>
          <p:cNvSpPr/>
          <p:nvPr/>
        </p:nvSpPr>
        <p:spPr>
          <a:xfrm>
            <a:off x="126863" y="65863"/>
            <a:ext cx="8890274" cy="338554"/>
          </a:xfrm>
          <a:prstGeom prst="rect">
            <a:avLst/>
          </a:prstGeom>
          <a:solidFill>
            <a:schemeClr val="bg1"/>
          </a:solidFill>
          <a:ln w="19050">
            <a:solidFill>
              <a:srgbClr val="CC0099"/>
            </a:solidFill>
          </a:ln>
        </p:spPr>
        <p:txBody>
          <a:bodyPr wrap="square">
            <a:spAutoFit/>
          </a:bodyPr>
          <a:lstStyle/>
          <a:p>
            <a:pPr algn="ctr"/>
            <a:r>
              <a:rPr lang="en-US" sz="1600" b="1" dirty="0">
                <a:solidFill>
                  <a:srgbClr val="CC0099"/>
                </a:solidFill>
              </a:rPr>
              <a:t>Unit 2 EQ 4:How did big business change the workplace and give rise to labor unions?</a:t>
            </a:r>
          </a:p>
        </p:txBody>
      </p:sp>
    </p:spTree>
    <p:extLst>
      <p:ext uri="{BB962C8B-B14F-4D97-AF65-F5344CB8AC3E}">
        <p14:creationId xmlns:p14="http://schemas.microsoft.com/office/powerpoint/2010/main" val="716193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32CAFF-5CF5-4C45-B573-3C630CBB1F92}"/>
              </a:ext>
            </a:extLst>
          </p:cNvPr>
          <p:cNvSpPr>
            <a:spLocks noGrp="1"/>
          </p:cNvSpPr>
          <p:nvPr>
            <p:ph type="sldNum" sz="quarter" idx="12"/>
          </p:nvPr>
        </p:nvSpPr>
        <p:spPr/>
        <p:txBody>
          <a:bodyPr/>
          <a:lstStyle/>
          <a:p>
            <a:fld id="{7EADA5B1-96DA-4BCB-B0C6-9B4EA679D3DA}" type="slidenum">
              <a:rPr lang="en-US" smtClean="0"/>
              <a:t>4</a:t>
            </a:fld>
            <a:endParaRPr lang="en-US" dirty="0"/>
          </a:p>
        </p:txBody>
      </p:sp>
      <p:sp>
        <p:nvSpPr>
          <p:cNvPr id="8" name="Rectangle 7">
            <a:extLst>
              <a:ext uri="{FF2B5EF4-FFF2-40B4-BE49-F238E27FC236}">
                <a16:creationId xmlns:a16="http://schemas.microsoft.com/office/drawing/2014/main" id="{B2069284-044A-4121-8D9E-45BEA3DAE3F3}"/>
              </a:ext>
            </a:extLst>
          </p:cNvPr>
          <p:cNvSpPr/>
          <p:nvPr/>
        </p:nvSpPr>
        <p:spPr>
          <a:xfrm>
            <a:off x="0" y="4173187"/>
            <a:ext cx="5598067" cy="2031325"/>
          </a:xfrm>
          <a:prstGeom prst="rect">
            <a:avLst/>
          </a:prstGeom>
        </p:spPr>
        <p:txBody>
          <a:bodyPr wrap="square">
            <a:spAutoFit/>
          </a:bodyPr>
          <a:lstStyle/>
          <a:p>
            <a:endParaRPr lang="en-US" sz="1400" dirty="0">
              <a:solidFill>
                <a:srgbClr val="000000"/>
              </a:solidFill>
              <a:latin typeface="Neue Haas Grotesk Text Pro" panose="020B0504020202020204" pitchFamily="34" charset="0"/>
            </a:endParaRPr>
          </a:p>
          <a:p>
            <a:r>
              <a:rPr lang="en-US" sz="1400" b="1" u="sng" dirty="0">
                <a:solidFill>
                  <a:srgbClr val="000000"/>
                </a:solidFill>
                <a:latin typeface="Neue Haas Grotesk Text Pro" panose="020B0504020202020204" pitchFamily="34" charset="0"/>
              </a:rPr>
              <a:t>B. supply and demand </a:t>
            </a:r>
          </a:p>
          <a:p>
            <a:pPr marL="285750" indent="-285750">
              <a:buFont typeface="Arial" panose="020B0604020202020204" pitchFamily="34" charset="0"/>
              <a:buChar char="•"/>
            </a:pPr>
            <a:r>
              <a:rPr lang="en-US" sz="1400" dirty="0">
                <a:solidFill>
                  <a:srgbClr val="000000"/>
                </a:solidFill>
                <a:latin typeface="Neue Haas Grotesk Text Pro" panose="020B0504020202020204" pitchFamily="34" charset="0"/>
              </a:rPr>
              <a:t>__________  ___________/  ____________  ___________ </a:t>
            </a:r>
          </a:p>
          <a:p>
            <a:endParaRPr lang="en-US" sz="1400" dirty="0">
              <a:solidFill>
                <a:srgbClr val="000000"/>
              </a:solidFill>
              <a:latin typeface="Neue Haas Grotesk Text Pro" panose="020B0504020202020204" pitchFamily="34" charset="0"/>
            </a:endParaRPr>
          </a:p>
          <a:p>
            <a:r>
              <a:rPr lang="en-US" sz="1400" b="1" u="sng" dirty="0">
                <a:solidFill>
                  <a:srgbClr val="000000"/>
                </a:solidFill>
                <a:latin typeface="Neue Haas Grotesk Text Pro" panose="020B0504020202020204" pitchFamily="34" charset="0"/>
              </a:rPr>
              <a:t>C. _____________________ </a:t>
            </a:r>
          </a:p>
          <a:p>
            <a:pPr marL="285750" indent="-285750">
              <a:buFont typeface="Arial" panose="020B0604020202020204" pitchFamily="34" charset="0"/>
              <a:buChar char="•"/>
            </a:pPr>
            <a:r>
              <a:rPr lang="en-US" sz="1400" dirty="0">
                <a:solidFill>
                  <a:srgbClr val="000000"/>
                </a:solidFill>
                <a:latin typeface="Neue Haas Grotesk Text Pro" panose="020B0504020202020204" pitchFamily="34" charset="0"/>
              </a:rPr>
              <a:t>people who assume the risks for success or failure of the business enterprise </a:t>
            </a:r>
          </a:p>
          <a:p>
            <a:pPr marL="285750" indent="-285750">
              <a:buFont typeface="Arial" panose="020B0604020202020204" pitchFamily="34" charset="0"/>
              <a:buChar char="•"/>
            </a:pPr>
            <a:r>
              <a:rPr lang="en-US" sz="1400" dirty="0">
                <a:solidFill>
                  <a:srgbClr val="000000"/>
                </a:solidFill>
                <a:latin typeface="Neue Haas Grotesk Text Pro" panose="020B0504020202020204" pitchFamily="34" charset="0"/>
              </a:rPr>
              <a:t>leaders that organize _________ and _____________, adopt new _______________ and inventions, and raise _________________ 	</a:t>
            </a:r>
          </a:p>
        </p:txBody>
      </p:sp>
      <p:sp>
        <p:nvSpPr>
          <p:cNvPr id="9" name="Rectangle 8">
            <a:extLst>
              <a:ext uri="{FF2B5EF4-FFF2-40B4-BE49-F238E27FC236}">
                <a16:creationId xmlns:a16="http://schemas.microsoft.com/office/drawing/2014/main" id="{1EB78DED-9743-4410-97A0-A6E33E30241D}"/>
              </a:ext>
            </a:extLst>
          </p:cNvPr>
          <p:cNvSpPr/>
          <p:nvPr/>
        </p:nvSpPr>
        <p:spPr>
          <a:xfrm>
            <a:off x="-67112" y="1915821"/>
            <a:ext cx="5234730" cy="2215991"/>
          </a:xfrm>
          <a:prstGeom prst="rect">
            <a:avLst/>
          </a:prstGeom>
        </p:spPr>
        <p:txBody>
          <a:bodyPr wrap="square">
            <a:spAutoFit/>
          </a:bodyPr>
          <a:lstStyle/>
          <a:p>
            <a:pPr algn="ctr"/>
            <a:r>
              <a:rPr lang="en-US" sz="3600" dirty="0">
                <a:solidFill>
                  <a:srgbClr val="000000"/>
                </a:solidFill>
                <a:latin typeface="Neue Haas Grotesk Text Pro" panose="020B0504020202020204" pitchFamily="34" charset="0"/>
              </a:rPr>
              <a:t>II. </a:t>
            </a:r>
            <a:r>
              <a:rPr lang="en-US" sz="3200" dirty="0">
                <a:solidFill>
                  <a:srgbClr val="000000"/>
                </a:solidFill>
                <a:latin typeface="Neue Haas Grotesk Text Pro" panose="020B0504020202020204" pitchFamily="34" charset="0"/>
              </a:rPr>
              <a:t>FREE ENTERPRISE </a:t>
            </a:r>
          </a:p>
          <a:p>
            <a:pPr marL="342900" indent="-342900">
              <a:buAutoNum type="alphaUcPeriod"/>
            </a:pPr>
            <a:r>
              <a:rPr lang="en-US" b="1" u="sng" dirty="0">
                <a:solidFill>
                  <a:srgbClr val="000000"/>
                </a:solidFill>
                <a:latin typeface="Neue Haas Grotesk Text Pro" panose="020B0504020202020204" pitchFamily="34" charset="0"/>
              </a:rPr>
              <a:t>free enterprise </a:t>
            </a:r>
          </a:p>
          <a:p>
            <a:pPr marL="285750" indent="-285750">
              <a:buFont typeface="Wingdings" panose="05000000000000000000" pitchFamily="2" charset="2"/>
              <a:buChar char="q"/>
            </a:pPr>
            <a:r>
              <a:rPr lang="en-US" sz="1400" dirty="0">
                <a:solidFill>
                  <a:srgbClr val="000000"/>
                </a:solidFill>
                <a:latin typeface="Neue Haas Grotesk Text Pro" panose="020B0504020202020204" pitchFamily="34" charset="0"/>
              </a:rPr>
              <a:t>____________________ &amp; private businesses are free to organize and operate for ___________($) in _________________ with others </a:t>
            </a:r>
          </a:p>
          <a:p>
            <a:pPr marL="285750" indent="-285750">
              <a:buFont typeface="Wingdings" panose="05000000000000000000" pitchFamily="2" charset="2"/>
              <a:buChar char="q"/>
            </a:pPr>
            <a:endParaRPr lang="en-US" sz="1400" dirty="0">
              <a:solidFill>
                <a:srgbClr val="000000"/>
              </a:solidFill>
              <a:latin typeface="Neue Haas Grotesk Text Pro" panose="020B0504020202020204" pitchFamily="34" charset="0"/>
            </a:endParaRPr>
          </a:p>
          <a:p>
            <a:pPr marL="285750" indent="-285750">
              <a:buFont typeface="Wingdings" panose="05000000000000000000" pitchFamily="2" charset="2"/>
              <a:buChar char="q"/>
            </a:pPr>
            <a:r>
              <a:rPr lang="en-US" sz="1400" dirty="0">
                <a:solidFill>
                  <a:srgbClr val="000000"/>
                </a:solidFill>
                <a:latin typeface="Neue Haas Grotesk Text Pro" panose="020B0504020202020204" pitchFamily="34" charset="0"/>
              </a:rPr>
              <a:t>individuals &amp; private businesses are free to choose what to produce </a:t>
            </a:r>
          </a:p>
        </p:txBody>
      </p:sp>
      <p:pic>
        <p:nvPicPr>
          <p:cNvPr id="10" name="Picture 9">
            <a:extLst>
              <a:ext uri="{FF2B5EF4-FFF2-40B4-BE49-F238E27FC236}">
                <a16:creationId xmlns:a16="http://schemas.microsoft.com/office/drawing/2014/main" id="{00CE2F98-1C9A-49FC-8B85-EE3F0C9EA49F}"/>
              </a:ext>
            </a:extLst>
          </p:cNvPr>
          <p:cNvPicPr>
            <a:picLocks noChangeAspect="1"/>
          </p:cNvPicPr>
          <p:nvPr/>
        </p:nvPicPr>
        <p:blipFill>
          <a:blip r:embed="rId2">
            <a:grayscl/>
          </a:blip>
          <a:stretch>
            <a:fillRect/>
          </a:stretch>
        </p:blipFill>
        <p:spPr>
          <a:xfrm>
            <a:off x="5204903" y="4117008"/>
            <a:ext cx="3812234" cy="2050459"/>
          </a:xfrm>
          <a:prstGeom prst="rect">
            <a:avLst/>
          </a:prstGeom>
        </p:spPr>
      </p:pic>
      <p:sp>
        <p:nvSpPr>
          <p:cNvPr id="11" name="Rectangle 10">
            <a:extLst>
              <a:ext uri="{FF2B5EF4-FFF2-40B4-BE49-F238E27FC236}">
                <a16:creationId xmlns:a16="http://schemas.microsoft.com/office/drawing/2014/main" id="{9CCF3B8D-0E1F-42B9-961D-19C2B80D1A11}"/>
              </a:ext>
            </a:extLst>
          </p:cNvPr>
          <p:cNvSpPr/>
          <p:nvPr/>
        </p:nvSpPr>
        <p:spPr>
          <a:xfrm>
            <a:off x="126863" y="6439101"/>
            <a:ext cx="8890274" cy="338554"/>
          </a:xfrm>
          <a:prstGeom prst="rect">
            <a:avLst/>
          </a:prstGeom>
          <a:solidFill>
            <a:schemeClr val="bg1"/>
          </a:solidFill>
          <a:ln w="19050">
            <a:solidFill>
              <a:srgbClr val="CC0099"/>
            </a:solidFill>
          </a:ln>
        </p:spPr>
        <p:txBody>
          <a:bodyPr wrap="square">
            <a:spAutoFit/>
          </a:bodyPr>
          <a:lstStyle/>
          <a:p>
            <a:pPr algn="ctr"/>
            <a:r>
              <a:rPr lang="en-US" sz="1600" b="1" dirty="0">
                <a:solidFill>
                  <a:srgbClr val="CC0099"/>
                </a:solidFill>
              </a:rPr>
              <a:t>Unit 2 EQ 1: What conditions spurred the growth of industry?</a:t>
            </a:r>
          </a:p>
        </p:txBody>
      </p:sp>
      <p:pic>
        <p:nvPicPr>
          <p:cNvPr id="12" name="Picture 11" descr="Picture">
            <a:extLst>
              <a:ext uri="{FF2B5EF4-FFF2-40B4-BE49-F238E27FC236}">
                <a16:creationId xmlns:a16="http://schemas.microsoft.com/office/drawing/2014/main" id="{C2FD2D6F-4EB0-4B48-91EF-2AEB10E27C40}"/>
              </a:ext>
            </a:extLst>
          </p:cNvPr>
          <p:cNvPicPr/>
          <p:nvPr/>
        </p:nvPicPr>
        <p:blipFill rotWithShape="1">
          <a:blip r:embed="rId3" cstate="print"/>
          <a:srcRect/>
          <a:stretch/>
        </p:blipFill>
        <p:spPr bwMode="auto">
          <a:xfrm>
            <a:off x="5402255" y="690533"/>
            <a:ext cx="3417530" cy="3056882"/>
          </a:xfrm>
          <a:prstGeom prst="rect">
            <a:avLst/>
          </a:prstGeom>
          <a:noFill/>
        </p:spPr>
      </p:pic>
      <p:sp>
        <p:nvSpPr>
          <p:cNvPr id="13" name="Rectangle 12">
            <a:extLst>
              <a:ext uri="{FF2B5EF4-FFF2-40B4-BE49-F238E27FC236}">
                <a16:creationId xmlns:a16="http://schemas.microsoft.com/office/drawing/2014/main" id="{E75C8338-5409-4F0F-9C60-53D0CEA7EF24}"/>
              </a:ext>
            </a:extLst>
          </p:cNvPr>
          <p:cNvSpPr/>
          <p:nvPr/>
        </p:nvSpPr>
        <p:spPr>
          <a:xfrm>
            <a:off x="0" y="0"/>
            <a:ext cx="5402255" cy="1815882"/>
          </a:xfrm>
          <a:prstGeom prst="rect">
            <a:avLst/>
          </a:prstGeom>
        </p:spPr>
        <p:txBody>
          <a:bodyPr wrap="square">
            <a:spAutoFit/>
          </a:bodyPr>
          <a:lstStyle/>
          <a:p>
            <a:pPr marR="0" lvl="0">
              <a:spcBef>
                <a:spcPts val="0"/>
              </a:spcBef>
              <a:spcAft>
                <a:spcPts val="0"/>
              </a:spcAft>
            </a:pPr>
            <a:r>
              <a:rPr lang="en-US" sz="1400" b="1" dirty="0">
                <a:latin typeface="Calibri" panose="020F0502020204030204" pitchFamily="34" charset="0"/>
                <a:ea typeface="Calibri" panose="020F0502020204030204" pitchFamily="34" charset="0"/>
                <a:cs typeface="Times New Roman" panose="02020603050405020304" pitchFamily="18" charset="0"/>
              </a:rPr>
              <a:t>CRQ: Why did the roads and canals go through major cities such as Chicago, New York, Baltimore and Charleston?</a:t>
            </a:r>
          </a:p>
          <a:p>
            <a:pPr marR="0" lvl="0">
              <a:spcBef>
                <a:spcPts val="0"/>
              </a:spcBef>
              <a:spcAft>
                <a:spcPts val="0"/>
              </a:spcAft>
            </a:pPr>
            <a:r>
              <a:rPr lang="en-US" sz="1400" b="1" dirty="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14" name="Picture 13">
            <a:extLst>
              <a:ext uri="{FF2B5EF4-FFF2-40B4-BE49-F238E27FC236}">
                <a16:creationId xmlns:a16="http://schemas.microsoft.com/office/drawing/2014/main" id="{3E517776-96E7-4C6B-95AE-B1833F683C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8364" y="23037"/>
            <a:ext cx="2825895" cy="463574"/>
          </a:xfrm>
          <a:prstGeom prst="rect">
            <a:avLst/>
          </a:prstGeom>
        </p:spPr>
      </p:pic>
    </p:spTree>
    <p:extLst>
      <p:ext uri="{BB962C8B-B14F-4D97-AF65-F5344CB8AC3E}">
        <p14:creationId xmlns:p14="http://schemas.microsoft.com/office/powerpoint/2010/main" val="788441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56ECD2-B93D-434F-9BD1-14A98A71C4D5}"/>
              </a:ext>
            </a:extLst>
          </p:cNvPr>
          <p:cNvSpPr>
            <a:spLocks noGrp="1"/>
          </p:cNvSpPr>
          <p:nvPr>
            <p:ph type="sldNum" sz="quarter" idx="12"/>
          </p:nvPr>
        </p:nvSpPr>
        <p:spPr/>
        <p:txBody>
          <a:bodyPr/>
          <a:lstStyle/>
          <a:p>
            <a:fld id="{7EADA5B1-96DA-4BCB-B0C6-9B4EA679D3DA}" type="slidenum">
              <a:rPr lang="en-US" smtClean="0"/>
              <a:t>40</a:t>
            </a:fld>
            <a:endParaRPr lang="en-US" dirty="0"/>
          </a:p>
        </p:txBody>
      </p:sp>
      <p:graphicFrame>
        <p:nvGraphicFramePr>
          <p:cNvPr id="9" name="Table 8">
            <a:extLst>
              <a:ext uri="{FF2B5EF4-FFF2-40B4-BE49-F238E27FC236}">
                <a16:creationId xmlns:a16="http://schemas.microsoft.com/office/drawing/2014/main" id="{09BA09FD-DFD9-4409-92BA-01F72F6615DC}"/>
              </a:ext>
            </a:extLst>
          </p:cNvPr>
          <p:cNvGraphicFramePr>
            <a:graphicFrameLocks noGrp="1"/>
          </p:cNvGraphicFramePr>
          <p:nvPr/>
        </p:nvGraphicFramePr>
        <p:xfrm>
          <a:off x="82550" y="49601"/>
          <a:ext cx="8959850" cy="6809402"/>
        </p:xfrm>
        <a:graphic>
          <a:graphicData uri="http://schemas.openxmlformats.org/drawingml/2006/table">
            <a:tbl>
              <a:tblPr/>
              <a:tblGrid>
                <a:gridCol w="1515341">
                  <a:extLst>
                    <a:ext uri="{9D8B030D-6E8A-4147-A177-3AD203B41FA5}">
                      <a16:colId xmlns:a16="http://schemas.microsoft.com/office/drawing/2014/main" val="3607533317"/>
                    </a:ext>
                  </a:extLst>
                </a:gridCol>
                <a:gridCol w="1810327">
                  <a:extLst>
                    <a:ext uri="{9D8B030D-6E8A-4147-A177-3AD203B41FA5}">
                      <a16:colId xmlns:a16="http://schemas.microsoft.com/office/drawing/2014/main" val="683422992"/>
                    </a:ext>
                  </a:extLst>
                </a:gridCol>
                <a:gridCol w="5634182">
                  <a:extLst>
                    <a:ext uri="{9D8B030D-6E8A-4147-A177-3AD203B41FA5}">
                      <a16:colId xmlns:a16="http://schemas.microsoft.com/office/drawing/2014/main" val="4095328348"/>
                    </a:ext>
                  </a:extLst>
                </a:gridCol>
              </a:tblGrid>
              <a:tr h="491268">
                <a:tc>
                  <a:txBody>
                    <a:bodyPr/>
                    <a:lstStyle/>
                    <a:p>
                      <a:pPr marL="0" marR="0" algn="ctr">
                        <a:lnSpc>
                          <a:spcPct val="115000"/>
                        </a:lnSpc>
                        <a:spcBef>
                          <a:spcPts val="0"/>
                        </a:spcBef>
                        <a:spcAft>
                          <a:spcPts val="0"/>
                        </a:spcAft>
                      </a:pPr>
                      <a:endParaRPr lang="en-US" sz="1200" dirty="0">
                        <a:effectLst/>
                        <a:latin typeface="Arial" panose="020B0604020202020204" pitchFamily="34" charset="0"/>
                        <a:ea typeface="Arial" panose="020B0604020202020204" pitchFamily="34" charset="0"/>
                      </a:endParaRPr>
                    </a:p>
                  </a:txBody>
                  <a:tcPr marL="32649" marR="32649" marT="32649" marB="32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Helvetica Neue"/>
                          <a:ea typeface="Helvetica Neue"/>
                          <a:cs typeface="Helvetica Neue"/>
                        </a:rPr>
                        <a:t>Cause or Effect of The Gilded Age</a:t>
                      </a:r>
                      <a:endParaRPr lang="en-US" sz="12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000" dirty="0">
                          <a:effectLst/>
                          <a:latin typeface="Helvetica Neue"/>
                          <a:ea typeface="Helvetica Neue"/>
                          <a:cs typeface="Helvetica Neue"/>
                        </a:rPr>
                        <a:t> </a:t>
                      </a:r>
                      <a:endParaRPr lang="en-US" sz="12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050" dirty="0">
                          <a:effectLst/>
                          <a:latin typeface="Helvetica Neue"/>
                          <a:ea typeface="Helvetica Neue"/>
                          <a:cs typeface="Helvetica Neue"/>
                        </a:rPr>
                        <a:t>(Circle appropriate term) </a:t>
                      </a:r>
                      <a:endParaRPr lang="en-US" sz="1200" dirty="0">
                        <a:effectLst/>
                        <a:latin typeface="Arial" panose="020B0604020202020204" pitchFamily="34" charset="0"/>
                        <a:ea typeface="Arial" panose="020B0604020202020204" pitchFamily="34" charset="0"/>
                      </a:endParaRPr>
                    </a:p>
                  </a:txBody>
                  <a:tcPr marL="32649" marR="32649" marT="32649" marB="32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Helvetica Neue"/>
                          <a:ea typeface="Helvetica Neue"/>
                          <a:cs typeface="Helvetica Neue"/>
                        </a:rPr>
                        <a:t>Social, Political, or Economic</a:t>
                      </a:r>
                      <a:endParaRPr lang="en-US" sz="12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200" dirty="0">
                          <a:effectLst/>
                          <a:latin typeface="Helvetica Neue"/>
                          <a:ea typeface="Helvetica Neue"/>
                          <a:cs typeface="Helvetica Neue"/>
                        </a:rPr>
                        <a:t> Cause or Effect  </a:t>
                      </a:r>
                    </a:p>
                    <a:p>
                      <a:pPr marL="0" marR="0" algn="ctr">
                        <a:lnSpc>
                          <a:spcPct val="115000"/>
                        </a:lnSpc>
                        <a:spcBef>
                          <a:spcPts val="0"/>
                        </a:spcBef>
                        <a:spcAft>
                          <a:spcPts val="0"/>
                        </a:spcAft>
                      </a:pPr>
                      <a:r>
                        <a:rPr lang="en-US" sz="1200" dirty="0">
                          <a:effectLst/>
                          <a:latin typeface="Helvetica Neue"/>
                          <a:ea typeface="Arial" panose="020B0604020202020204" pitchFamily="34" charset="0"/>
                        </a:rPr>
                        <a:t>WHY?</a:t>
                      </a:r>
                      <a:endParaRPr lang="en-US" sz="1200" dirty="0">
                        <a:effectLst/>
                        <a:latin typeface="Arial" panose="020B0604020202020204" pitchFamily="34" charset="0"/>
                        <a:ea typeface="Arial" panose="020B0604020202020204" pitchFamily="34" charset="0"/>
                      </a:endParaRPr>
                    </a:p>
                  </a:txBody>
                  <a:tcPr marL="32649" marR="32649" marT="32649" marB="32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7087991"/>
                  </a:ext>
                </a:extLst>
              </a:tr>
              <a:tr h="737179">
                <a:tc>
                  <a:txBody>
                    <a:bodyPr/>
                    <a:lstStyle/>
                    <a:p>
                      <a:pPr marL="0" marR="0" algn="ctr">
                        <a:lnSpc>
                          <a:spcPct val="115000"/>
                        </a:lnSpc>
                        <a:spcBef>
                          <a:spcPts val="0"/>
                        </a:spcBef>
                        <a:spcAft>
                          <a:spcPts val="0"/>
                        </a:spcAft>
                      </a:pPr>
                      <a:r>
                        <a:rPr lang="en-US" sz="1200" dirty="0">
                          <a:solidFill>
                            <a:srgbClr val="666666"/>
                          </a:solidFill>
                          <a:effectLst/>
                          <a:latin typeface="Arial" panose="020B0604020202020204" pitchFamily="34" charset="0"/>
                          <a:ea typeface="Arial" panose="020B0604020202020204" pitchFamily="34" charset="0"/>
                        </a:rPr>
                        <a:t>Monopolies and Corruption</a:t>
                      </a:r>
                      <a:endParaRPr lang="en-US" sz="12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200" dirty="0">
                          <a:solidFill>
                            <a:srgbClr val="666666"/>
                          </a:solidFill>
                          <a:effectLst/>
                          <a:latin typeface="Arial" panose="020B0604020202020204" pitchFamily="34" charset="0"/>
                          <a:ea typeface="Arial" panose="020B0604020202020204" pitchFamily="34" charset="0"/>
                        </a:rPr>
                        <a:t> </a:t>
                      </a:r>
                      <a:endParaRPr lang="en-US" sz="1200" dirty="0">
                        <a:effectLst/>
                        <a:latin typeface="Arial" panose="020B0604020202020204" pitchFamily="34" charset="0"/>
                        <a:ea typeface="Arial" panose="020B0604020202020204" pitchFamily="34" charset="0"/>
                      </a:endParaRPr>
                    </a:p>
                  </a:txBody>
                  <a:tcPr marL="32649" marR="32649" marT="32649" marB="32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Arial" panose="020B0604020202020204" pitchFamily="34" charset="0"/>
                          <a:ea typeface="Arial" panose="020B0604020202020204" pitchFamily="34" charset="0"/>
                        </a:rPr>
                        <a:t> </a:t>
                      </a:r>
                    </a:p>
                    <a:p>
                      <a:pPr marL="0" marR="0" algn="ctr">
                        <a:lnSpc>
                          <a:spcPct val="115000"/>
                        </a:lnSpc>
                        <a:spcBef>
                          <a:spcPts val="0"/>
                        </a:spcBef>
                        <a:spcAft>
                          <a:spcPts val="0"/>
                        </a:spcAft>
                      </a:pPr>
                      <a:r>
                        <a:rPr lang="en-US" sz="1400" dirty="0">
                          <a:solidFill>
                            <a:srgbClr val="000000"/>
                          </a:solidFill>
                          <a:effectLst/>
                          <a:latin typeface="Arial" panose="020B0604020202020204" pitchFamily="34" charset="0"/>
                          <a:ea typeface="Arial" panose="020B0604020202020204" pitchFamily="34" charset="0"/>
                        </a:rPr>
                        <a:t>Cause </a:t>
                      </a:r>
                      <a:endParaRPr lang="en-US" sz="12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400" dirty="0">
                          <a:solidFill>
                            <a:srgbClr val="000000"/>
                          </a:solidFill>
                          <a:effectLst/>
                          <a:latin typeface="Arial" panose="020B0604020202020204" pitchFamily="34" charset="0"/>
                          <a:ea typeface="Arial" panose="020B0604020202020204" pitchFamily="34" charset="0"/>
                        </a:rPr>
                        <a:t>Effect </a:t>
                      </a:r>
                      <a:endParaRPr lang="en-US" sz="12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200" dirty="0">
                          <a:solidFill>
                            <a:srgbClr val="666666"/>
                          </a:solidFill>
                          <a:effectLst/>
                          <a:latin typeface="Arial" panose="020B0604020202020204" pitchFamily="34" charset="0"/>
                          <a:ea typeface="Arial" panose="020B0604020202020204" pitchFamily="34" charset="0"/>
                        </a:rPr>
                        <a:t> </a:t>
                      </a:r>
                      <a:endParaRPr lang="en-US" sz="1200" dirty="0">
                        <a:effectLst/>
                        <a:latin typeface="Arial" panose="020B0604020202020204" pitchFamily="34" charset="0"/>
                        <a:ea typeface="Arial" panose="020B0604020202020204" pitchFamily="34" charset="0"/>
                      </a:endParaRPr>
                    </a:p>
                  </a:txBody>
                  <a:tcPr marL="32649" marR="32649" marT="32649" marB="32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666666"/>
                          </a:solidFill>
                          <a:effectLst/>
                          <a:latin typeface="Arial" panose="020B0604020202020204" pitchFamily="34" charset="0"/>
                          <a:ea typeface="Arial" panose="020B0604020202020204" pitchFamily="34" charset="0"/>
                        </a:rPr>
                        <a:t> </a:t>
                      </a:r>
                      <a:endParaRPr lang="en-US" sz="12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200" dirty="0">
                          <a:solidFill>
                            <a:srgbClr val="666666"/>
                          </a:solidFill>
                          <a:effectLst/>
                          <a:latin typeface="Arial" panose="020B0604020202020204" pitchFamily="34" charset="0"/>
                          <a:ea typeface="Arial" panose="020B0604020202020204" pitchFamily="34" charset="0"/>
                        </a:rPr>
                        <a:t> </a:t>
                      </a:r>
                      <a:endParaRPr lang="en-US" sz="12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200" dirty="0">
                          <a:solidFill>
                            <a:srgbClr val="666666"/>
                          </a:solidFill>
                          <a:effectLst/>
                          <a:latin typeface="Arial" panose="020B0604020202020204" pitchFamily="34" charset="0"/>
                          <a:ea typeface="Arial" panose="020B0604020202020204" pitchFamily="34" charset="0"/>
                        </a:rPr>
                        <a:t>Political and Economic effect </a:t>
                      </a:r>
                      <a:endParaRPr lang="en-US" sz="1200" dirty="0">
                        <a:effectLst/>
                        <a:latin typeface="Arial" panose="020B0604020202020204" pitchFamily="34" charset="0"/>
                        <a:ea typeface="Arial" panose="020B0604020202020204" pitchFamily="34" charset="0"/>
                      </a:endParaRPr>
                    </a:p>
                  </a:txBody>
                  <a:tcPr marL="32649" marR="32649" marT="32649" marB="32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4244342"/>
                  </a:ext>
                </a:extLst>
              </a:tr>
              <a:tr h="630209">
                <a:tc>
                  <a:txBody>
                    <a:bodyPr/>
                    <a:lstStyle/>
                    <a:p>
                      <a:pPr marL="0" marR="0" algn="ctr">
                        <a:lnSpc>
                          <a:spcPct val="115000"/>
                        </a:lnSpc>
                        <a:spcBef>
                          <a:spcPts val="0"/>
                        </a:spcBef>
                        <a:spcAft>
                          <a:spcPts val="0"/>
                        </a:spcAft>
                      </a:pPr>
                      <a:r>
                        <a:rPr lang="en-US" sz="1200" dirty="0">
                          <a:effectLst/>
                          <a:latin typeface="Arial" panose="020B0604020202020204" pitchFamily="34" charset="0"/>
                          <a:ea typeface="Arial" panose="020B0604020202020204" pitchFamily="34" charset="0"/>
                        </a:rPr>
                        <a:t>Inventions and Innovations </a:t>
                      </a:r>
                    </a:p>
                  </a:txBody>
                  <a:tcPr marL="32649" marR="32649" marT="32649" marB="32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666666"/>
                          </a:solidFill>
                          <a:effectLst/>
                          <a:latin typeface="Arial" panose="020B0604020202020204" pitchFamily="34" charset="0"/>
                          <a:ea typeface="Arial" panose="020B0604020202020204" pitchFamily="34" charset="0"/>
                        </a:rPr>
                        <a:t> Cause </a:t>
                      </a:r>
                      <a:endParaRPr lang="en-US" sz="12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200" dirty="0">
                          <a:solidFill>
                            <a:srgbClr val="666666"/>
                          </a:solidFill>
                          <a:effectLst/>
                          <a:latin typeface="Arial" panose="020B0604020202020204" pitchFamily="34" charset="0"/>
                          <a:ea typeface="Arial" panose="020B0604020202020204" pitchFamily="34" charset="0"/>
                        </a:rPr>
                        <a:t> </a:t>
                      </a:r>
                      <a:endParaRPr lang="en-US" sz="12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200" dirty="0">
                          <a:solidFill>
                            <a:srgbClr val="666666"/>
                          </a:solidFill>
                          <a:effectLst/>
                          <a:latin typeface="Arial" panose="020B0604020202020204" pitchFamily="34" charset="0"/>
                          <a:ea typeface="Arial" panose="020B0604020202020204" pitchFamily="34" charset="0"/>
                        </a:rPr>
                        <a:t>Effect </a:t>
                      </a:r>
                      <a:endParaRPr lang="en-US" sz="1200" dirty="0">
                        <a:effectLst/>
                        <a:latin typeface="Arial" panose="020B0604020202020204" pitchFamily="34" charset="0"/>
                        <a:ea typeface="Arial" panose="020B0604020202020204" pitchFamily="34" charset="0"/>
                      </a:endParaRPr>
                    </a:p>
                  </a:txBody>
                  <a:tcPr marL="32649" marR="32649" marT="32649" marB="32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rPr>
                        <a:t> </a:t>
                      </a:r>
                    </a:p>
                  </a:txBody>
                  <a:tcPr marL="32649" marR="32649" marT="32649" marB="32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5690389"/>
                  </a:ext>
                </a:extLst>
              </a:tr>
              <a:tr h="769149">
                <a:tc>
                  <a:txBody>
                    <a:bodyPr/>
                    <a:lstStyle/>
                    <a:p>
                      <a:pPr marL="0" marR="0" algn="ctr">
                        <a:lnSpc>
                          <a:spcPct val="115000"/>
                        </a:lnSpc>
                        <a:spcBef>
                          <a:spcPts val="0"/>
                        </a:spcBef>
                        <a:spcAft>
                          <a:spcPts val="0"/>
                        </a:spcAft>
                      </a:pPr>
                      <a:r>
                        <a:rPr lang="en-US" sz="1200" dirty="0">
                          <a:effectLst/>
                          <a:latin typeface="Arial" panose="020B0604020202020204" pitchFamily="34" charset="0"/>
                          <a:ea typeface="Arial" panose="020B0604020202020204" pitchFamily="34" charset="0"/>
                        </a:rPr>
                        <a:t> Immigration and Population shifts</a:t>
                      </a:r>
                    </a:p>
                  </a:txBody>
                  <a:tcPr marL="32649" marR="32649" marT="32649" marB="32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666666"/>
                          </a:solidFill>
                          <a:effectLst/>
                          <a:latin typeface="Arial" panose="020B0604020202020204" pitchFamily="34" charset="0"/>
                          <a:ea typeface="Arial" panose="020B0604020202020204" pitchFamily="34" charset="0"/>
                        </a:rPr>
                        <a:t> Cause </a:t>
                      </a:r>
                      <a:endParaRPr lang="en-US" sz="12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200" dirty="0">
                          <a:solidFill>
                            <a:srgbClr val="666666"/>
                          </a:solidFill>
                          <a:effectLst/>
                          <a:latin typeface="Arial" panose="020B0604020202020204" pitchFamily="34" charset="0"/>
                          <a:ea typeface="Arial" panose="020B0604020202020204" pitchFamily="34" charset="0"/>
                        </a:rPr>
                        <a:t> </a:t>
                      </a:r>
                      <a:endParaRPr lang="en-US" sz="12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200" dirty="0">
                          <a:solidFill>
                            <a:srgbClr val="666666"/>
                          </a:solidFill>
                          <a:effectLst/>
                          <a:latin typeface="Arial" panose="020B0604020202020204" pitchFamily="34" charset="0"/>
                          <a:ea typeface="Arial" panose="020B0604020202020204" pitchFamily="34" charset="0"/>
                        </a:rPr>
                        <a:t>Effect </a:t>
                      </a:r>
                      <a:endParaRPr lang="en-US" sz="1200" dirty="0">
                        <a:effectLst/>
                        <a:latin typeface="Arial" panose="020B0604020202020204" pitchFamily="34" charset="0"/>
                        <a:ea typeface="Arial" panose="020B0604020202020204" pitchFamily="34" charset="0"/>
                      </a:endParaRPr>
                    </a:p>
                  </a:txBody>
                  <a:tcPr marL="32649" marR="32649" marT="32649" marB="32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rPr>
                        <a:t> </a:t>
                      </a:r>
                    </a:p>
                  </a:txBody>
                  <a:tcPr marL="32649" marR="32649" marT="32649" marB="32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0443888"/>
                  </a:ext>
                </a:extLst>
              </a:tr>
              <a:tr h="491268">
                <a:tc>
                  <a:txBody>
                    <a:bodyPr/>
                    <a:lstStyle/>
                    <a:p>
                      <a:pPr marL="0" marR="0" algn="ctr">
                        <a:lnSpc>
                          <a:spcPct val="115000"/>
                        </a:lnSpc>
                        <a:spcBef>
                          <a:spcPts val="0"/>
                        </a:spcBef>
                        <a:spcAft>
                          <a:spcPts val="0"/>
                        </a:spcAft>
                      </a:pPr>
                      <a:r>
                        <a:rPr lang="en-US" sz="1200" dirty="0">
                          <a:effectLst/>
                          <a:latin typeface="Arial" panose="020B0604020202020204" pitchFamily="34" charset="0"/>
                          <a:ea typeface="Arial" panose="020B0604020202020204" pitchFamily="34" charset="0"/>
                        </a:rPr>
                        <a:t>Factory Working Conditions  </a:t>
                      </a:r>
                    </a:p>
                  </a:txBody>
                  <a:tcPr marL="32649" marR="32649" marT="32649" marB="32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666666"/>
                          </a:solidFill>
                          <a:effectLst/>
                          <a:latin typeface="Arial" panose="020B0604020202020204" pitchFamily="34" charset="0"/>
                          <a:ea typeface="Arial" panose="020B0604020202020204" pitchFamily="34" charset="0"/>
                        </a:rPr>
                        <a:t> Cause </a:t>
                      </a:r>
                      <a:endParaRPr lang="en-US" sz="12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200" dirty="0">
                          <a:solidFill>
                            <a:srgbClr val="666666"/>
                          </a:solidFill>
                          <a:effectLst/>
                          <a:latin typeface="Arial" panose="020B0604020202020204" pitchFamily="34" charset="0"/>
                          <a:ea typeface="Arial" panose="020B0604020202020204" pitchFamily="34" charset="0"/>
                        </a:rPr>
                        <a:t> </a:t>
                      </a:r>
                      <a:endParaRPr lang="en-US" sz="12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200" dirty="0">
                          <a:solidFill>
                            <a:srgbClr val="666666"/>
                          </a:solidFill>
                          <a:effectLst/>
                          <a:latin typeface="Arial" panose="020B0604020202020204" pitchFamily="34" charset="0"/>
                          <a:ea typeface="Arial" panose="020B0604020202020204" pitchFamily="34" charset="0"/>
                        </a:rPr>
                        <a:t>Effect</a:t>
                      </a:r>
                      <a:endParaRPr lang="en-US" sz="1200" dirty="0">
                        <a:effectLst/>
                        <a:latin typeface="Arial" panose="020B0604020202020204" pitchFamily="34" charset="0"/>
                        <a:ea typeface="Arial" panose="020B0604020202020204" pitchFamily="34" charset="0"/>
                      </a:endParaRPr>
                    </a:p>
                  </a:txBody>
                  <a:tcPr marL="32649" marR="32649" marT="32649" marB="32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rPr>
                        <a:t> </a:t>
                      </a:r>
                    </a:p>
                  </a:txBody>
                  <a:tcPr marL="32649" marR="32649" marT="32649" marB="32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0438483"/>
                  </a:ext>
                </a:extLst>
              </a:tr>
              <a:tr h="769149">
                <a:tc>
                  <a:txBody>
                    <a:bodyPr/>
                    <a:lstStyle/>
                    <a:p>
                      <a:pPr marL="0" marR="0" algn="ctr">
                        <a:lnSpc>
                          <a:spcPct val="115000"/>
                        </a:lnSpc>
                        <a:spcBef>
                          <a:spcPts val="0"/>
                        </a:spcBef>
                        <a:spcAft>
                          <a:spcPts val="0"/>
                        </a:spcAft>
                      </a:pPr>
                      <a:r>
                        <a:rPr lang="en-US" sz="1200" dirty="0">
                          <a:effectLst/>
                          <a:latin typeface="Arial" panose="020B0604020202020204" pitchFamily="34" charset="0"/>
                          <a:ea typeface="Arial" panose="020B0604020202020204" pitchFamily="34" charset="0"/>
                        </a:rPr>
                        <a:t>Transcontinental Railroad &amp; Graph </a:t>
                      </a:r>
                    </a:p>
                  </a:txBody>
                  <a:tcPr marL="32649" marR="32649" marT="32649" marB="32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666666"/>
                          </a:solidFill>
                          <a:effectLst/>
                          <a:latin typeface="Arial" panose="020B0604020202020204" pitchFamily="34" charset="0"/>
                          <a:ea typeface="Arial" panose="020B0604020202020204" pitchFamily="34" charset="0"/>
                        </a:rPr>
                        <a:t> Cause </a:t>
                      </a:r>
                      <a:endParaRPr lang="en-US" sz="12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200" dirty="0">
                          <a:solidFill>
                            <a:srgbClr val="666666"/>
                          </a:solidFill>
                          <a:effectLst/>
                          <a:latin typeface="Arial" panose="020B0604020202020204" pitchFamily="34" charset="0"/>
                          <a:ea typeface="Arial" panose="020B0604020202020204" pitchFamily="34" charset="0"/>
                        </a:rPr>
                        <a:t> </a:t>
                      </a:r>
                      <a:endParaRPr lang="en-US" sz="12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200" dirty="0">
                          <a:solidFill>
                            <a:srgbClr val="666666"/>
                          </a:solidFill>
                          <a:effectLst/>
                          <a:latin typeface="Arial" panose="020B0604020202020204" pitchFamily="34" charset="0"/>
                          <a:ea typeface="Arial" panose="020B0604020202020204" pitchFamily="34" charset="0"/>
                        </a:rPr>
                        <a:t>Effect </a:t>
                      </a:r>
                      <a:endParaRPr lang="en-US" sz="1200" dirty="0">
                        <a:effectLst/>
                        <a:latin typeface="Arial" panose="020B0604020202020204" pitchFamily="34" charset="0"/>
                        <a:ea typeface="Arial" panose="020B0604020202020204" pitchFamily="34" charset="0"/>
                      </a:endParaRPr>
                    </a:p>
                  </a:txBody>
                  <a:tcPr marL="32649" marR="32649" marT="32649" marB="32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rPr>
                        <a:t> </a:t>
                      </a:r>
                    </a:p>
                  </a:txBody>
                  <a:tcPr marL="32649" marR="32649" marT="32649" marB="32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6890761"/>
                  </a:ext>
                </a:extLst>
              </a:tr>
              <a:tr h="491268">
                <a:tc>
                  <a:txBody>
                    <a:bodyPr/>
                    <a:lstStyle/>
                    <a:p>
                      <a:pPr marL="0" marR="0" algn="ctr">
                        <a:lnSpc>
                          <a:spcPct val="115000"/>
                        </a:lnSpc>
                        <a:spcBef>
                          <a:spcPts val="0"/>
                        </a:spcBef>
                        <a:spcAft>
                          <a:spcPts val="0"/>
                        </a:spcAft>
                      </a:pPr>
                      <a:r>
                        <a:rPr lang="en-US" sz="1200" dirty="0">
                          <a:effectLst/>
                          <a:latin typeface="Arial" panose="020B0604020202020204" pitchFamily="34" charset="0"/>
                          <a:ea typeface="Arial" panose="020B0604020202020204" pitchFamily="34" charset="0"/>
                        </a:rPr>
                        <a:t>Westward Expansion </a:t>
                      </a:r>
                    </a:p>
                  </a:txBody>
                  <a:tcPr marL="32649" marR="32649" marT="32649" marB="32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666666"/>
                          </a:solidFill>
                          <a:effectLst/>
                          <a:latin typeface="Arial" panose="020B0604020202020204" pitchFamily="34" charset="0"/>
                          <a:ea typeface="Arial" panose="020B0604020202020204" pitchFamily="34" charset="0"/>
                        </a:rPr>
                        <a:t> Cause </a:t>
                      </a:r>
                      <a:endParaRPr lang="en-US" sz="12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200" dirty="0">
                          <a:solidFill>
                            <a:srgbClr val="666666"/>
                          </a:solidFill>
                          <a:effectLst/>
                          <a:latin typeface="Arial" panose="020B0604020202020204" pitchFamily="34" charset="0"/>
                          <a:ea typeface="Arial" panose="020B0604020202020204" pitchFamily="34" charset="0"/>
                        </a:rPr>
                        <a:t> </a:t>
                      </a:r>
                      <a:endParaRPr lang="en-US" sz="12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200" dirty="0">
                          <a:solidFill>
                            <a:srgbClr val="666666"/>
                          </a:solidFill>
                          <a:effectLst/>
                          <a:latin typeface="Arial" panose="020B0604020202020204" pitchFamily="34" charset="0"/>
                          <a:ea typeface="Arial" panose="020B0604020202020204" pitchFamily="34" charset="0"/>
                        </a:rPr>
                        <a:t>Effect</a:t>
                      </a:r>
                      <a:endParaRPr lang="en-US" sz="1200" dirty="0">
                        <a:effectLst/>
                        <a:latin typeface="Arial" panose="020B0604020202020204" pitchFamily="34" charset="0"/>
                        <a:ea typeface="Arial" panose="020B0604020202020204" pitchFamily="34" charset="0"/>
                      </a:endParaRPr>
                    </a:p>
                  </a:txBody>
                  <a:tcPr marL="32649" marR="32649" marT="32649" marB="32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rPr>
                        <a:t> </a:t>
                      </a:r>
                    </a:p>
                  </a:txBody>
                  <a:tcPr marL="32649" marR="32649" marT="32649" marB="32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8967079"/>
                  </a:ext>
                </a:extLst>
              </a:tr>
              <a:tr h="769149">
                <a:tc>
                  <a:txBody>
                    <a:bodyPr/>
                    <a:lstStyle/>
                    <a:p>
                      <a:pPr marL="0" marR="0" algn="ctr">
                        <a:lnSpc>
                          <a:spcPct val="115000"/>
                        </a:lnSpc>
                        <a:spcBef>
                          <a:spcPts val="0"/>
                        </a:spcBef>
                        <a:spcAft>
                          <a:spcPts val="0"/>
                        </a:spcAft>
                      </a:pPr>
                      <a:r>
                        <a:rPr lang="en-US" sz="1200" dirty="0">
                          <a:effectLst/>
                          <a:latin typeface="Arial" panose="020B0604020202020204" pitchFamily="34" charset="0"/>
                          <a:ea typeface="Arial" panose="020B0604020202020204" pitchFamily="34" charset="0"/>
                        </a:rPr>
                        <a:t>Rise of factories &amp; assembly line </a:t>
                      </a:r>
                    </a:p>
                  </a:txBody>
                  <a:tcPr marL="32649" marR="32649" marT="32649" marB="32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666666"/>
                          </a:solidFill>
                          <a:effectLst/>
                          <a:latin typeface="Arial" panose="020B0604020202020204" pitchFamily="34" charset="0"/>
                          <a:ea typeface="Arial" panose="020B0604020202020204" pitchFamily="34" charset="0"/>
                        </a:rPr>
                        <a:t> Cause </a:t>
                      </a:r>
                      <a:endParaRPr lang="en-US" sz="12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200" dirty="0">
                          <a:solidFill>
                            <a:srgbClr val="666666"/>
                          </a:solidFill>
                          <a:effectLst/>
                          <a:latin typeface="Arial" panose="020B0604020202020204" pitchFamily="34" charset="0"/>
                          <a:ea typeface="Arial" panose="020B0604020202020204" pitchFamily="34" charset="0"/>
                        </a:rPr>
                        <a:t> </a:t>
                      </a:r>
                      <a:endParaRPr lang="en-US" sz="12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200" dirty="0">
                          <a:solidFill>
                            <a:srgbClr val="666666"/>
                          </a:solidFill>
                          <a:effectLst/>
                          <a:latin typeface="Arial" panose="020B0604020202020204" pitchFamily="34" charset="0"/>
                          <a:ea typeface="Arial" panose="020B0604020202020204" pitchFamily="34" charset="0"/>
                        </a:rPr>
                        <a:t>Effect </a:t>
                      </a:r>
                      <a:endParaRPr lang="en-US" sz="1200" dirty="0">
                        <a:effectLst/>
                        <a:latin typeface="Arial" panose="020B0604020202020204" pitchFamily="34" charset="0"/>
                        <a:ea typeface="Arial" panose="020B0604020202020204" pitchFamily="34" charset="0"/>
                      </a:endParaRPr>
                    </a:p>
                  </a:txBody>
                  <a:tcPr marL="32649" marR="32649" marT="32649" marB="32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rPr>
                        <a:t> </a:t>
                      </a:r>
                    </a:p>
                  </a:txBody>
                  <a:tcPr marL="32649" marR="32649" marT="32649" marB="32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0597583"/>
                  </a:ext>
                </a:extLst>
              </a:tr>
              <a:tr h="491268">
                <a:tc>
                  <a:txBody>
                    <a:bodyPr/>
                    <a:lstStyle/>
                    <a:p>
                      <a:pPr marL="0" marR="0" algn="ctr">
                        <a:lnSpc>
                          <a:spcPct val="115000"/>
                        </a:lnSpc>
                        <a:spcBef>
                          <a:spcPts val="0"/>
                        </a:spcBef>
                        <a:spcAft>
                          <a:spcPts val="0"/>
                        </a:spcAft>
                      </a:pPr>
                      <a:r>
                        <a:rPr lang="en-US" sz="1200" dirty="0">
                          <a:effectLst/>
                          <a:latin typeface="Arial" panose="020B0604020202020204" pitchFamily="34" charset="0"/>
                          <a:ea typeface="Arial" panose="020B0604020202020204" pitchFamily="34" charset="0"/>
                        </a:rPr>
                        <a:t>Labor Unions &amp; Monopolies </a:t>
                      </a:r>
                    </a:p>
                  </a:txBody>
                  <a:tcPr marL="32649" marR="32649" marT="32649" marB="32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666666"/>
                          </a:solidFill>
                          <a:effectLst/>
                          <a:latin typeface="Arial" panose="020B0604020202020204" pitchFamily="34" charset="0"/>
                          <a:ea typeface="Arial" panose="020B0604020202020204" pitchFamily="34" charset="0"/>
                        </a:rPr>
                        <a:t> Cause </a:t>
                      </a:r>
                      <a:endParaRPr lang="en-US" sz="12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200" dirty="0">
                          <a:solidFill>
                            <a:srgbClr val="666666"/>
                          </a:solidFill>
                          <a:effectLst/>
                          <a:latin typeface="Arial" panose="020B0604020202020204" pitchFamily="34" charset="0"/>
                          <a:ea typeface="Arial" panose="020B0604020202020204" pitchFamily="34" charset="0"/>
                        </a:rPr>
                        <a:t> </a:t>
                      </a:r>
                      <a:endParaRPr lang="en-US" sz="12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200" dirty="0">
                          <a:solidFill>
                            <a:srgbClr val="666666"/>
                          </a:solidFill>
                          <a:effectLst/>
                          <a:latin typeface="Arial" panose="020B0604020202020204" pitchFamily="34" charset="0"/>
                          <a:ea typeface="Arial" panose="020B0604020202020204" pitchFamily="34" charset="0"/>
                        </a:rPr>
                        <a:t>Effect </a:t>
                      </a:r>
                      <a:endParaRPr lang="en-US" sz="1200" dirty="0">
                        <a:effectLst/>
                        <a:latin typeface="Arial" panose="020B0604020202020204" pitchFamily="34" charset="0"/>
                        <a:ea typeface="Arial" panose="020B0604020202020204" pitchFamily="34" charset="0"/>
                      </a:endParaRPr>
                    </a:p>
                  </a:txBody>
                  <a:tcPr marL="32649" marR="32649" marT="32649" marB="32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rPr>
                        <a:t> </a:t>
                      </a:r>
                    </a:p>
                  </a:txBody>
                  <a:tcPr marL="32649" marR="32649" marT="32649" marB="32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3979574"/>
                  </a:ext>
                </a:extLst>
              </a:tr>
            </a:tbl>
          </a:graphicData>
        </a:graphic>
      </p:graphicFrame>
      <p:sp>
        <p:nvSpPr>
          <p:cNvPr id="11" name="Oval 10">
            <a:extLst>
              <a:ext uri="{FF2B5EF4-FFF2-40B4-BE49-F238E27FC236}">
                <a16:creationId xmlns:a16="http://schemas.microsoft.com/office/drawing/2014/main" id="{8ECA72CA-F339-4F96-91D1-F0EBF57F3D9D}"/>
              </a:ext>
            </a:extLst>
          </p:cNvPr>
          <p:cNvSpPr/>
          <p:nvPr/>
        </p:nvSpPr>
        <p:spPr>
          <a:xfrm>
            <a:off x="1570356" y="1387052"/>
            <a:ext cx="1878818" cy="277681"/>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lstStyle/>
          <a:p>
            <a:pPr marL="0" marR="0">
              <a:lnSpc>
                <a:spcPct val="115000"/>
              </a:lnSpc>
              <a:spcBef>
                <a:spcPts val="0"/>
              </a:spcBef>
              <a:spcAft>
                <a:spcPts val="0"/>
              </a:spcAft>
            </a:pPr>
            <a:r>
              <a:rPr lang="en-US" sz="2000" dirty="0">
                <a:effectLst/>
                <a:latin typeface="Arial" panose="020B0604020202020204" pitchFamily="34" charset="0"/>
                <a:ea typeface="Arial" panose="020B0604020202020204" pitchFamily="34" charset="0"/>
              </a:rPr>
              <a:t> </a:t>
            </a:r>
          </a:p>
        </p:txBody>
      </p:sp>
      <p:pic>
        <p:nvPicPr>
          <p:cNvPr id="5" name="Picture 4">
            <a:extLst>
              <a:ext uri="{FF2B5EF4-FFF2-40B4-BE49-F238E27FC236}">
                <a16:creationId xmlns:a16="http://schemas.microsoft.com/office/drawing/2014/main" id="{0783C4D9-3857-40C9-8BFB-1C968FDE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600000">
            <a:off x="0" y="301805"/>
            <a:ext cx="1682915" cy="277681"/>
          </a:xfrm>
          <a:prstGeom prst="rect">
            <a:avLst/>
          </a:prstGeom>
        </p:spPr>
      </p:pic>
    </p:spTree>
    <p:extLst>
      <p:ext uri="{BB962C8B-B14F-4D97-AF65-F5344CB8AC3E}">
        <p14:creationId xmlns:p14="http://schemas.microsoft.com/office/powerpoint/2010/main" val="153551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941708-E50C-4236-924C-EF732315D89D}"/>
              </a:ext>
            </a:extLst>
          </p:cNvPr>
          <p:cNvPicPr>
            <a:picLocks noChangeAspect="1"/>
          </p:cNvPicPr>
          <p:nvPr/>
        </p:nvPicPr>
        <p:blipFill>
          <a:blip r:embed="rId2"/>
          <a:stretch>
            <a:fillRect/>
          </a:stretch>
        </p:blipFill>
        <p:spPr>
          <a:xfrm>
            <a:off x="0" y="40487"/>
            <a:ext cx="9144000" cy="6777025"/>
          </a:xfrm>
          <a:prstGeom prst="rect">
            <a:avLst/>
          </a:prstGeom>
        </p:spPr>
      </p:pic>
      <p:sp>
        <p:nvSpPr>
          <p:cNvPr id="3" name="Slide Number Placeholder 2">
            <a:extLst>
              <a:ext uri="{FF2B5EF4-FFF2-40B4-BE49-F238E27FC236}">
                <a16:creationId xmlns:a16="http://schemas.microsoft.com/office/drawing/2014/main" id="{F8797C70-7FE4-4C60-9F85-2D8F1BC44F2E}"/>
              </a:ext>
            </a:extLst>
          </p:cNvPr>
          <p:cNvSpPr>
            <a:spLocks noGrp="1"/>
          </p:cNvSpPr>
          <p:nvPr>
            <p:ph type="sldNum" sz="quarter" idx="12"/>
          </p:nvPr>
        </p:nvSpPr>
        <p:spPr/>
        <p:txBody>
          <a:bodyPr/>
          <a:lstStyle/>
          <a:p>
            <a:fld id="{7EADA5B1-96DA-4BCB-B0C6-9B4EA679D3DA}" type="slidenum">
              <a:rPr lang="en-US" smtClean="0"/>
              <a:t>41</a:t>
            </a:fld>
            <a:endParaRPr lang="en-US" dirty="0"/>
          </a:p>
        </p:txBody>
      </p:sp>
    </p:spTree>
    <p:extLst>
      <p:ext uri="{BB962C8B-B14F-4D97-AF65-F5344CB8AC3E}">
        <p14:creationId xmlns:p14="http://schemas.microsoft.com/office/powerpoint/2010/main" val="2642767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0D5DFC-8F35-49F6-9049-2B31CF30E945}"/>
              </a:ext>
            </a:extLst>
          </p:cNvPr>
          <p:cNvPicPr>
            <a:picLocks noChangeAspect="1"/>
          </p:cNvPicPr>
          <p:nvPr/>
        </p:nvPicPr>
        <p:blipFill>
          <a:blip r:embed="rId2"/>
          <a:stretch>
            <a:fillRect/>
          </a:stretch>
        </p:blipFill>
        <p:spPr>
          <a:xfrm>
            <a:off x="0" y="0"/>
            <a:ext cx="8927720" cy="6858000"/>
          </a:xfrm>
          <a:prstGeom prst="rect">
            <a:avLst/>
          </a:prstGeom>
        </p:spPr>
      </p:pic>
      <p:sp>
        <p:nvSpPr>
          <p:cNvPr id="3" name="Slide Number Placeholder 2">
            <a:extLst>
              <a:ext uri="{FF2B5EF4-FFF2-40B4-BE49-F238E27FC236}">
                <a16:creationId xmlns:a16="http://schemas.microsoft.com/office/drawing/2014/main" id="{8A3CB106-5EF8-4A74-BF94-4D44BFD29E7B}"/>
              </a:ext>
            </a:extLst>
          </p:cNvPr>
          <p:cNvSpPr>
            <a:spLocks noGrp="1"/>
          </p:cNvSpPr>
          <p:nvPr>
            <p:ph type="sldNum" sz="quarter" idx="12"/>
          </p:nvPr>
        </p:nvSpPr>
        <p:spPr/>
        <p:txBody>
          <a:bodyPr/>
          <a:lstStyle/>
          <a:p>
            <a:fld id="{7EADA5B1-96DA-4BCB-B0C6-9B4EA679D3DA}" type="slidenum">
              <a:rPr lang="en-US" smtClean="0"/>
              <a:t>42</a:t>
            </a:fld>
            <a:endParaRPr lang="en-US" dirty="0"/>
          </a:p>
        </p:txBody>
      </p:sp>
      <p:pic>
        <p:nvPicPr>
          <p:cNvPr id="4" name="Picture 3">
            <a:extLst>
              <a:ext uri="{FF2B5EF4-FFF2-40B4-BE49-F238E27FC236}">
                <a16:creationId xmlns:a16="http://schemas.microsoft.com/office/drawing/2014/main" id="{D645D872-82F7-41DF-86A1-F7CF4F2D8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187850" y="3382121"/>
            <a:ext cx="1668466" cy="275297"/>
          </a:xfrm>
          <a:prstGeom prst="rect">
            <a:avLst/>
          </a:prstGeom>
        </p:spPr>
      </p:pic>
    </p:spTree>
    <p:extLst>
      <p:ext uri="{BB962C8B-B14F-4D97-AF65-F5344CB8AC3E}">
        <p14:creationId xmlns:p14="http://schemas.microsoft.com/office/powerpoint/2010/main" val="589219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BF35BE-2992-41DB-9F00-F2CD96CBC4BD}"/>
              </a:ext>
            </a:extLst>
          </p:cNvPr>
          <p:cNvSpPr>
            <a:spLocks noGrp="1"/>
          </p:cNvSpPr>
          <p:nvPr>
            <p:ph type="sldNum" sz="quarter" idx="12"/>
          </p:nvPr>
        </p:nvSpPr>
        <p:spPr/>
        <p:txBody>
          <a:bodyPr/>
          <a:lstStyle/>
          <a:p>
            <a:fld id="{7EADA5B1-96DA-4BCB-B0C6-9B4EA679D3DA}" type="slidenum">
              <a:rPr lang="en-US" smtClean="0"/>
              <a:t>5</a:t>
            </a:fld>
            <a:endParaRPr lang="en-US" dirty="0"/>
          </a:p>
        </p:txBody>
      </p:sp>
      <p:sp>
        <p:nvSpPr>
          <p:cNvPr id="3" name="Rectangle 2">
            <a:extLst>
              <a:ext uri="{FF2B5EF4-FFF2-40B4-BE49-F238E27FC236}">
                <a16:creationId xmlns:a16="http://schemas.microsoft.com/office/drawing/2014/main" id="{AF9DDE22-5913-474E-AEFC-12C006D449D1}"/>
              </a:ext>
            </a:extLst>
          </p:cNvPr>
          <p:cNvSpPr/>
          <p:nvPr/>
        </p:nvSpPr>
        <p:spPr>
          <a:xfrm>
            <a:off x="245166" y="469332"/>
            <a:ext cx="8898834" cy="1247906"/>
          </a:xfrm>
          <a:prstGeom prst="rect">
            <a:avLst/>
          </a:prstGeom>
        </p:spPr>
        <p:txBody>
          <a:bodyPr wrap="square">
            <a:spAutoFit/>
          </a:bodyPr>
          <a:lstStyle/>
          <a:p>
            <a:pPr>
              <a:lnSpc>
                <a:spcPct val="115000"/>
              </a:lnSpc>
            </a:pPr>
            <a:r>
              <a:rPr lang="en-US" sz="1400" b="1" dirty="0">
                <a:solidFill>
                  <a:srgbClr val="000000"/>
                </a:solidFill>
                <a:ea typeface="Arial" panose="020B0604020202020204" pitchFamily="34" charset="0"/>
              </a:rPr>
              <a:t>Review the graphic organizers.  When you are done, in the appropriate spaces below, explain </a:t>
            </a:r>
          </a:p>
          <a:p>
            <a:pPr algn="ctr">
              <a:lnSpc>
                <a:spcPct val="115000"/>
              </a:lnSpc>
            </a:pPr>
            <a:r>
              <a:rPr lang="en-US" sz="1400" b="1" i="1" dirty="0">
                <a:solidFill>
                  <a:srgbClr val="000000"/>
                </a:solidFill>
                <a:ea typeface="Arial" panose="020B0604020202020204" pitchFamily="34" charset="0"/>
              </a:rPr>
              <a:t>HOW natural resources, transportation, and technology supported the post Civil War Industrial Revolution in the United States</a:t>
            </a:r>
            <a:r>
              <a:rPr lang="en-US" sz="1400" b="1" dirty="0">
                <a:solidFill>
                  <a:srgbClr val="000000"/>
                </a:solidFill>
                <a:ea typeface="Arial" panose="020B0604020202020204" pitchFamily="34" charset="0"/>
              </a:rPr>
              <a:t>.  </a:t>
            </a:r>
          </a:p>
          <a:p>
            <a:pPr marL="285750" indent="-285750">
              <a:lnSpc>
                <a:spcPct val="115000"/>
              </a:lnSpc>
              <a:buFont typeface="Wingdings" panose="05000000000000000000" pitchFamily="2" charset="2"/>
              <a:buChar char="q"/>
            </a:pPr>
            <a:r>
              <a:rPr lang="en-US" sz="1100" dirty="0">
                <a:solidFill>
                  <a:srgbClr val="000000"/>
                </a:solidFill>
                <a:ea typeface="Arial" panose="020B0604020202020204" pitchFamily="34" charset="0"/>
              </a:rPr>
              <a:t> </a:t>
            </a:r>
            <a:r>
              <a:rPr lang="en-US" sz="1100" dirty="0"/>
              <a:t>Make one claim each for how natural resources, transportation, and technology supported the post Civil War Industrial Revolution </a:t>
            </a:r>
          </a:p>
          <a:p>
            <a:pPr marL="285750" indent="-285750">
              <a:lnSpc>
                <a:spcPct val="115000"/>
              </a:lnSpc>
              <a:buFont typeface="Wingdings" panose="05000000000000000000" pitchFamily="2" charset="2"/>
              <a:buChar char="q"/>
            </a:pPr>
            <a:r>
              <a:rPr lang="en-US" sz="1100" dirty="0"/>
              <a:t>Support each claim with examples from the graphic organizers </a:t>
            </a:r>
            <a:endParaRPr lang="en-US" sz="1100" u="none" strike="noStrike" dirty="0">
              <a:effectLst/>
            </a:endParaRPr>
          </a:p>
        </p:txBody>
      </p:sp>
      <p:grpSp>
        <p:nvGrpSpPr>
          <p:cNvPr id="4" name="Group 3">
            <a:extLst>
              <a:ext uri="{FF2B5EF4-FFF2-40B4-BE49-F238E27FC236}">
                <a16:creationId xmlns:a16="http://schemas.microsoft.com/office/drawing/2014/main" id="{C67912F8-981C-4265-9960-88764F6D0928}"/>
              </a:ext>
            </a:extLst>
          </p:cNvPr>
          <p:cNvGrpSpPr/>
          <p:nvPr/>
        </p:nvGrpSpPr>
        <p:grpSpPr>
          <a:xfrm>
            <a:off x="1" y="1762021"/>
            <a:ext cx="9092129" cy="5444122"/>
            <a:chOff x="95375" y="262024"/>
            <a:chExt cx="7322551" cy="3584578"/>
          </a:xfrm>
        </p:grpSpPr>
        <p:sp>
          <p:nvSpPr>
            <p:cNvPr id="5" name="Rectangle 4">
              <a:extLst>
                <a:ext uri="{FF2B5EF4-FFF2-40B4-BE49-F238E27FC236}">
                  <a16:creationId xmlns:a16="http://schemas.microsoft.com/office/drawing/2014/main" id="{EE2AA1EB-C5FD-4A00-BEE3-AC175C91A4E5}"/>
                </a:ext>
              </a:extLst>
            </p:cNvPr>
            <p:cNvSpPr/>
            <p:nvPr/>
          </p:nvSpPr>
          <p:spPr>
            <a:xfrm>
              <a:off x="95375" y="262024"/>
              <a:ext cx="2357930" cy="2710376"/>
            </a:xfrm>
            <a:prstGeom prst="rect">
              <a:avLst/>
            </a:prstGeom>
            <a:solidFill>
              <a:schemeClr val="bg1"/>
            </a:solidFill>
            <a:ln w="9525" cap="flat" cmpd="sng">
              <a:solidFill>
                <a:srgbClr val="000000"/>
              </a:solidFill>
              <a:prstDash val="solid"/>
              <a:round/>
              <a:headEnd type="none" w="med" len="med"/>
              <a:tailEnd type="none" w="med" len="med"/>
            </a:ln>
          </p:spPr>
          <p:txBody>
            <a:bodyPr spcFirstLastPara="1" wrap="square" lIns="91425" tIns="91425" rIns="91425" bIns="91425" anchor="ctr" anchorCtr="0"/>
            <a:lstStyle/>
            <a:p>
              <a:pPr marL="0" marR="0" algn="ctr">
                <a:lnSpc>
                  <a:spcPct val="115000"/>
                </a:lnSpc>
                <a:spcBef>
                  <a:spcPts val="0"/>
                </a:spcBef>
                <a:spcAft>
                  <a:spcPts val="0"/>
                </a:spcAft>
              </a:pPr>
              <a:r>
                <a:rPr lang="en-US" sz="1600" b="1" dirty="0">
                  <a:solidFill>
                    <a:srgbClr val="000000"/>
                  </a:solidFill>
                  <a:effectLst/>
                  <a:latin typeface="Arial" panose="020B0604020202020204" pitchFamily="34" charset="0"/>
                  <a:ea typeface="Arial" panose="020B0604020202020204" pitchFamily="34" charset="0"/>
                </a:rPr>
                <a:t>Transportation </a:t>
              </a:r>
            </a:p>
            <a:p>
              <a:pPr marL="0" marR="0" algn="ctr">
                <a:lnSpc>
                  <a:spcPct val="115000"/>
                </a:lnSpc>
                <a:spcBef>
                  <a:spcPts val="0"/>
                </a:spcBef>
                <a:spcAft>
                  <a:spcPts val="0"/>
                </a:spcAft>
              </a:pPr>
              <a:r>
                <a:rPr lang="en-US" sz="1400" dirty="0">
                  <a:solidFill>
                    <a:srgbClr val="000000"/>
                  </a:solidFill>
                  <a:latin typeface="Arial" panose="020B0604020202020204" pitchFamily="34" charset="0"/>
                  <a:ea typeface="Arial" panose="020B0604020202020204" pitchFamily="34" charset="0"/>
                </a:rPr>
                <a:t>Supported the Industrial Revolution by: ____________________________________________________________________________________________________________</a:t>
              </a:r>
            </a:p>
            <a:p>
              <a:pPr marL="0" marR="0" algn="ctr">
                <a:lnSpc>
                  <a:spcPct val="115000"/>
                </a:lnSpc>
                <a:spcBef>
                  <a:spcPts val="0"/>
                </a:spcBef>
                <a:spcAft>
                  <a:spcPts val="0"/>
                </a:spcAft>
              </a:pPr>
              <a:endParaRPr lang="en-US" sz="1400" dirty="0">
                <a:solidFill>
                  <a:srgbClr val="000000"/>
                </a:solidFill>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400" dirty="0">
                  <a:solidFill>
                    <a:srgbClr val="000000"/>
                  </a:solidFill>
                  <a:latin typeface="Arial" panose="020B0604020202020204" pitchFamily="34" charset="0"/>
                  <a:ea typeface="Arial" panose="020B0604020202020204" pitchFamily="34" charset="0"/>
                </a:rPr>
                <a:t>Evidence:</a:t>
              </a:r>
            </a:p>
            <a:p>
              <a:pPr marL="0" marR="0" algn="ctr">
                <a:lnSpc>
                  <a:spcPct val="115000"/>
                </a:lnSpc>
                <a:spcBef>
                  <a:spcPts val="0"/>
                </a:spcBef>
                <a:spcAft>
                  <a:spcPts val="0"/>
                </a:spcAft>
              </a:pPr>
              <a:r>
                <a:rPr lang="en-US" sz="1400" dirty="0">
                  <a:solidFill>
                    <a:srgbClr val="000000"/>
                  </a:solidFill>
                  <a:effectLst/>
                  <a:latin typeface="Arial" panose="020B0604020202020204" pitchFamily="34" charset="0"/>
                  <a:ea typeface="Arial" panose="020B0604020202020204" pitchFamily="34" charset="0"/>
                </a:rPr>
                <a:t>__________________________________________________________________________________________________________________________________________________________________</a:t>
              </a:r>
              <a:endParaRPr lang="en-US" sz="1100" dirty="0">
                <a:solidFill>
                  <a:srgbClr val="000000"/>
                </a:solidFill>
                <a:effectLst/>
                <a:latin typeface="Arial" panose="020B0604020202020204" pitchFamily="34" charset="0"/>
                <a:ea typeface="Arial" panose="020B0604020202020204" pitchFamily="34" charset="0"/>
              </a:endParaRPr>
            </a:p>
          </p:txBody>
        </p:sp>
        <p:sp>
          <p:nvSpPr>
            <p:cNvPr id="6" name="Rectangle 5">
              <a:extLst>
                <a:ext uri="{FF2B5EF4-FFF2-40B4-BE49-F238E27FC236}">
                  <a16:creationId xmlns:a16="http://schemas.microsoft.com/office/drawing/2014/main" id="{133EEF51-BB24-4A7B-9115-1B35394E5A30}"/>
                </a:ext>
              </a:extLst>
            </p:cNvPr>
            <p:cNvSpPr/>
            <p:nvPr/>
          </p:nvSpPr>
          <p:spPr>
            <a:xfrm>
              <a:off x="2547898" y="262025"/>
              <a:ext cx="2357933" cy="2591810"/>
            </a:xfrm>
            <a:prstGeom prst="rect">
              <a:avLst/>
            </a:prstGeom>
            <a:solidFill>
              <a:schemeClr val="bg1"/>
            </a:solidFill>
            <a:ln w="9525" cap="flat" cmpd="sng">
              <a:solidFill>
                <a:srgbClr val="000000"/>
              </a:solidFill>
              <a:prstDash val="solid"/>
              <a:round/>
              <a:headEnd type="none" w="med" len="med"/>
              <a:tailEnd type="none" w="med" len="med"/>
            </a:ln>
          </p:spPr>
          <p:txBody>
            <a:bodyPr spcFirstLastPara="1" wrap="square" lIns="91425" tIns="91425" rIns="91425" bIns="91425" anchor="ctr" anchorCtr="0"/>
            <a:lstStyle/>
            <a:p>
              <a:pPr marL="0" marR="0" algn="ctr">
                <a:lnSpc>
                  <a:spcPct val="115000"/>
                </a:lnSpc>
                <a:spcBef>
                  <a:spcPts val="0"/>
                </a:spcBef>
                <a:spcAft>
                  <a:spcPts val="0"/>
                </a:spcAft>
              </a:pPr>
              <a:r>
                <a:rPr lang="en-US" sz="1600" b="1" dirty="0">
                  <a:solidFill>
                    <a:srgbClr val="000000"/>
                  </a:solidFill>
                  <a:effectLst/>
                  <a:latin typeface="Arial" panose="020B0604020202020204" pitchFamily="34" charset="0"/>
                  <a:ea typeface="Arial" panose="020B0604020202020204" pitchFamily="34" charset="0"/>
                </a:rPr>
                <a:t>Natural Resources </a:t>
              </a:r>
            </a:p>
            <a:p>
              <a:pPr algn="ctr">
                <a:lnSpc>
                  <a:spcPct val="115000"/>
                </a:lnSpc>
              </a:pPr>
              <a:r>
                <a:rPr lang="en-US" sz="1400" dirty="0">
                  <a:solidFill>
                    <a:srgbClr val="000000"/>
                  </a:solidFill>
                  <a:latin typeface="Arial" panose="020B0604020202020204" pitchFamily="34" charset="0"/>
                  <a:ea typeface="Arial" panose="020B0604020202020204" pitchFamily="34" charset="0"/>
                </a:rPr>
                <a:t>Supported the Industrial Revolution by: ____________________________________________________________________________________________________________</a:t>
              </a:r>
            </a:p>
            <a:p>
              <a:pPr algn="ctr">
                <a:lnSpc>
                  <a:spcPct val="115000"/>
                </a:lnSpc>
              </a:pPr>
              <a:endParaRPr lang="en-US" sz="1400" dirty="0">
                <a:solidFill>
                  <a:srgbClr val="000000"/>
                </a:solidFill>
                <a:latin typeface="Arial" panose="020B0604020202020204" pitchFamily="34" charset="0"/>
                <a:ea typeface="Arial" panose="020B0604020202020204" pitchFamily="34" charset="0"/>
              </a:endParaRPr>
            </a:p>
            <a:p>
              <a:pPr algn="ctr">
                <a:lnSpc>
                  <a:spcPct val="115000"/>
                </a:lnSpc>
              </a:pPr>
              <a:r>
                <a:rPr lang="en-US" sz="1400" dirty="0">
                  <a:solidFill>
                    <a:srgbClr val="000000"/>
                  </a:solidFill>
                  <a:latin typeface="Arial" panose="020B0604020202020204" pitchFamily="34" charset="0"/>
                  <a:ea typeface="Arial" panose="020B0604020202020204" pitchFamily="34" charset="0"/>
                </a:rPr>
                <a:t>Evidence:</a:t>
              </a:r>
            </a:p>
            <a:p>
              <a:pPr algn="ctr">
                <a:lnSpc>
                  <a:spcPct val="115000"/>
                </a:lnSpc>
              </a:pPr>
              <a:r>
                <a:rPr lang="en-US" sz="1400" dirty="0">
                  <a:solidFill>
                    <a:srgbClr val="000000"/>
                  </a:solidFill>
                  <a:latin typeface="Arial" panose="020B0604020202020204" pitchFamily="34" charset="0"/>
                  <a:ea typeface="Arial" panose="020B0604020202020204" pitchFamily="34" charset="0"/>
                </a:rPr>
                <a:t>__________________________________________________________________________________________________________________________________________________________________</a:t>
              </a:r>
            </a:p>
            <a:p>
              <a:pPr marL="0" marR="0" algn="ctr">
                <a:lnSpc>
                  <a:spcPct val="115000"/>
                </a:lnSpc>
                <a:spcBef>
                  <a:spcPts val="0"/>
                </a:spcBef>
                <a:spcAft>
                  <a:spcPts val="0"/>
                </a:spcAft>
              </a:pPr>
              <a:endParaRPr lang="en-US" sz="1100" dirty="0">
                <a:solidFill>
                  <a:srgbClr val="000000"/>
                </a:solidFill>
                <a:effectLst/>
                <a:latin typeface="Arial" panose="020B0604020202020204" pitchFamily="34" charset="0"/>
                <a:ea typeface="Arial" panose="020B0604020202020204" pitchFamily="34" charset="0"/>
              </a:endParaRPr>
            </a:p>
          </p:txBody>
        </p:sp>
        <p:sp>
          <p:nvSpPr>
            <p:cNvPr id="7" name="Rectangle 6">
              <a:extLst>
                <a:ext uri="{FF2B5EF4-FFF2-40B4-BE49-F238E27FC236}">
                  <a16:creationId xmlns:a16="http://schemas.microsoft.com/office/drawing/2014/main" id="{0B05BA92-0A73-45BE-B06A-7BCF55E5A7CE}"/>
                </a:ext>
              </a:extLst>
            </p:cNvPr>
            <p:cNvSpPr/>
            <p:nvPr/>
          </p:nvSpPr>
          <p:spPr>
            <a:xfrm>
              <a:off x="5059993" y="262025"/>
              <a:ext cx="2357933" cy="2591810"/>
            </a:xfrm>
            <a:prstGeom prst="rect">
              <a:avLst/>
            </a:prstGeom>
            <a:solidFill>
              <a:schemeClr val="bg1"/>
            </a:solidFill>
            <a:ln w="9525" cap="flat" cmpd="sng">
              <a:solidFill>
                <a:srgbClr val="000000"/>
              </a:solidFill>
              <a:prstDash val="solid"/>
              <a:round/>
              <a:headEnd type="none" w="med" len="med"/>
              <a:tailEnd type="none" w="med" len="med"/>
            </a:ln>
          </p:spPr>
          <p:txBody>
            <a:bodyPr spcFirstLastPara="1" wrap="square" lIns="91425" tIns="91425" rIns="91425" bIns="91425" anchor="ctr" anchorCtr="0"/>
            <a:lstStyle/>
            <a:p>
              <a:pPr marL="0" marR="0" algn="ctr">
                <a:lnSpc>
                  <a:spcPct val="115000"/>
                </a:lnSpc>
                <a:spcBef>
                  <a:spcPts val="0"/>
                </a:spcBef>
                <a:spcAft>
                  <a:spcPts val="0"/>
                </a:spcAft>
              </a:pPr>
              <a:r>
                <a:rPr lang="en-US" sz="1600" b="1" dirty="0">
                  <a:solidFill>
                    <a:srgbClr val="000000"/>
                  </a:solidFill>
                  <a:effectLst/>
                  <a:latin typeface="Arial" panose="020B0604020202020204" pitchFamily="34" charset="0"/>
                  <a:ea typeface="Arial" panose="020B0604020202020204" pitchFamily="34" charset="0"/>
                </a:rPr>
                <a:t>Technology</a:t>
              </a:r>
            </a:p>
            <a:p>
              <a:pPr lvl="0" algn="ctr">
                <a:lnSpc>
                  <a:spcPct val="115000"/>
                </a:lnSpc>
              </a:pPr>
              <a:r>
                <a:rPr lang="en-US" sz="1100" dirty="0">
                  <a:solidFill>
                    <a:srgbClr val="000000"/>
                  </a:solidFill>
                  <a:effectLst/>
                  <a:latin typeface="Arial" panose="020B0604020202020204" pitchFamily="34" charset="0"/>
                  <a:ea typeface="Arial" panose="020B0604020202020204" pitchFamily="34" charset="0"/>
                </a:rPr>
                <a:t> </a:t>
              </a:r>
              <a:r>
                <a:rPr lang="en-US" sz="1400" dirty="0">
                  <a:solidFill>
                    <a:srgbClr val="000000"/>
                  </a:solidFill>
                  <a:latin typeface="Arial" panose="020B0604020202020204" pitchFamily="34" charset="0"/>
                  <a:ea typeface="Arial" panose="020B0604020202020204" pitchFamily="34" charset="0"/>
                </a:rPr>
                <a:t>Supported the Industrial Revolution by: ____________________________________________________________________________________________________________</a:t>
              </a:r>
            </a:p>
            <a:p>
              <a:pPr lvl="0" algn="ctr">
                <a:lnSpc>
                  <a:spcPct val="115000"/>
                </a:lnSpc>
              </a:pPr>
              <a:endParaRPr lang="en-US" sz="1400" dirty="0">
                <a:solidFill>
                  <a:srgbClr val="000000"/>
                </a:solidFill>
                <a:latin typeface="Arial" panose="020B0604020202020204" pitchFamily="34" charset="0"/>
                <a:ea typeface="Arial" panose="020B0604020202020204" pitchFamily="34" charset="0"/>
              </a:endParaRPr>
            </a:p>
            <a:p>
              <a:pPr lvl="0" algn="ctr">
                <a:lnSpc>
                  <a:spcPct val="115000"/>
                </a:lnSpc>
              </a:pPr>
              <a:r>
                <a:rPr lang="en-US" sz="1400" dirty="0">
                  <a:solidFill>
                    <a:srgbClr val="000000"/>
                  </a:solidFill>
                  <a:latin typeface="Arial" panose="020B0604020202020204" pitchFamily="34" charset="0"/>
                  <a:ea typeface="Arial" panose="020B0604020202020204" pitchFamily="34" charset="0"/>
                </a:rPr>
                <a:t>Evidence:</a:t>
              </a:r>
            </a:p>
            <a:p>
              <a:pPr lvl="0" algn="ctr">
                <a:lnSpc>
                  <a:spcPct val="115000"/>
                </a:lnSpc>
              </a:pPr>
              <a:r>
                <a:rPr lang="en-US" sz="1400" dirty="0">
                  <a:solidFill>
                    <a:srgbClr val="000000"/>
                  </a:solidFill>
                  <a:latin typeface="Arial" panose="020B0604020202020204" pitchFamily="34" charset="0"/>
                  <a:ea typeface="Arial" panose="020B0604020202020204" pitchFamily="34" charset="0"/>
                </a:rPr>
                <a:t>__________________________________________________________________________________________________________________________________________________________________</a:t>
              </a:r>
              <a:r>
                <a:rPr lang="en-US" sz="1100" dirty="0">
                  <a:solidFill>
                    <a:srgbClr val="000000"/>
                  </a:solidFill>
                  <a:effectLst/>
                  <a:latin typeface="Arial" panose="020B0604020202020204" pitchFamily="34" charset="0"/>
                  <a:ea typeface="Arial" panose="020B0604020202020204" pitchFamily="34" charset="0"/>
                </a:rPr>
                <a:t> </a:t>
              </a:r>
            </a:p>
          </p:txBody>
        </p:sp>
        <p:sp>
          <p:nvSpPr>
            <p:cNvPr id="8" name="Text Box 4">
              <a:extLst>
                <a:ext uri="{FF2B5EF4-FFF2-40B4-BE49-F238E27FC236}">
                  <a16:creationId xmlns:a16="http://schemas.microsoft.com/office/drawing/2014/main" id="{BA04CC73-EF6B-415B-B20D-EA506F41E38F}"/>
                </a:ext>
              </a:extLst>
            </p:cNvPr>
            <p:cNvSpPr txBox="1"/>
            <p:nvPr/>
          </p:nvSpPr>
          <p:spPr>
            <a:xfrm>
              <a:off x="1159175" y="3162901"/>
              <a:ext cx="5505000" cy="683701"/>
            </a:xfrm>
            <a:prstGeom prst="rect">
              <a:avLst/>
            </a:prstGeom>
            <a:noFill/>
            <a:ln>
              <a:noFill/>
            </a:ln>
          </p:spPr>
          <p:txBody>
            <a:bodyPr spcFirstLastPara="1" wrap="square" lIns="91425" tIns="91425" rIns="91425" bIns="91425" anchor="t" anchorCtr="0"/>
            <a:lstStyle/>
            <a:p>
              <a:pPr marL="0" marR="0" algn="ctr">
                <a:lnSpc>
                  <a:spcPct val="115000"/>
                </a:lnSpc>
                <a:spcBef>
                  <a:spcPts val="0"/>
                </a:spcBef>
                <a:spcAft>
                  <a:spcPts val="0"/>
                </a:spcAft>
              </a:pPr>
              <a:r>
                <a:rPr lang="en-US" dirty="0">
                  <a:solidFill>
                    <a:srgbClr val="000000"/>
                  </a:solidFill>
                  <a:effectLst/>
                  <a:latin typeface="Helvetica Neue"/>
                  <a:ea typeface="Helvetica Neue"/>
                  <a:cs typeface="Helvetica Neue"/>
                </a:rPr>
                <a:t>Industrialization in the United States</a:t>
              </a:r>
              <a:endParaRPr lang="en-US" sz="1000" dirty="0">
                <a:solidFill>
                  <a:srgbClr val="000000"/>
                </a:solidFill>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dirty="0">
                  <a:solidFill>
                    <a:srgbClr val="000000"/>
                  </a:solidFill>
                  <a:effectLst/>
                  <a:latin typeface="Helvetica Neue"/>
                  <a:ea typeface="Helvetica Neue"/>
                  <a:cs typeface="Helvetica Neue"/>
                </a:rPr>
                <a:t>Late 1800’s - Early 1900’s </a:t>
              </a:r>
              <a:endParaRPr lang="en-US" sz="1000" dirty="0">
                <a:solidFill>
                  <a:srgbClr val="000000"/>
                </a:solidFill>
                <a:effectLst/>
                <a:latin typeface="Arial" panose="020B0604020202020204" pitchFamily="34" charset="0"/>
                <a:ea typeface="Arial" panose="020B0604020202020204" pitchFamily="34" charset="0"/>
              </a:endParaRPr>
            </a:p>
          </p:txBody>
        </p:sp>
        <p:cxnSp>
          <p:nvCxnSpPr>
            <p:cNvPr id="9" name="Straight Arrow Connector 8">
              <a:extLst>
                <a:ext uri="{FF2B5EF4-FFF2-40B4-BE49-F238E27FC236}">
                  <a16:creationId xmlns:a16="http://schemas.microsoft.com/office/drawing/2014/main" id="{E7591433-EB08-423D-A3B2-144B00ACE723}"/>
                </a:ext>
              </a:extLst>
            </p:cNvPr>
            <p:cNvCxnSpPr>
              <a:cxnSpLocks/>
            </p:cNvCxnSpPr>
            <p:nvPr/>
          </p:nvCxnSpPr>
          <p:spPr>
            <a:xfrm>
              <a:off x="2006374" y="2972401"/>
              <a:ext cx="289725" cy="158999"/>
            </a:xfrm>
            <a:prstGeom prst="straightConnector1">
              <a:avLst/>
            </a:prstGeom>
            <a:noFill/>
            <a:ln w="9525" cap="flat" cmpd="sng">
              <a:solidFill>
                <a:srgbClr val="000000"/>
              </a:solidFill>
              <a:prstDash val="solid"/>
              <a:round/>
              <a:headEnd type="none" w="lg" len="lg"/>
              <a:tailEnd type="triangle" w="lg" len="lg"/>
            </a:ln>
          </p:spPr>
        </p:cxnSp>
        <p:cxnSp>
          <p:nvCxnSpPr>
            <p:cNvPr id="10" name="Straight Arrow Connector 9">
              <a:extLst>
                <a:ext uri="{FF2B5EF4-FFF2-40B4-BE49-F238E27FC236}">
                  <a16:creationId xmlns:a16="http://schemas.microsoft.com/office/drawing/2014/main" id="{7E9C282E-24BC-468F-A7D3-3ABE150955AA}"/>
                </a:ext>
              </a:extLst>
            </p:cNvPr>
            <p:cNvCxnSpPr>
              <a:cxnSpLocks/>
            </p:cNvCxnSpPr>
            <p:nvPr/>
          </p:nvCxnSpPr>
          <p:spPr>
            <a:xfrm>
              <a:off x="3718020" y="2853835"/>
              <a:ext cx="0" cy="240340"/>
            </a:xfrm>
            <a:prstGeom prst="straightConnector1">
              <a:avLst/>
            </a:prstGeom>
            <a:noFill/>
            <a:ln w="9525" cap="flat" cmpd="sng">
              <a:solidFill>
                <a:srgbClr val="000000"/>
              </a:solidFill>
              <a:prstDash val="solid"/>
              <a:round/>
              <a:headEnd type="none" w="lg" len="lg"/>
              <a:tailEnd type="triangle" w="lg" len="lg"/>
            </a:ln>
          </p:spPr>
        </p:cxnSp>
        <p:cxnSp>
          <p:nvCxnSpPr>
            <p:cNvPr id="11" name="Straight Arrow Connector 10">
              <a:extLst>
                <a:ext uri="{FF2B5EF4-FFF2-40B4-BE49-F238E27FC236}">
                  <a16:creationId xmlns:a16="http://schemas.microsoft.com/office/drawing/2014/main" id="{1056D4D7-1A32-4161-91C9-A1C1696D9911}"/>
                </a:ext>
              </a:extLst>
            </p:cNvPr>
            <p:cNvCxnSpPr>
              <a:cxnSpLocks/>
            </p:cNvCxnSpPr>
            <p:nvPr/>
          </p:nvCxnSpPr>
          <p:spPr>
            <a:xfrm flipH="1">
              <a:off x="5418267" y="3092173"/>
              <a:ext cx="289725" cy="240340"/>
            </a:xfrm>
            <a:prstGeom prst="straightConnector1">
              <a:avLst/>
            </a:prstGeom>
            <a:noFill/>
            <a:ln w="9525" cap="flat" cmpd="sng">
              <a:solidFill>
                <a:srgbClr val="000000"/>
              </a:solidFill>
              <a:prstDash val="solid"/>
              <a:round/>
              <a:headEnd type="none" w="lg" len="lg"/>
              <a:tailEnd type="triangle" w="lg" len="lg"/>
            </a:ln>
          </p:spPr>
        </p:cxnSp>
      </p:grpSp>
      <p:sp>
        <p:nvSpPr>
          <p:cNvPr id="12" name="Rectangle 11">
            <a:extLst>
              <a:ext uri="{FF2B5EF4-FFF2-40B4-BE49-F238E27FC236}">
                <a16:creationId xmlns:a16="http://schemas.microsoft.com/office/drawing/2014/main" id="{4DDE3F5C-F257-4968-96EB-9D1852D87A69}"/>
              </a:ext>
            </a:extLst>
          </p:cNvPr>
          <p:cNvSpPr/>
          <p:nvPr/>
        </p:nvSpPr>
        <p:spPr>
          <a:xfrm>
            <a:off x="101994" y="42149"/>
            <a:ext cx="8890274" cy="338554"/>
          </a:xfrm>
          <a:prstGeom prst="rect">
            <a:avLst/>
          </a:prstGeom>
          <a:solidFill>
            <a:schemeClr val="bg1"/>
          </a:solidFill>
          <a:ln w="19050">
            <a:solidFill>
              <a:srgbClr val="CC0099"/>
            </a:solidFill>
          </a:ln>
        </p:spPr>
        <p:txBody>
          <a:bodyPr wrap="square">
            <a:spAutoFit/>
          </a:bodyPr>
          <a:lstStyle/>
          <a:p>
            <a:pPr algn="ctr"/>
            <a:r>
              <a:rPr lang="en-US" sz="1600" b="1" dirty="0">
                <a:solidFill>
                  <a:srgbClr val="CC0099"/>
                </a:solidFill>
              </a:rPr>
              <a:t>Unit 2 EQ 1: What conditions spurred the growth of industry?</a:t>
            </a:r>
          </a:p>
        </p:txBody>
      </p:sp>
      <p:pic>
        <p:nvPicPr>
          <p:cNvPr id="13" name="Picture 12">
            <a:extLst>
              <a:ext uri="{FF2B5EF4-FFF2-40B4-BE49-F238E27FC236}">
                <a16:creationId xmlns:a16="http://schemas.microsoft.com/office/drawing/2014/main" id="{45E20528-1423-46EB-A1C0-7491C7511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78" y="6060345"/>
            <a:ext cx="1283540" cy="761661"/>
          </a:xfrm>
          <a:prstGeom prst="rect">
            <a:avLst/>
          </a:prstGeom>
        </p:spPr>
      </p:pic>
      <p:pic>
        <p:nvPicPr>
          <p:cNvPr id="14" name="Picture 13">
            <a:extLst>
              <a:ext uri="{FF2B5EF4-FFF2-40B4-BE49-F238E27FC236}">
                <a16:creationId xmlns:a16="http://schemas.microsoft.com/office/drawing/2014/main" id="{EECA4C6C-76A4-4BCB-9EC4-968CEADE5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4729" y="6356351"/>
            <a:ext cx="2057400" cy="337506"/>
          </a:xfrm>
          <a:prstGeom prst="rect">
            <a:avLst/>
          </a:prstGeom>
        </p:spPr>
      </p:pic>
    </p:spTree>
    <p:extLst>
      <p:ext uri="{BB962C8B-B14F-4D97-AF65-F5344CB8AC3E}">
        <p14:creationId xmlns:p14="http://schemas.microsoft.com/office/powerpoint/2010/main" val="558948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5">
            <a:extLst>
              <a:ext uri="{FF2B5EF4-FFF2-40B4-BE49-F238E27FC236}">
                <a16:creationId xmlns:a16="http://schemas.microsoft.com/office/drawing/2014/main" id="{0182F701-1D9A-4047-A9CA-73A707EA0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17">
            <a:extLst>
              <a:ext uri="{FF2B5EF4-FFF2-40B4-BE49-F238E27FC236}">
                <a16:creationId xmlns:a16="http://schemas.microsoft.com/office/drawing/2014/main" id="{FD46288E-4C86-4ADB-893C-3C29FDE84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0" name="Straight Connector 19">
            <a:extLst>
              <a:ext uri="{FF2B5EF4-FFF2-40B4-BE49-F238E27FC236}">
                <a16:creationId xmlns:a16="http://schemas.microsoft.com/office/drawing/2014/main" id="{318EA713-6EC5-4E3B-9ABC-DDF657C87A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1" name="Rectangle 21">
            <a:extLst>
              <a:ext uri="{FF2B5EF4-FFF2-40B4-BE49-F238E27FC236}">
                <a16:creationId xmlns:a16="http://schemas.microsoft.com/office/drawing/2014/main" id="{75896A25-D088-48F0-A2E7-9C44D9F6B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84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23">
            <a:extLst>
              <a:ext uri="{FF2B5EF4-FFF2-40B4-BE49-F238E27FC236}">
                <a16:creationId xmlns:a16="http://schemas.microsoft.com/office/drawing/2014/main" id="{DDCD6B11-13E6-4A46-9C85-F8EB0F35C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 y="0"/>
            <a:ext cx="566090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Content Placeholder 7">
            <a:extLst>
              <a:ext uri="{FF2B5EF4-FFF2-40B4-BE49-F238E27FC236}">
                <a16:creationId xmlns:a16="http://schemas.microsoft.com/office/drawing/2014/main" id="{D6CBAB71-156C-4167-B931-DB14B8467C12}"/>
              </a:ext>
            </a:extLst>
          </p:cNvPr>
          <p:cNvSpPr>
            <a:spLocks noGrp="1"/>
          </p:cNvSpPr>
          <p:nvPr>
            <p:ph sz="half" idx="1"/>
          </p:nvPr>
        </p:nvSpPr>
        <p:spPr>
          <a:xfrm>
            <a:off x="0" y="2861136"/>
            <a:ext cx="5608585" cy="3996859"/>
          </a:xfrm>
          <a:prstGeom prst="rect">
            <a:avLst/>
          </a:prstGeom>
          <a:solidFill>
            <a:schemeClr val="bg1"/>
          </a:solidFill>
        </p:spPr>
        <p:txBody>
          <a:bodyPr vert="horz" lIns="0" tIns="45720" rIns="0" bIns="45720" rtlCol="0">
            <a:normAutofit/>
          </a:bodyPr>
          <a:lstStyle/>
          <a:p>
            <a:r>
              <a:rPr lang="en-US" sz="1800" b="1" dirty="0">
                <a:solidFill>
                  <a:schemeClr val="tx1"/>
                </a:solidFill>
              </a:rPr>
              <a:t>CRQ 1: Why might southern farmers have used rivers/oceans to transport their crops and not the railroad? </a:t>
            </a:r>
          </a:p>
          <a:p>
            <a:endParaRPr lang="en-US" sz="1800" b="1" dirty="0">
              <a:solidFill>
                <a:schemeClr val="tx1"/>
              </a:solidFill>
            </a:endParaRPr>
          </a:p>
          <a:p>
            <a:endParaRPr lang="en-US" sz="1800" b="1" dirty="0">
              <a:solidFill>
                <a:schemeClr val="tx1"/>
              </a:solidFill>
            </a:endParaRPr>
          </a:p>
          <a:p>
            <a:r>
              <a:rPr lang="en-US" sz="1800" b="1" dirty="0">
                <a:solidFill>
                  <a:schemeClr val="tx1"/>
                </a:solidFill>
              </a:rPr>
              <a:t>CRQ 2: What effect might these factors have had on industrialization in the south compared to the north?</a:t>
            </a:r>
          </a:p>
        </p:txBody>
      </p:sp>
      <p:sp>
        <p:nvSpPr>
          <p:cNvPr id="43" name="Rectangle 25">
            <a:extLst>
              <a:ext uri="{FF2B5EF4-FFF2-40B4-BE49-F238E27FC236}">
                <a16:creationId xmlns:a16="http://schemas.microsoft.com/office/drawing/2014/main" id="{75EBCDCE-0F4C-477C-AB15-886C5F27B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0920"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30AE6344-F5EF-49CB-AE31-7CDCED656B34}"/>
              </a:ext>
            </a:extLst>
          </p:cNvPr>
          <p:cNvPicPr/>
          <p:nvPr/>
        </p:nvPicPr>
        <p:blipFill>
          <a:blip r:embed="rId2" cstate="print"/>
          <a:stretch>
            <a:fillRect/>
          </a:stretch>
        </p:blipFill>
        <p:spPr bwMode="auto">
          <a:xfrm>
            <a:off x="5895631" y="276845"/>
            <a:ext cx="3080566" cy="2021030"/>
          </a:xfrm>
          <a:prstGeom prst="rect">
            <a:avLst/>
          </a:prstGeom>
          <a:noFill/>
        </p:spPr>
      </p:pic>
      <p:sp>
        <p:nvSpPr>
          <p:cNvPr id="44" name="Rectangle 27">
            <a:extLst>
              <a:ext uri="{FF2B5EF4-FFF2-40B4-BE49-F238E27FC236}">
                <a16:creationId xmlns:a16="http://schemas.microsoft.com/office/drawing/2014/main" id="{17820F06-C1AE-4232-AEE8-3AC8189E4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0920" y="2361916"/>
            <a:ext cx="348192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EFDC6F2-7B15-4994-A82E-37ABEF67FD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600000">
            <a:off x="1540118" y="2420205"/>
            <a:ext cx="2706970" cy="446650"/>
          </a:xfrm>
          <a:prstGeom prst="rect">
            <a:avLst/>
          </a:prstGeom>
        </p:spPr>
      </p:pic>
      <p:sp>
        <p:nvSpPr>
          <p:cNvPr id="45" name="Rectangle 29">
            <a:extLst>
              <a:ext uri="{FF2B5EF4-FFF2-40B4-BE49-F238E27FC236}">
                <a16:creationId xmlns:a16="http://schemas.microsoft.com/office/drawing/2014/main" id="{9A62E9AA-DA4C-405A-B6ED-5B1FE7A8D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0920" y="4432072"/>
            <a:ext cx="348192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Content Placeholder 9">
            <a:extLst>
              <a:ext uri="{FF2B5EF4-FFF2-40B4-BE49-F238E27FC236}">
                <a16:creationId xmlns:a16="http://schemas.microsoft.com/office/drawing/2014/main" id="{C19C33FD-7F7D-4FC1-B73A-862F399EB645}"/>
              </a:ext>
            </a:extLst>
          </p:cNvPr>
          <p:cNvPicPr>
            <a:picLocks noGrp="1" noChangeAspect="1"/>
          </p:cNvPicPr>
          <p:nvPr>
            <p:ph sz="half" idx="2"/>
          </p:nvPr>
        </p:nvPicPr>
        <p:blipFill>
          <a:blip r:embed="rId4"/>
          <a:stretch>
            <a:fillRect/>
          </a:stretch>
        </p:blipFill>
        <p:spPr>
          <a:xfrm>
            <a:off x="6454906" y="4596293"/>
            <a:ext cx="2308064" cy="2233053"/>
          </a:xfrm>
          <a:prstGeom prst="rect">
            <a:avLst/>
          </a:prstGeom>
        </p:spPr>
      </p:pic>
      <p:sp>
        <p:nvSpPr>
          <p:cNvPr id="2" name="Rectangle 1">
            <a:extLst>
              <a:ext uri="{FF2B5EF4-FFF2-40B4-BE49-F238E27FC236}">
                <a16:creationId xmlns:a16="http://schemas.microsoft.com/office/drawing/2014/main" id="{3180D92E-84EA-4B90-A531-187DE383FF2C}"/>
              </a:ext>
            </a:extLst>
          </p:cNvPr>
          <p:cNvSpPr/>
          <p:nvPr/>
        </p:nvSpPr>
        <p:spPr>
          <a:xfrm>
            <a:off x="5684923" y="2515227"/>
            <a:ext cx="4572000" cy="1846659"/>
          </a:xfrm>
          <a:prstGeom prst="rect">
            <a:avLst/>
          </a:prstGeom>
        </p:spPr>
        <p:txBody>
          <a:bodyPr>
            <a:spAutoFit/>
          </a:bodyPr>
          <a:lstStyle/>
          <a:p>
            <a:r>
              <a:rPr lang="en-US" sz="1600" b="1" u="sng" dirty="0">
                <a:solidFill>
                  <a:srgbClr val="000000"/>
                </a:solidFill>
                <a:latin typeface="Neue Haas Grotesk Text Pro" panose="020B0504020202020204" pitchFamily="34" charset="0"/>
              </a:rPr>
              <a:t>A. RAILROADS </a:t>
            </a:r>
          </a:p>
          <a:p>
            <a:pPr marL="285750" indent="-285750">
              <a:buFont typeface="Arial" panose="020B0604020202020204" pitchFamily="34" charset="0"/>
              <a:buChar char="•"/>
            </a:pPr>
            <a:r>
              <a:rPr lang="en-US" sz="1400" dirty="0">
                <a:solidFill>
                  <a:srgbClr val="000000"/>
                </a:solidFill>
                <a:latin typeface="Neue Haas Grotesk Text Pro" panose="020B0504020202020204" pitchFamily="34" charset="0"/>
              </a:rPr>
              <a:t> 1860 = 30,000 miles of track </a:t>
            </a:r>
          </a:p>
          <a:p>
            <a:pPr marL="285750" indent="-285750">
              <a:buFont typeface="Arial" panose="020B0604020202020204" pitchFamily="34" charset="0"/>
              <a:buChar char="•"/>
            </a:pPr>
            <a:r>
              <a:rPr lang="en-US" sz="1400" dirty="0">
                <a:solidFill>
                  <a:srgbClr val="000000"/>
                </a:solidFill>
                <a:latin typeface="Neue Haas Grotesk Text Pro" panose="020B0504020202020204" pitchFamily="34" charset="0"/>
              </a:rPr>
              <a:t> 1900 = over 193,000 miles of track </a:t>
            </a:r>
          </a:p>
          <a:p>
            <a:pPr marL="285750" indent="-285750">
              <a:buFont typeface="Arial" panose="020B0604020202020204" pitchFamily="34" charset="0"/>
              <a:buChar char="•"/>
            </a:pPr>
            <a:r>
              <a:rPr lang="en-US" sz="1400" dirty="0">
                <a:solidFill>
                  <a:srgbClr val="000000"/>
                </a:solidFill>
                <a:latin typeface="Neue Haas Grotesk Text Pro" panose="020B0504020202020204" pitchFamily="34" charset="0"/>
              </a:rPr>
              <a:t> famous RR’s </a:t>
            </a:r>
          </a:p>
          <a:p>
            <a:pPr marL="742950" lvl="1" indent="-285750">
              <a:buFont typeface="Arial" panose="020B0604020202020204" pitchFamily="34" charset="0"/>
              <a:buChar char="•"/>
            </a:pPr>
            <a:r>
              <a:rPr lang="en-US" sz="1400" dirty="0">
                <a:solidFill>
                  <a:srgbClr val="000000"/>
                </a:solidFill>
                <a:latin typeface="Neue Haas Grotesk Text Pro" panose="020B0504020202020204" pitchFamily="34" charset="0"/>
              </a:rPr>
              <a:t>_____________________</a:t>
            </a:r>
          </a:p>
          <a:p>
            <a:pPr marL="742950" lvl="1" indent="-285750">
              <a:buFont typeface="Arial" panose="020B0604020202020204" pitchFamily="34" charset="0"/>
              <a:buChar char="•"/>
            </a:pPr>
            <a:r>
              <a:rPr lang="en-US" sz="1400" dirty="0">
                <a:solidFill>
                  <a:srgbClr val="000000"/>
                </a:solidFill>
                <a:latin typeface="Neue Haas Grotesk Text Pro" panose="020B0504020202020204" pitchFamily="34" charset="0"/>
              </a:rPr>
              <a:t>_____________________</a:t>
            </a:r>
          </a:p>
          <a:p>
            <a:pPr marL="742950" lvl="1" indent="-285750">
              <a:buFont typeface="Arial" panose="020B0604020202020204" pitchFamily="34" charset="0"/>
              <a:buChar char="•"/>
            </a:pPr>
            <a:r>
              <a:rPr lang="en-US" sz="1400" dirty="0">
                <a:solidFill>
                  <a:srgbClr val="000000"/>
                </a:solidFill>
                <a:latin typeface="Neue Haas Grotesk Text Pro" panose="020B0504020202020204" pitchFamily="34" charset="0"/>
              </a:rPr>
              <a:t>_____________________</a:t>
            </a:r>
          </a:p>
          <a:p>
            <a:pPr marL="742950" lvl="1" indent="-285750">
              <a:buFont typeface="Arial" panose="020B0604020202020204" pitchFamily="34" charset="0"/>
              <a:buChar char="•"/>
            </a:pPr>
            <a:r>
              <a:rPr lang="en-US" sz="1400" dirty="0">
                <a:solidFill>
                  <a:srgbClr val="000000"/>
                </a:solidFill>
                <a:latin typeface="Neue Haas Grotesk Text Pro" panose="020B0504020202020204" pitchFamily="34" charset="0"/>
              </a:rPr>
              <a:t>_____________________</a:t>
            </a:r>
          </a:p>
        </p:txBody>
      </p:sp>
      <p:sp>
        <p:nvSpPr>
          <p:cNvPr id="3" name="Rectangle 2">
            <a:extLst>
              <a:ext uri="{FF2B5EF4-FFF2-40B4-BE49-F238E27FC236}">
                <a16:creationId xmlns:a16="http://schemas.microsoft.com/office/drawing/2014/main" id="{7E29A937-2F0E-4BE5-952A-0C3FF2309242}"/>
              </a:ext>
            </a:extLst>
          </p:cNvPr>
          <p:cNvSpPr/>
          <p:nvPr/>
        </p:nvSpPr>
        <p:spPr>
          <a:xfrm>
            <a:off x="52344" y="948806"/>
            <a:ext cx="5556241" cy="646331"/>
          </a:xfrm>
          <a:prstGeom prst="rect">
            <a:avLst/>
          </a:prstGeom>
          <a:solidFill>
            <a:schemeClr val="bg1"/>
          </a:solidFill>
        </p:spPr>
        <p:txBody>
          <a:bodyPr wrap="square">
            <a:spAutoFit/>
          </a:bodyPr>
          <a:lstStyle/>
          <a:p>
            <a:pPr algn="ctr"/>
            <a:r>
              <a:rPr lang="en-US" dirty="0">
                <a:solidFill>
                  <a:srgbClr val="000000"/>
                </a:solidFill>
                <a:latin typeface="Neue Haas Grotesk Text Pro" panose="020B0504020202020204" pitchFamily="34" charset="0"/>
              </a:rPr>
              <a:t>____________ __________, ______ ____________, ____________ &amp; _____________ ________________ </a:t>
            </a:r>
          </a:p>
        </p:txBody>
      </p:sp>
      <p:sp>
        <p:nvSpPr>
          <p:cNvPr id="17" name="Rectangle 16">
            <a:extLst>
              <a:ext uri="{FF2B5EF4-FFF2-40B4-BE49-F238E27FC236}">
                <a16:creationId xmlns:a16="http://schemas.microsoft.com/office/drawing/2014/main" id="{67C841C4-2549-4345-B51E-F0D99338EFFC}"/>
              </a:ext>
            </a:extLst>
          </p:cNvPr>
          <p:cNvSpPr/>
          <p:nvPr/>
        </p:nvSpPr>
        <p:spPr>
          <a:xfrm>
            <a:off x="126285" y="7355"/>
            <a:ext cx="8890274" cy="338554"/>
          </a:xfrm>
          <a:prstGeom prst="rect">
            <a:avLst/>
          </a:prstGeom>
          <a:solidFill>
            <a:schemeClr val="bg1"/>
          </a:solidFill>
          <a:ln w="19050">
            <a:solidFill>
              <a:srgbClr val="CC0099"/>
            </a:solidFill>
          </a:ln>
        </p:spPr>
        <p:txBody>
          <a:bodyPr wrap="square">
            <a:spAutoFit/>
          </a:bodyPr>
          <a:lstStyle/>
          <a:p>
            <a:pPr algn="ctr"/>
            <a:r>
              <a:rPr lang="en-US" sz="1600" b="1" dirty="0">
                <a:solidFill>
                  <a:srgbClr val="CC0099"/>
                </a:solidFill>
              </a:rPr>
              <a:t>Unit 2 EQ 2: What were the causes and effects of the expansion of the railroad network 1860 - 1890?</a:t>
            </a:r>
          </a:p>
        </p:txBody>
      </p:sp>
      <p:sp>
        <p:nvSpPr>
          <p:cNvPr id="18" name="Rectangle 17">
            <a:extLst>
              <a:ext uri="{FF2B5EF4-FFF2-40B4-BE49-F238E27FC236}">
                <a16:creationId xmlns:a16="http://schemas.microsoft.com/office/drawing/2014/main" id="{4DC8F886-3B52-4AEB-B07C-8FD3E1E6CBC3}"/>
              </a:ext>
            </a:extLst>
          </p:cNvPr>
          <p:cNvSpPr/>
          <p:nvPr/>
        </p:nvSpPr>
        <p:spPr>
          <a:xfrm>
            <a:off x="821817" y="480530"/>
            <a:ext cx="4017297" cy="461665"/>
          </a:xfrm>
          <a:prstGeom prst="rect">
            <a:avLst/>
          </a:prstGeom>
          <a:solidFill>
            <a:schemeClr val="bg1"/>
          </a:solidFill>
        </p:spPr>
        <p:txBody>
          <a:bodyPr wrap="square">
            <a:spAutoFit/>
          </a:bodyPr>
          <a:lstStyle/>
          <a:p>
            <a:pPr algn="ctr"/>
            <a:r>
              <a:rPr lang="en-US" sz="2400" b="1" dirty="0">
                <a:solidFill>
                  <a:srgbClr val="000000"/>
                </a:solidFill>
                <a:latin typeface="Neue Haas Grotesk Text Pro" panose="020B0504020202020204" pitchFamily="34" charset="0"/>
              </a:rPr>
              <a:t> III</a:t>
            </a:r>
            <a:r>
              <a:rPr lang="en-US" sz="2000" b="1" dirty="0">
                <a:solidFill>
                  <a:srgbClr val="000000"/>
                </a:solidFill>
                <a:latin typeface="Neue Haas Grotesk Text Pro" panose="020B0504020202020204" pitchFamily="34" charset="0"/>
              </a:rPr>
              <a:t>. RISE OF BIG BUSINESS </a:t>
            </a:r>
          </a:p>
        </p:txBody>
      </p:sp>
      <p:sp>
        <p:nvSpPr>
          <p:cNvPr id="4" name="Rectangle 3">
            <a:extLst>
              <a:ext uri="{FF2B5EF4-FFF2-40B4-BE49-F238E27FC236}">
                <a16:creationId xmlns:a16="http://schemas.microsoft.com/office/drawing/2014/main" id="{1B7238D6-89F6-42CB-9C30-26B8D8AAE0E5}"/>
              </a:ext>
            </a:extLst>
          </p:cNvPr>
          <p:cNvSpPr/>
          <p:nvPr/>
        </p:nvSpPr>
        <p:spPr>
          <a:xfrm>
            <a:off x="1997250" y="1834437"/>
            <a:ext cx="1792706" cy="430887"/>
          </a:xfrm>
          <a:prstGeom prst="rect">
            <a:avLst/>
          </a:prstGeom>
        </p:spPr>
        <p:txBody>
          <a:bodyPr wrap="square">
            <a:spAutoFit/>
          </a:bodyPr>
          <a:lstStyle/>
          <a:p>
            <a:r>
              <a:rPr lang="en-US" sz="1100" dirty="0">
                <a:solidFill>
                  <a:schemeClr val="bg1"/>
                </a:solidFill>
                <a:hlinkClick r:id="rId5">
                  <a:extLst>
                    <a:ext uri="{A12FA001-AC4F-418D-AE19-62706E023703}">
                      <ahyp:hlinkClr xmlns:ahyp="http://schemas.microsoft.com/office/drawing/2018/hyperlinkcolor" val="tx"/>
                    </a:ext>
                  </a:extLst>
                </a:hlinkClick>
              </a:rPr>
              <a:t>https://www.youtube.com/watch?v=gR7oHh-fXUw</a:t>
            </a:r>
            <a:endParaRPr lang="en-US" sz="1100" dirty="0">
              <a:solidFill>
                <a:schemeClr val="bg1"/>
              </a:solidFill>
            </a:endParaRPr>
          </a:p>
        </p:txBody>
      </p:sp>
      <p:pic>
        <p:nvPicPr>
          <p:cNvPr id="1026" name="Picture 2">
            <a:extLst>
              <a:ext uri="{FF2B5EF4-FFF2-40B4-BE49-F238E27FC236}">
                <a16:creationId xmlns:a16="http://schemas.microsoft.com/office/drawing/2014/main" id="{A57BF24A-E27A-4A01-82AF-8F86A51789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1885" y="1841511"/>
            <a:ext cx="953656" cy="95365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 close up of a piece of paper&#10;&#10;Description automatically generated">
            <a:hlinkClick r:id="rId7"/>
            <a:extLst>
              <a:ext uri="{FF2B5EF4-FFF2-40B4-BE49-F238E27FC236}">
                <a16:creationId xmlns:a16="http://schemas.microsoft.com/office/drawing/2014/main" id="{1B0C2E01-BE38-4299-BCFA-D7226557A9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700" y="1797321"/>
            <a:ext cx="1342065" cy="912801"/>
          </a:xfrm>
          <a:prstGeom prst="rect">
            <a:avLst/>
          </a:prstGeom>
        </p:spPr>
      </p:pic>
    </p:spTree>
    <p:extLst>
      <p:ext uri="{BB962C8B-B14F-4D97-AF65-F5344CB8AC3E}">
        <p14:creationId xmlns:p14="http://schemas.microsoft.com/office/powerpoint/2010/main" val="1317315525"/>
      </p:ext>
    </p:extLst>
  </p:cSld>
  <p:clrMapOvr>
    <a:masterClrMapping/>
  </p:clrMapOvr>
  <p:transition>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CC9F3F-5613-4D5F-85E1-E32158D04191}"/>
              </a:ext>
            </a:extLst>
          </p:cNvPr>
          <p:cNvSpPr/>
          <p:nvPr/>
        </p:nvSpPr>
        <p:spPr>
          <a:xfrm>
            <a:off x="1" y="0"/>
            <a:ext cx="3143951" cy="461665"/>
          </a:xfrm>
          <a:prstGeom prst="rect">
            <a:avLst/>
          </a:prstGeom>
        </p:spPr>
        <p:txBody>
          <a:bodyPr wrap="square">
            <a:spAutoFit/>
          </a:bodyPr>
          <a:lstStyle/>
          <a:p>
            <a:r>
              <a:rPr lang="en-US" sz="1200" dirty="0"/>
              <a:t>.</a:t>
            </a:r>
          </a:p>
          <a:p>
            <a:endParaRPr lang="en-US" sz="1200" b="1" dirty="0"/>
          </a:p>
        </p:txBody>
      </p:sp>
      <p:cxnSp>
        <p:nvCxnSpPr>
          <p:cNvPr id="9" name="Straight Connector 8">
            <a:extLst>
              <a:ext uri="{FF2B5EF4-FFF2-40B4-BE49-F238E27FC236}">
                <a16:creationId xmlns:a16="http://schemas.microsoft.com/office/drawing/2014/main" id="{314786C3-41FC-45A8-9ACA-03D3A8AB3603}"/>
              </a:ext>
            </a:extLst>
          </p:cNvPr>
          <p:cNvCxnSpPr>
            <a:cxnSpLocks/>
          </p:cNvCxnSpPr>
          <p:nvPr/>
        </p:nvCxnSpPr>
        <p:spPr>
          <a:xfrm>
            <a:off x="2956559" y="1732657"/>
            <a:ext cx="0" cy="4932838"/>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03C953A3-B4EC-4087-8940-57ECA841AC23}"/>
              </a:ext>
            </a:extLst>
          </p:cNvPr>
          <p:cNvSpPr>
            <a:spLocks noGrp="1"/>
          </p:cNvSpPr>
          <p:nvPr>
            <p:ph type="sldNum" sz="quarter" idx="12"/>
          </p:nvPr>
        </p:nvSpPr>
        <p:spPr/>
        <p:txBody>
          <a:bodyPr/>
          <a:lstStyle/>
          <a:p>
            <a:fld id="{7EADA5B1-96DA-4BCB-B0C6-9B4EA679D3DA}" type="slidenum">
              <a:rPr lang="en-US" smtClean="0"/>
              <a:t>7</a:t>
            </a:fld>
            <a:endParaRPr lang="en-US" dirty="0"/>
          </a:p>
        </p:txBody>
      </p:sp>
      <p:sp>
        <p:nvSpPr>
          <p:cNvPr id="11" name="Rectangle 10">
            <a:extLst>
              <a:ext uri="{FF2B5EF4-FFF2-40B4-BE49-F238E27FC236}">
                <a16:creationId xmlns:a16="http://schemas.microsoft.com/office/drawing/2014/main" id="{AEE672A7-17B8-4140-8424-7CAF112F55ED}"/>
              </a:ext>
            </a:extLst>
          </p:cNvPr>
          <p:cNvSpPr/>
          <p:nvPr/>
        </p:nvSpPr>
        <p:spPr>
          <a:xfrm>
            <a:off x="6" y="3277874"/>
            <a:ext cx="2956553" cy="2862322"/>
          </a:xfrm>
          <a:prstGeom prst="rect">
            <a:avLst/>
          </a:prstGeom>
        </p:spPr>
        <p:txBody>
          <a:bodyPr wrap="square">
            <a:spAutoFit/>
          </a:bodyPr>
          <a:lstStyle/>
          <a:p>
            <a:r>
              <a:rPr lang="en-US" sz="1200" dirty="0"/>
              <a:t>The early railroad lines each used their own tracks, which differed in width. As a result, trains could not share tracks. Travel was slow and inefficient. Goods and people had to be unloaded and reloaded when they traveled from one railroad line to another. The railroad barons agreed to use tracks of the same width, or a </a:t>
            </a:r>
            <a:r>
              <a:rPr lang="en-US" sz="1200" b="1" i="1" dirty="0"/>
              <a:t>standard gauge, </a:t>
            </a:r>
            <a:r>
              <a:rPr lang="en-US" sz="1200" dirty="0"/>
              <a:t>during the late 1880s. It made travel and transporting goods less expensive because goods and materials did not have to be unloaded and reloaded every time lines changed. Trains could share tracks and make the whole trip.</a:t>
            </a:r>
          </a:p>
          <a:p>
            <a:endParaRPr lang="en-US" sz="1200" dirty="0"/>
          </a:p>
        </p:txBody>
      </p:sp>
      <p:sp>
        <p:nvSpPr>
          <p:cNvPr id="3" name="Rectangle 2">
            <a:extLst>
              <a:ext uri="{FF2B5EF4-FFF2-40B4-BE49-F238E27FC236}">
                <a16:creationId xmlns:a16="http://schemas.microsoft.com/office/drawing/2014/main" id="{6EEDF292-2174-4F92-865E-E02E60EA55AC}"/>
              </a:ext>
            </a:extLst>
          </p:cNvPr>
          <p:cNvSpPr/>
          <p:nvPr/>
        </p:nvSpPr>
        <p:spPr>
          <a:xfrm>
            <a:off x="55416" y="742023"/>
            <a:ext cx="2845718" cy="2462213"/>
          </a:xfrm>
          <a:prstGeom prst="rect">
            <a:avLst/>
          </a:prstGeom>
        </p:spPr>
        <p:txBody>
          <a:bodyPr wrap="square">
            <a:spAutoFit/>
          </a:bodyPr>
          <a:lstStyle/>
          <a:p>
            <a:r>
              <a:rPr lang="en-US" sz="1400" dirty="0">
                <a:solidFill>
                  <a:srgbClr val="000000"/>
                </a:solidFill>
                <a:latin typeface="Neue Haas Grotesk Text Pro" panose="020B0504020202020204" pitchFamily="34" charset="0"/>
              </a:rPr>
              <a:t>__________________________________</a:t>
            </a:r>
          </a:p>
          <a:p>
            <a:endParaRPr lang="en-US" sz="1400" dirty="0">
              <a:solidFill>
                <a:srgbClr val="000000"/>
              </a:solidFill>
              <a:latin typeface="Neue Haas Grotesk Text Pro" panose="020B0504020202020204" pitchFamily="34" charset="0"/>
            </a:endParaRPr>
          </a:p>
          <a:p>
            <a:pPr marL="285750" indent="-285750">
              <a:buFont typeface="Wingdings" panose="05000000000000000000" pitchFamily="2" charset="2"/>
              <a:buChar char="q"/>
            </a:pPr>
            <a:r>
              <a:rPr lang="en-US" sz="1400" dirty="0">
                <a:solidFill>
                  <a:srgbClr val="000000"/>
                </a:solidFill>
                <a:latin typeface="Neue Haas Grotesk Text Pro" panose="020B0504020202020204" pitchFamily="34" charset="0"/>
              </a:rPr>
              <a:t>__________ ___________ of RR industry </a:t>
            </a:r>
          </a:p>
          <a:p>
            <a:pPr marL="285750" indent="-285750">
              <a:buFont typeface="Wingdings" panose="05000000000000000000" pitchFamily="2" charset="2"/>
              <a:buChar char="q"/>
            </a:pPr>
            <a:r>
              <a:rPr lang="en-US" sz="1400" dirty="0">
                <a:solidFill>
                  <a:srgbClr val="000000"/>
                </a:solidFill>
                <a:latin typeface="Neue Haas Grotesk Text Pro" panose="020B0504020202020204" pitchFamily="34" charset="0"/>
              </a:rPr>
              <a:t>raised several million $’s to ____________ RR’s and ______________ RR’s </a:t>
            </a:r>
          </a:p>
          <a:p>
            <a:pPr marL="285750" indent="-285750">
              <a:buFont typeface="Wingdings" panose="05000000000000000000" pitchFamily="2" charset="2"/>
              <a:buChar char="q"/>
            </a:pPr>
            <a:r>
              <a:rPr lang="en-US" sz="1400" dirty="0">
                <a:solidFill>
                  <a:srgbClr val="000000"/>
                </a:solidFill>
                <a:latin typeface="Neue Haas Grotesk Text Pro" panose="020B0504020202020204" pitchFamily="34" charset="0"/>
              </a:rPr>
              <a:t>= hired ________________ to control sections of the RR’s (large-scale operation) </a:t>
            </a:r>
          </a:p>
          <a:p>
            <a:r>
              <a:rPr lang="en-US" sz="1400" dirty="0">
                <a:solidFill>
                  <a:srgbClr val="000000"/>
                </a:solidFill>
                <a:latin typeface="Neue Haas Grotesk Text Pro" panose="020B0504020202020204" pitchFamily="34" charset="0"/>
              </a:rPr>
              <a:t>	</a:t>
            </a:r>
          </a:p>
        </p:txBody>
      </p:sp>
      <p:sp>
        <p:nvSpPr>
          <p:cNvPr id="15" name="Rectangle 14">
            <a:extLst>
              <a:ext uri="{FF2B5EF4-FFF2-40B4-BE49-F238E27FC236}">
                <a16:creationId xmlns:a16="http://schemas.microsoft.com/office/drawing/2014/main" id="{9298E3CB-28D0-4D2D-9138-9FE847AD4F38}"/>
              </a:ext>
            </a:extLst>
          </p:cNvPr>
          <p:cNvSpPr/>
          <p:nvPr/>
        </p:nvSpPr>
        <p:spPr>
          <a:xfrm>
            <a:off x="155483" y="6460918"/>
            <a:ext cx="8890274" cy="338554"/>
          </a:xfrm>
          <a:prstGeom prst="rect">
            <a:avLst/>
          </a:prstGeom>
          <a:solidFill>
            <a:schemeClr val="bg1"/>
          </a:solidFill>
          <a:ln w="19050">
            <a:solidFill>
              <a:srgbClr val="CC0099"/>
            </a:solidFill>
          </a:ln>
        </p:spPr>
        <p:txBody>
          <a:bodyPr wrap="square">
            <a:spAutoFit/>
          </a:bodyPr>
          <a:lstStyle/>
          <a:p>
            <a:pPr algn="ctr"/>
            <a:r>
              <a:rPr lang="en-US" sz="1600" b="1" dirty="0">
                <a:solidFill>
                  <a:srgbClr val="CC0099"/>
                </a:solidFill>
              </a:rPr>
              <a:t>Unit 2 EQ 2: What were the causes and effects of the expansion of the railroad network 1860 - 1890?</a:t>
            </a:r>
          </a:p>
        </p:txBody>
      </p:sp>
      <p:pic>
        <p:nvPicPr>
          <p:cNvPr id="16" name="Picture 3">
            <a:extLst>
              <a:ext uri="{FF2B5EF4-FFF2-40B4-BE49-F238E27FC236}">
                <a16:creationId xmlns:a16="http://schemas.microsoft.com/office/drawing/2014/main" id="{5D8CB455-B174-4EC1-8A76-1D060D0AD87E}"/>
              </a:ext>
            </a:extLst>
          </p:cNvPr>
          <p:cNvPicPr>
            <a:picLocks noChangeAspect="1" noChangeArrowheads="1"/>
          </p:cNvPicPr>
          <p:nvPr/>
        </p:nvPicPr>
        <p:blipFill>
          <a:blip r:embed="rId2" cstate="print"/>
          <a:srcRect/>
          <a:stretch>
            <a:fillRect/>
          </a:stretch>
        </p:blipFill>
        <p:spPr bwMode="auto">
          <a:xfrm>
            <a:off x="5312103" y="58528"/>
            <a:ext cx="3831897" cy="5925614"/>
          </a:xfrm>
          <a:prstGeom prst="rect">
            <a:avLst/>
          </a:prstGeom>
          <a:noFill/>
          <a:ln w="9525">
            <a:noFill/>
            <a:miter lim="800000"/>
            <a:headEnd/>
            <a:tailEnd/>
          </a:ln>
        </p:spPr>
      </p:pic>
      <p:sp>
        <p:nvSpPr>
          <p:cNvPr id="4" name="Rectangle 3">
            <a:extLst>
              <a:ext uri="{FF2B5EF4-FFF2-40B4-BE49-F238E27FC236}">
                <a16:creationId xmlns:a16="http://schemas.microsoft.com/office/drawing/2014/main" id="{2942391B-7834-4B97-9B51-263F518B75C9}"/>
              </a:ext>
            </a:extLst>
          </p:cNvPr>
          <p:cNvSpPr/>
          <p:nvPr/>
        </p:nvSpPr>
        <p:spPr>
          <a:xfrm>
            <a:off x="2476" y="46166"/>
            <a:ext cx="3222613" cy="707886"/>
          </a:xfrm>
          <a:prstGeom prst="rect">
            <a:avLst/>
          </a:prstGeom>
        </p:spPr>
        <p:txBody>
          <a:bodyPr wrap="none">
            <a:spAutoFit/>
          </a:bodyPr>
          <a:lstStyle/>
          <a:p>
            <a:r>
              <a:rPr lang="en-US" sz="4000" dirty="0"/>
              <a:t>A. RAILROADS </a:t>
            </a:r>
          </a:p>
        </p:txBody>
      </p:sp>
      <p:sp>
        <p:nvSpPr>
          <p:cNvPr id="5" name="Rectangle 4">
            <a:extLst>
              <a:ext uri="{FF2B5EF4-FFF2-40B4-BE49-F238E27FC236}">
                <a16:creationId xmlns:a16="http://schemas.microsoft.com/office/drawing/2014/main" id="{7B840428-0804-40B4-AEDF-D7A60A14D5E9}"/>
              </a:ext>
            </a:extLst>
          </p:cNvPr>
          <p:cNvSpPr/>
          <p:nvPr/>
        </p:nvSpPr>
        <p:spPr>
          <a:xfrm>
            <a:off x="2948430" y="1862101"/>
            <a:ext cx="790601" cy="446276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S</a:t>
            </a:r>
          </a:p>
          <a:p>
            <a:pPr algn="ctr"/>
            <a:endParaRPr lang="en-US" sz="2000" b="1" cap="none" spc="0" dirty="0">
              <a:ln w="22225">
                <a:solidFill>
                  <a:schemeClr val="accent2"/>
                </a:solidFill>
                <a:prstDash val="solid"/>
              </a:ln>
              <a:solidFill>
                <a:schemeClr val="accent2">
                  <a:lumMod val="40000"/>
                  <a:lumOff val="60000"/>
                </a:schemeClr>
              </a:solidFill>
              <a:effectLst/>
            </a:endParaRPr>
          </a:p>
          <a:p>
            <a:pPr algn="ctr"/>
            <a:r>
              <a:rPr lang="en-US" sz="5400" b="1" dirty="0">
                <a:ln w="22225">
                  <a:solidFill>
                    <a:schemeClr val="accent2"/>
                  </a:solidFill>
                  <a:prstDash val="solid"/>
                </a:ln>
                <a:solidFill>
                  <a:schemeClr val="accent2">
                    <a:lumMod val="40000"/>
                    <a:lumOff val="60000"/>
                  </a:schemeClr>
                </a:solidFill>
              </a:rPr>
              <a:t>P</a:t>
            </a:r>
          </a:p>
          <a:p>
            <a:pPr algn="ctr"/>
            <a:endParaRPr lang="en-US" sz="2000" b="1" dirty="0">
              <a:ln w="22225">
                <a:solidFill>
                  <a:schemeClr val="accent2"/>
                </a:solidFill>
                <a:prstDash val="solid"/>
              </a:ln>
              <a:solidFill>
                <a:schemeClr val="accent2">
                  <a:lumMod val="40000"/>
                  <a:lumOff val="60000"/>
                </a:schemeClr>
              </a:solidFill>
            </a:endParaRPr>
          </a:p>
          <a:p>
            <a:pPr algn="ctr"/>
            <a:r>
              <a:rPr lang="en-US" sz="5400" b="1" cap="none" spc="0" dirty="0">
                <a:ln w="22225">
                  <a:solidFill>
                    <a:schemeClr val="accent2"/>
                  </a:solidFill>
                  <a:prstDash val="solid"/>
                </a:ln>
                <a:solidFill>
                  <a:schemeClr val="accent2">
                    <a:lumMod val="40000"/>
                    <a:lumOff val="60000"/>
                  </a:schemeClr>
                </a:solidFill>
                <a:effectLst/>
              </a:rPr>
              <a:t>A</a:t>
            </a:r>
          </a:p>
          <a:p>
            <a:pPr algn="ctr"/>
            <a:endParaRPr lang="en-US" sz="2800" b="1" cap="none" spc="0" dirty="0">
              <a:ln w="22225">
                <a:solidFill>
                  <a:schemeClr val="accent2"/>
                </a:solidFill>
                <a:prstDash val="solid"/>
              </a:ln>
              <a:solidFill>
                <a:schemeClr val="accent2">
                  <a:lumMod val="40000"/>
                  <a:lumOff val="60000"/>
                </a:schemeClr>
              </a:solidFill>
              <a:effectLst/>
            </a:endParaRPr>
          </a:p>
          <a:p>
            <a:pPr algn="ctr"/>
            <a:r>
              <a:rPr lang="en-US" sz="5400" b="1" dirty="0">
                <a:ln w="22225">
                  <a:solidFill>
                    <a:schemeClr val="accent2"/>
                  </a:solidFill>
                  <a:prstDash val="solid"/>
                </a:ln>
                <a:solidFill>
                  <a:schemeClr val="accent2">
                    <a:lumMod val="40000"/>
                    <a:lumOff val="60000"/>
                  </a:schemeClr>
                </a:solidFill>
              </a:rPr>
              <a:t>M</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2050" name="Picture 2">
            <a:extLst>
              <a:ext uri="{FF2B5EF4-FFF2-40B4-BE49-F238E27FC236}">
                <a16:creationId xmlns:a16="http://schemas.microsoft.com/office/drawing/2014/main" id="{4B3C12AA-60D8-4534-AD32-F42056BAB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8027" y="501411"/>
            <a:ext cx="923330" cy="9233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42CA29B-6E59-4DF6-8603-51CFD92148E1}"/>
              </a:ext>
            </a:extLst>
          </p:cNvPr>
          <p:cNvSpPr/>
          <p:nvPr/>
        </p:nvSpPr>
        <p:spPr>
          <a:xfrm>
            <a:off x="3143952" y="1424741"/>
            <a:ext cx="2168150" cy="430887"/>
          </a:xfrm>
          <a:prstGeom prst="rect">
            <a:avLst/>
          </a:prstGeom>
        </p:spPr>
        <p:txBody>
          <a:bodyPr wrap="square">
            <a:spAutoFit/>
          </a:bodyPr>
          <a:lstStyle/>
          <a:p>
            <a:r>
              <a:rPr lang="en-US" sz="1050" dirty="0">
                <a:hlinkClick r:id="rId4"/>
              </a:rPr>
              <a:t>https://www.dailymotion.com/video/x2pqi4n</a:t>
            </a:r>
            <a:r>
              <a:rPr lang="en-US" sz="1050" dirty="0"/>
              <a:t> </a:t>
            </a:r>
          </a:p>
        </p:txBody>
      </p:sp>
      <p:pic>
        <p:nvPicPr>
          <p:cNvPr id="13" name="Picture 12" descr="A close up of a piece of paper&#10;&#10;Description automatically generated">
            <a:hlinkClick r:id="rId5"/>
            <a:extLst>
              <a:ext uri="{FF2B5EF4-FFF2-40B4-BE49-F238E27FC236}">
                <a16:creationId xmlns:a16="http://schemas.microsoft.com/office/drawing/2014/main" id="{32B049D8-7303-4B18-BF5B-FDB756BF87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7565" y="568505"/>
            <a:ext cx="1200462" cy="816490"/>
          </a:xfrm>
          <a:prstGeom prst="rect">
            <a:avLst/>
          </a:prstGeom>
        </p:spPr>
      </p:pic>
    </p:spTree>
    <p:extLst>
      <p:ext uri="{BB962C8B-B14F-4D97-AF65-F5344CB8AC3E}">
        <p14:creationId xmlns:p14="http://schemas.microsoft.com/office/powerpoint/2010/main" val="90830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3FC9D7-1559-42A4-BE87-B04A394ADB91}"/>
              </a:ext>
            </a:extLst>
          </p:cNvPr>
          <p:cNvSpPr/>
          <p:nvPr/>
        </p:nvSpPr>
        <p:spPr>
          <a:xfrm>
            <a:off x="0" y="5534877"/>
            <a:ext cx="4994307" cy="523220"/>
          </a:xfrm>
          <a:prstGeom prst="rect">
            <a:avLst/>
          </a:prstGeom>
        </p:spPr>
        <p:txBody>
          <a:bodyPr wrap="square">
            <a:spAutoFit/>
          </a:bodyPr>
          <a:lstStyle/>
          <a:p>
            <a:r>
              <a:rPr lang="en-US" sz="1400" b="1" dirty="0">
                <a:ea typeface="Times New Roman" panose="02020603050405020304" pitchFamily="18" charset="0"/>
              </a:rPr>
              <a:t>CRQ 2: Based on the image and chart, what was one negative impact of the railroad on the west?  </a:t>
            </a:r>
            <a:endParaRPr lang="en-US" sz="1400" b="1" dirty="0"/>
          </a:p>
        </p:txBody>
      </p:sp>
      <p:pic>
        <p:nvPicPr>
          <p:cNvPr id="8" name="Picture 7">
            <a:extLst>
              <a:ext uri="{FF2B5EF4-FFF2-40B4-BE49-F238E27FC236}">
                <a16:creationId xmlns:a16="http://schemas.microsoft.com/office/drawing/2014/main" id="{07959F24-3CDA-433D-8613-2AB60B5F3528}"/>
              </a:ext>
            </a:extLst>
          </p:cNvPr>
          <p:cNvPicPr/>
          <p:nvPr/>
        </p:nvPicPr>
        <p:blipFill>
          <a:blip r:embed="rId2" cstate="print"/>
          <a:srcRect/>
          <a:stretch>
            <a:fillRect/>
          </a:stretch>
        </p:blipFill>
        <p:spPr bwMode="auto">
          <a:xfrm>
            <a:off x="65903" y="948647"/>
            <a:ext cx="3290908" cy="1792274"/>
          </a:xfrm>
          <a:prstGeom prst="rect">
            <a:avLst/>
          </a:prstGeom>
          <a:noFill/>
          <a:ln w="9525">
            <a:noFill/>
            <a:miter lim="800000"/>
            <a:headEnd/>
            <a:tailEnd/>
          </a:ln>
        </p:spPr>
      </p:pic>
      <p:sp>
        <p:nvSpPr>
          <p:cNvPr id="11" name="Rectangle 10">
            <a:extLst>
              <a:ext uri="{FF2B5EF4-FFF2-40B4-BE49-F238E27FC236}">
                <a16:creationId xmlns:a16="http://schemas.microsoft.com/office/drawing/2014/main" id="{07A5795F-0CBA-4F5E-9213-31C9F39686CC}"/>
              </a:ext>
            </a:extLst>
          </p:cNvPr>
          <p:cNvSpPr/>
          <p:nvPr/>
        </p:nvSpPr>
        <p:spPr>
          <a:xfrm>
            <a:off x="3633537" y="615207"/>
            <a:ext cx="5203526" cy="523220"/>
          </a:xfrm>
          <a:prstGeom prst="rect">
            <a:avLst/>
          </a:prstGeom>
        </p:spPr>
        <p:txBody>
          <a:bodyPr wrap="square">
            <a:spAutoFit/>
          </a:bodyPr>
          <a:lstStyle/>
          <a:p>
            <a:r>
              <a:rPr lang="en-US" sz="1400" b="1" dirty="0">
                <a:ea typeface="Times New Roman" panose="02020603050405020304" pitchFamily="18" charset="0"/>
              </a:rPr>
              <a:t>CRQ 1: What does this chart show about the effect of the transcontinental railroad on the population of western cities? </a:t>
            </a:r>
            <a:endParaRPr lang="en-US" sz="1400" b="1" dirty="0"/>
          </a:p>
        </p:txBody>
      </p:sp>
      <p:sp>
        <p:nvSpPr>
          <p:cNvPr id="4" name="Slide Number Placeholder 3">
            <a:extLst>
              <a:ext uri="{FF2B5EF4-FFF2-40B4-BE49-F238E27FC236}">
                <a16:creationId xmlns:a16="http://schemas.microsoft.com/office/drawing/2014/main" id="{8B4CE077-863B-4A7B-99F5-E584D2DB3480}"/>
              </a:ext>
            </a:extLst>
          </p:cNvPr>
          <p:cNvSpPr>
            <a:spLocks noGrp="1"/>
          </p:cNvSpPr>
          <p:nvPr>
            <p:ph type="sldNum" sz="quarter" idx="12"/>
          </p:nvPr>
        </p:nvSpPr>
        <p:spPr/>
        <p:txBody>
          <a:bodyPr/>
          <a:lstStyle/>
          <a:p>
            <a:fld id="{7EADA5B1-96DA-4BCB-B0C6-9B4EA679D3DA}" type="slidenum">
              <a:rPr lang="en-US" smtClean="0"/>
              <a:t>8</a:t>
            </a:fld>
            <a:endParaRPr lang="en-US" dirty="0"/>
          </a:p>
        </p:txBody>
      </p:sp>
      <p:sp>
        <p:nvSpPr>
          <p:cNvPr id="9" name="Rectangle 8">
            <a:extLst>
              <a:ext uri="{FF2B5EF4-FFF2-40B4-BE49-F238E27FC236}">
                <a16:creationId xmlns:a16="http://schemas.microsoft.com/office/drawing/2014/main" id="{A323C95E-680E-4AF1-BE7F-25E9FECB0540}"/>
              </a:ext>
            </a:extLst>
          </p:cNvPr>
          <p:cNvSpPr/>
          <p:nvPr/>
        </p:nvSpPr>
        <p:spPr>
          <a:xfrm>
            <a:off x="126863" y="77580"/>
            <a:ext cx="8890274" cy="338554"/>
          </a:xfrm>
          <a:prstGeom prst="rect">
            <a:avLst/>
          </a:prstGeom>
          <a:solidFill>
            <a:schemeClr val="bg1"/>
          </a:solidFill>
          <a:ln w="19050">
            <a:solidFill>
              <a:srgbClr val="CC0099"/>
            </a:solidFill>
          </a:ln>
        </p:spPr>
        <p:txBody>
          <a:bodyPr wrap="square">
            <a:spAutoFit/>
          </a:bodyPr>
          <a:lstStyle/>
          <a:p>
            <a:pPr algn="ctr"/>
            <a:r>
              <a:rPr lang="en-US" sz="1600" b="1" dirty="0">
                <a:solidFill>
                  <a:srgbClr val="CC0099"/>
                </a:solidFill>
              </a:rPr>
              <a:t>Unit 2 EQ 2: What were the causes and effects of the expansion of the railroad network 1860 - 1890?</a:t>
            </a:r>
          </a:p>
        </p:txBody>
      </p:sp>
      <p:pic>
        <p:nvPicPr>
          <p:cNvPr id="2" name="Picture 1">
            <a:extLst>
              <a:ext uri="{FF2B5EF4-FFF2-40B4-BE49-F238E27FC236}">
                <a16:creationId xmlns:a16="http://schemas.microsoft.com/office/drawing/2014/main" id="{17F6A91A-4C62-4479-B626-6B0CB27B03E4}"/>
              </a:ext>
            </a:extLst>
          </p:cNvPr>
          <p:cNvPicPr>
            <a:picLocks noChangeAspect="1"/>
          </p:cNvPicPr>
          <p:nvPr/>
        </p:nvPicPr>
        <p:blipFill>
          <a:blip r:embed="rId3"/>
          <a:stretch>
            <a:fillRect/>
          </a:stretch>
        </p:blipFill>
        <p:spPr>
          <a:xfrm>
            <a:off x="5305925" y="2840817"/>
            <a:ext cx="3772171" cy="3217279"/>
          </a:xfrm>
          <a:prstGeom prst="rect">
            <a:avLst/>
          </a:prstGeom>
        </p:spPr>
      </p:pic>
      <p:pic>
        <p:nvPicPr>
          <p:cNvPr id="12" name="Picture 11">
            <a:extLst>
              <a:ext uri="{FF2B5EF4-FFF2-40B4-BE49-F238E27FC236}">
                <a16:creationId xmlns:a16="http://schemas.microsoft.com/office/drawing/2014/main" id="{0F82A5FE-C7D3-46D7-9C6F-0B663CDF8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600000">
            <a:off x="791999" y="515930"/>
            <a:ext cx="2187195" cy="360887"/>
          </a:xfrm>
          <a:prstGeom prst="rect">
            <a:avLst/>
          </a:prstGeom>
        </p:spPr>
      </p:pic>
      <p:pic>
        <p:nvPicPr>
          <p:cNvPr id="13" name="Picture 12">
            <a:extLst>
              <a:ext uri="{FF2B5EF4-FFF2-40B4-BE49-F238E27FC236}">
                <a16:creationId xmlns:a16="http://schemas.microsoft.com/office/drawing/2014/main" id="{8E4953EB-9CD5-499A-A5FD-444FFB666E77}"/>
              </a:ext>
            </a:extLst>
          </p:cNvPr>
          <p:cNvPicPr>
            <a:picLocks noChangeAspect="1"/>
          </p:cNvPicPr>
          <p:nvPr/>
        </p:nvPicPr>
        <p:blipFill>
          <a:blip r:embed="rId5"/>
          <a:stretch>
            <a:fillRect/>
          </a:stretch>
        </p:blipFill>
        <p:spPr>
          <a:xfrm>
            <a:off x="126863" y="2946938"/>
            <a:ext cx="4515493" cy="2381922"/>
          </a:xfrm>
          <a:prstGeom prst="rect">
            <a:avLst/>
          </a:prstGeom>
        </p:spPr>
      </p:pic>
    </p:spTree>
    <p:extLst>
      <p:ext uri="{BB962C8B-B14F-4D97-AF65-F5344CB8AC3E}">
        <p14:creationId xmlns:p14="http://schemas.microsoft.com/office/powerpoint/2010/main" val="1369806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AC4E36-9138-4D01-97F4-65BB50751D63}"/>
              </a:ext>
            </a:extLst>
          </p:cNvPr>
          <p:cNvSpPr>
            <a:spLocks noGrp="1"/>
          </p:cNvSpPr>
          <p:nvPr>
            <p:ph type="sldNum" sz="quarter" idx="12"/>
          </p:nvPr>
        </p:nvSpPr>
        <p:spPr/>
        <p:txBody>
          <a:bodyPr/>
          <a:lstStyle/>
          <a:p>
            <a:fld id="{7EADA5B1-96DA-4BCB-B0C6-9B4EA679D3DA}" type="slidenum">
              <a:rPr lang="en-US" smtClean="0"/>
              <a:t>9</a:t>
            </a:fld>
            <a:endParaRPr lang="en-US" dirty="0"/>
          </a:p>
        </p:txBody>
      </p:sp>
      <p:sp>
        <p:nvSpPr>
          <p:cNvPr id="3" name="Rectangle 2">
            <a:extLst>
              <a:ext uri="{FF2B5EF4-FFF2-40B4-BE49-F238E27FC236}">
                <a16:creationId xmlns:a16="http://schemas.microsoft.com/office/drawing/2014/main" id="{D01E9469-D748-4019-979F-FA6BEC559980}"/>
              </a:ext>
            </a:extLst>
          </p:cNvPr>
          <p:cNvSpPr/>
          <p:nvPr/>
        </p:nvSpPr>
        <p:spPr>
          <a:xfrm>
            <a:off x="57695" y="416134"/>
            <a:ext cx="8959442" cy="6375591"/>
          </a:xfrm>
          <a:prstGeom prst="rect">
            <a:avLst/>
          </a:prstGeom>
        </p:spPr>
        <p:txBody>
          <a:bodyPr wrap="square">
            <a:spAutoFit/>
          </a:bodyPr>
          <a:lstStyle/>
          <a:p>
            <a:pPr>
              <a:lnSpc>
                <a:spcPct val="115000"/>
              </a:lnSpc>
            </a:pPr>
            <a:r>
              <a:rPr lang="en-US" dirty="0">
                <a:solidFill>
                  <a:srgbClr val="000000"/>
                </a:solidFill>
                <a:latin typeface="Calibri" panose="020F0502020204030204" pitchFamily="34" charset="0"/>
                <a:ea typeface="Calibri" panose="020F0502020204030204" pitchFamily="34" charset="0"/>
              </a:rPr>
              <a:t>Document 1</a:t>
            </a:r>
          </a:p>
          <a:p>
            <a:pPr>
              <a:lnSpc>
                <a:spcPct val="115000"/>
              </a:lnSpc>
            </a:pPr>
            <a:endParaRPr lang="en-US" sz="1600" dirty="0">
              <a:solidFill>
                <a:srgbClr val="000000"/>
              </a:solidFill>
              <a:latin typeface="Calibri" panose="020F0502020204030204" pitchFamily="34" charset="0"/>
              <a:ea typeface="Calibri" panose="020F0502020204030204" pitchFamily="34" charset="0"/>
            </a:endParaRPr>
          </a:p>
          <a:p>
            <a:pPr>
              <a:lnSpc>
                <a:spcPct val="115000"/>
              </a:lnSpc>
            </a:pPr>
            <a:endParaRPr lang="en-US" sz="1600" dirty="0">
              <a:solidFill>
                <a:srgbClr val="000000"/>
              </a:solidFill>
              <a:latin typeface="Calibri" panose="020F0502020204030204" pitchFamily="34" charset="0"/>
              <a:ea typeface="Calibri" panose="020F0502020204030204" pitchFamily="34" charset="0"/>
            </a:endParaRPr>
          </a:p>
          <a:p>
            <a:pPr>
              <a:lnSpc>
                <a:spcPct val="115000"/>
              </a:lnSpc>
            </a:pPr>
            <a:endParaRPr lang="en-US" sz="1600" dirty="0">
              <a:solidFill>
                <a:srgbClr val="000000"/>
              </a:solidFill>
              <a:latin typeface="Calibri" panose="020F0502020204030204" pitchFamily="34" charset="0"/>
              <a:ea typeface="Calibri" panose="020F0502020204030204" pitchFamily="34" charset="0"/>
            </a:endParaRPr>
          </a:p>
          <a:p>
            <a:pPr>
              <a:lnSpc>
                <a:spcPct val="115000"/>
              </a:lnSpc>
            </a:pPr>
            <a:endParaRPr lang="en-US" sz="1600" dirty="0">
              <a:solidFill>
                <a:srgbClr val="000000"/>
              </a:solidFill>
              <a:latin typeface="Calibri" panose="020F0502020204030204" pitchFamily="34" charset="0"/>
              <a:ea typeface="Calibri" panose="020F0502020204030204" pitchFamily="34" charset="0"/>
            </a:endParaRPr>
          </a:p>
          <a:p>
            <a:pPr>
              <a:lnSpc>
                <a:spcPct val="115000"/>
              </a:lnSpc>
            </a:pPr>
            <a:endParaRPr lang="en-US" sz="1600" dirty="0">
              <a:latin typeface="Calibri" panose="020F0502020204030204" pitchFamily="34" charset="0"/>
              <a:ea typeface="Calibri" panose="020F0502020204030204" pitchFamily="34" charset="0"/>
            </a:endParaRPr>
          </a:p>
          <a:p>
            <a:pPr>
              <a:lnSpc>
                <a:spcPct val="115000"/>
              </a:lnSpc>
            </a:pPr>
            <a:r>
              <a:rPr lang="en-US" sz="1600" dirty="0">
                <a:solidFill>
                  <a:srgbClr val="000000"/>
                </a:solidFill>
                <a:latin typeface="Calibri" panose="020F050202020403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pPr>
              <a:lnSpc>
                <a:spcPct val="115000"/>
              </a:lnSpc>
            </a:pPr>
            <a:r>
              <a:rPr lang="en-US" sz="2400" dirty="0">
                <a:solidFill>
                  <a:srgbClr val="000000"/>
                </a:solidFill>
                <a:latin typeface="Calibri" panose="020F050202020403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pPr>
              <a:lnSpc>
                <a:spcPct val="115000"/>
              </a:lnSpc>
            </a:pPr>
            <a:r>
              <a:rPr lang="en-US" sz="2400" dirty="0">
                <a:solidFill>
                  <a:srgbClr val="000000"/>
                </a:solidFill>
                <a:latin typeface="Calibri" panose="020F050202020403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pPr>
              <a:lnSpc>
                <a:spcPct val="115000"/>
              </a:lnSpc>
            </a:pPr>
            <a:r>
              <a:rPr lang="en-US" sz="2400" dirty="0">
                <a:solidFill>
                  <a:srgbClr val="000000"/>
                </a:solidFill>
                <a:latin typeface="Calibri" panose="020F050202020403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pPr>
              <a:lnSpc>
                <a:spcPct val="115000"/>
              </a:lnSpc>
            </a:pPr>
            <a:r>
              <a:rPr lang="en-US" sz="2400" dirty="0">
                <a:solidFill>
                  <a:srgbClr val="000000"/>
                </a:solidFill>
                <a:latin typeface="Calibri" panose="020F050202020403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pPr>
              <a:lnSpc>
                <a:spcPct val="115000"/>
              </a:lnSpc>
            </a:pPr>
            <a:r>
              <a:rPr lang="en-US" sz="2400" dirty="0">
                <a:solidFill>
                  <a:srgbClr val="000000"/>
                </a:solidFill>
                <a:latin typeface="Calibri" panose="020F050202020403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pPr>
              <a:lnSpc>
                <a:spcPct val="115000"/>
              </a:lnSpc>
            </a:pPr>
            <a:endParaRPr lang="en-US" sz="1200" b="1" i="1" dirty="0">
              <a:solidFill>
                <a:srgbClr val="000000"/>
              </a:solidFill>
              <a:latin typeface="Calibri" panose="020F0502020204030204" pitchFamily="34" charset="0"/>
              <a:ea typeface="Calibri" panose="020F0502020204030204" pitchFamily="34" charset="0"/>
            </a:endParaRPr>
          </a:p>
          <a:p>
            <a:pPr>
              <a:lnSpc>
                <a:spcPct val="115000"/>
              </a:lnSpc>
            </a:pPr>
            <a:endParaRPr lang="en-US" sz="1200" b="1" i="1" dirty="0">
              <a:solidFill>
                <a:srgbClr val="000000"/>
              </a:solidFill>
              <a:latin typeface="Calibri" panose="020F0502020204030204" pitchFamily="34" charset="0"/>
              <a:ea typeface="Calibri" panose="020F0502020204030204" pitchFamily="34" charset="0"/>
            </a:endParaRPr>
          </a:p>
          <a:p>
            <a:pPr>
              <a:lnSpc>
                <a:spcPct val="115000"/>
              </a:lnSpc>
            </a:pPr>
            <a:endParaRPr lang="en-US" sz="1200" b="1" i="1" dirty="0">
              <a:solidFill>
                <a:srgbClr val="000000"/>
              </a:solidFill>
              <a:latin typeface="Calibri" panose="020F0502020204030204" pitchFamily="34" charset="0"/>
              <a:ea typeface="Calibri" panose="020F0502020204030204" pitchFamily="34" charset="0"/>
            </a:endParaRPr>
          </a:p>
          <a:p>
            <a:pPr>
              <a:lnSpc>
                <a:spcPct val="115000"/>
              </a:lnSpc>
            </a:pPr>
            <a:r>
              <a:rPr lang="en-US" sz="1200" b="1" i="1" dirty="0">
                <a:solidFill>
                  <a:srgbClr val="000000"/>
                </a:solidFill>
                <a:latin typeface="Calibri" panose="020F0502020204030204" pitchFamily="34" charset="0"/>
                <a:ea typeface="Calibri" panose="020F0502020204030204" pitchFamily="34" charset="0"/>
              </a:rPr>
              <a:t>Historical Context</a:t>
            </a:r>
            <a:endParaRPr lang="en-US" sz="1200" b="1" i="1" dirty="0">
              <a:latin typeface="Calibri" panose="020F0502020204030204" pitchFamily="34" charset="0"/>
              <a:ea typeface="Calibri" panose="020F0502020204030204" pitchFamily="34" charset="0"/>
            </a:endParaRPr>
          </a:p>
          <a:p>
            <a:r>
              <a:rPr lang="en-US" sz="1200" b="1" i="1" dirty="0">
                <a:solidFill>
                  <a:srgbClr val="000000"/>
                </a:solidFill>
                <a:latin typeface="Calibri" panose="020F0502020204030204" pitchFamily="34" charset="0"/>
                <a:ea typeface="Calibri" panose="020F0502020204030204" pitchFamily="34" charset="0"/>
              </a:rPr>
              <a:t>1) Explain the historical circumstances that led to the development of the Railroad.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200" b="1" i="1" dirty="0"/>
          </a:p>
        </p:txBody>
      </p:sp>
      <p:sp>
        <p:nvSpPr>
          <p:cNvPr id="4" name="Rectangle 3">
            <a:extLst>
              <a:ext uri="{FF2B5EF4-FFF2-40B4-BE49-F238E27FC236}">
                <a16:creationId xmlns:a16="http://schemas.microsoft.com/office/drawing/2014/main" id="{61817F52-592D-474A-A4A0-A6A15BEFC21E}"/>
              </a:ext>
            </a:extLst>
          </p:cNvPr>
          <p:cNvSpPr/>
          <p:nvPr/>
        </p:nvSpPr>
        <p:spPr>
          <a:xfrm>
            <a:off x="126863" y="914400"/>
            <a:ext cx="4324531" cy="3941720"/>
          </a:xfrm>
          <a:prstGeom prst="rect">
            <a:avLst/>
          </a:prstGeom>
        </p:spPr>
        <p:txBody>
          <a:bodyPr wrap="square">
            <a:spAutoFit/>
          </a:bodyPr>
          <a:lstStyle/>
          <a:p>
            <a:pPr>
              <a:lnSpc>
                <a:spcPct val="150000"/>
              </a:lnSpc>
            </a:pPr>
            <a:r>
              <a:rPr lang="en-US" sz="1200" b="1" dirty="0"/>
              <a:t>Railroad Expansion </a:t>
            </a:r>
            <a:r>
              <a:rPr lang="en-US" sz="1200" dirty="0"/>
              <a:t>The North had many more miles of track than the South. This helped them win the Civil War. America’s economy grew along with the expansion of the railroad system. In 1869 the first railroad connecting the East and West, or transcontinental railroad, was completed. After this, many other railroads were built. Five other railroads crossed the country by 1869, and hundreds of other smaller lines linked cities and towns. The railroad system grew quickly, from 30,000 miles of track in 1860 to nearly 250,000 miles of track in 1900. Many big railroad companies bought smaller companies or forced them out of business. </a:t>
            </a:r>
            <a:r>
              <a:rPr lang="en-US" sz="1200" b="1" i="1" dirty="0"/>
              <a:t>Consolidation, </a:t>
            </a:r>
            <a:r>
              <a:rPr lang="en-US" sz="1200" dirty="0"/>
              <a:t>or combining separate companies into one larger company, helped make the railroad system more efficient. It also made the railroad owners, called railroad barons, wealthy and powerful.</a:t>
            </a:r>
          </a:p>
        </p:txBody>
      </p:sp>
      <p:pic>
        <p:nvPicPr>
          <p:cNvPr id="5" name="Picture 4">
            <a:extLst>
              <a:ext uri="{FF2B5EF4-FFF2-40B4-BE49-F238E27FC236}">
                <a16:creationId xmlns:a16="http://schemas.microsoft.com/office/drawing/2014/main" id="{032C6161-6857-44CB-980F-4DD29567C6FC}"/>
              </a:ext>
            </a:extLst>
          </p:cNvPr>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p:blipFill>
        <p:spPr>
          <a:xfrm>
            <a:off x="4692608" y="1471549"/>
            <a:ext cx="4502601" cy="2827421"/>
          </a:xfrm>
          <a:prstGeom prst="rect">
            <a:avLst/>
          </a:prstGeom>
        </p:spPr>
      </p:pic>
      <p:sp>
        <p:nvSpPr>
          <p:cNvPr id="8" name="Rectangle 7">
            <a:extLst>
              <a:ext uri="{FF2B5EF4-FFF2-40B4-BE49-F238E27FC236}">
                <a16:creationId xmlns:a16="http://schemas.microsoft.com/office/drawing/2014/main" id="{FB62B495-C5AE-4C90-AE0F-B353B080945D}"/>
              </a:ext>
            </a:extLst>
          </p:cNvPr>
          <p:cNvSpPr/>
          <p:nvPr/>
        </p:nvSpPr>
        <p:spPr>
          <a:xfrm>
            <a:off x="126863" y="77580"/>
            <a:ext cx="8890274" cy="338554"/>
          </a:xfrm>
          <a:prstGeom prst="rect">
            <a:avLst/>
          </a:prstGeom>
          <a:solidFill>
            <a:schemeClr val="bg1"/>
          </a:solidFill>
          <a:ln w="19050">
            <a:solidFill>
              <a:srgbClr val="CC0099"/>
            </a:solidFill>
          </a:ln>
        </p:spPr>
        <p:txBody>
          <a:bodyPr wrap="square">
            <a:spAutoFit/>
          </a:bodyPr>
          <a:lstStyle/>
          <a:p>
            <a:pPr algn="ctr"/>
            <a:r>
              <a:rPr lang="en-US" sz="1600" b="1" dirty="0">
                <a:solidFill>
                  <a:srgbClr val="CC0099"/>
                </a:solidFill>
              </a:rPr>
              <a:t>Unit 2 EQ 2: What were the causes and effects of the expansion of the railroad network 1860 - 1890?</a:t>
            </a:r>
          </a:p>
        </p:txBody>
      </p:sp>
      <p:pic>
        <p:nvPicPr>
          <p:cNvPr id="7" name="Picture 6">
            <a:extLst>
              <a:ext uri="{FF2B5EF4-FFF2-40B4-BE49-F238E27FC236}">
                <a16:creationId xmlns:a16="http://schemas.microsoft.com/office/drawing/2014/main" id="{0F079783-C688-4FA4-ACE5-CEC44F87B5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600000">
            <a:off x="5294758" y="824824"/>
            <a:ext cx="2706970" cy="446650"/>
          </a:xfrm>
          <a:prstGeom prst="rect">
            <a:avLst/>
          </a:prstGeom>
        </p:spPr>
      </p:pic>
    </p:spTree>
    <p:extLst>
      <p:ext uri="{BB962C8B-B14F-4D97-AF65-F5344CB8AC3E}">
        <p14:creationId xmlns:p14="http://schemas.microsoft.com/office/powerpoint/2010/main" val="216457812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TotalTime>
  <Words>6022</Words>
  <Application>Microsoft Office PowerPoint</Application>
  <PresentationFormat>On-screen Show (4:3)</PresentationFormat>
  <Paragraphs>853</Paragraphs>
  <Slides>42</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42</vt:i4>
      </vt:variant>
    </vt:vector>
  </HeadingPairs>
  <TitlesOfParts>
    <vt:vector size="55" baseType="lpstr">
      <vt:lpstr>Arial</vt:lpstr>
      <vt:lpstr>Bookman Old Style</vt:lpstr>
      <vt:lpstr>Calibri</vt:lpstr>
      <vt:lpstr>Calibri Light</vt:lpstr>
      <vt:lpstr>Helvetica Neue</vt:lpstr>
      <vt:lpstr>Neue Haas Grotesk Text Pro</vt:lpstr>
      <vt:lpstr>Source Sans Pro Black</vt:lpstr>
      <vt:lpstr>Times</vt:lpstr>
      <vt:lpstr>Times New Roman</vt:lpstr>
      <vt:lpstr>Verdana</vt:lpstr>
      <vt:lpstr>Wingdings</vt:lpstr>
      <vt:lpstr>Retrospect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Oliver</dc:creator>
  <cp:lastModifiedBy>Veronica Oliver</cp:lastModifiedBy>
  <cp:revision>42</cp:revision>
  <dcterms:created xsi:type="dcterms:W3CDTF">2019-09-29T15:56:49Z</dcterms:created>
  <dcterms:modified xsi:type="dcterms:W3CDTF">2019-09-29T23:19:36Z</dcterms:modified>
</cp:coreProperties>
</file>