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4" r:id="rId2"/>
    <p:sldId id="262" r:id="rId3"/>
    <p:sldId id="257" r:id="rId4"/>
    <p:sldId id="258" r:id="rId5"/>
    <p:sldId id="259" r:id="rId6"/>
    <p:sldId id="265" r:id="rId7"/>
    <p:sldId id="266" r:id="rId8"/>
    <p:sldId id="260" r:id="rId9"/>
    <p:sldId id="263" r:id="rId10"/>
    <p:sldId id="267"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48"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990A48-F580-4193-ABEE-86DEC9B5DE81}" type="datetimeFigureOut">
              <a:rPr lang="en-US" smtClean="0"/>
              <a:t>9/28/2017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EEFE3F-5417-4379-8D65-924B36A6AB1A}" type="slidenum">
              <a:rPr lang="en-US" smtClean="0"/>
              <a:t>‹#›</a:t>
            </a:fld>
            <a:endParaRPr lang="en-US" dirty="0"/>
          </a:p>
        </p:txBody>
      </p:sp>
    </p:spTree>
    <p:extLst>
      <p:ext uri="{BB962C8B-B14F-4D97-AF65-F5344CB8AC3E}">
        <p14:creationId xmlns:p14="http://schemas.microsoft.com/office/powerpoint/2010/main" val="288549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05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FD854-A366-4082-9892-1177ABBF89B6}" type="slidenum">
              <a:rPr lang="en-US" altLang="en-US" smtClean="0"/>
              <a:pPr/>
              <a:t>9</a:t>
            </a:fld>
            <a:endParaRPr lang="en-US" altLang="en-US" dirty="0"/>
          </a:p>
        </p:txBody>
      </p:sp>
    </p:spTree>
    <p:extLst>
      <p:ext uri="{BB962C8B-B14F-4D97-AF65-F5344CB8AC3E}">
        <p14:creationId xmlns:p14="http://schemas.microsoft.com/office/powerpoint/2010/main" val="250981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151315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420397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416819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192228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344952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44228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365062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353076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1899389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120551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C1DBF-3EA9-4DF0-A97F-210373D4679A}"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0291A7-B14C-4DA7-8F4E-457BD6B0869F}" type="slidenum">
              <a:rPr lang="en-US" smtClean="0"/>
              <a:t>‹#›</a:t>
            </a:fld>
            <a:endParaRPr lang="en-US" dirty="0"/>
          </a:p>
        </p:txBody>
      </p:sp>
    </p:spTree>
    <p:extLst>
      <p:ext uri="{BB962C8B-B14F-4D97-AF65-F5344CB8AC3E}">
        <p14:creationId xmlns:p14="http://schemas.microsoft.com/office/powerpoint/2010/main" val="385124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C1DBF-3EA9-4DF0-A97F-210373D4679A}" type="datetimeFigureOut">
              <a:rPr lang="en-US" smtClean="0"/>
              <a:t>9/28/2017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291A7-B14C-4DA7-8F4E-457BD6B0869F}" type="slidenum">
              <a:rPr lang="en-US" smtClean="0"/>
              <a:t>‹#›</a:t>
            </a:fld>
            <a:endParaRPr lang="en-US" dirty="0"/>
          </a:p>
        </p:txBody>
      </p:sp>
    </p:spTree>
    <p:extLst>
      <p:ext uri="{BB962C8B-B14F-4D97-AF65-F5344CB8AC3E}">
        <p14:creationId xmlns:p14="http://schemas.microsoft.com/office/powerpoint/2010/main" val="3617527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a:extLst>
              <a:ext uri="{FF2B5EF4-FFF2-40B4-BE49-F238E27FC236}">
                <a16:creationId xmlns:a16="http://schemas.microsoft.com/office/drawing/2014/main" id="{0C204F91-1144-495D-91CD-2B0486E7924C}"/>
              </a:ext>
            </a:extLst>
          </p:cNvPr>
          <p:cNvSpPr txBox="1">
            <a:spLocks noChangeArrowheads="1"/>
          </p:cNvSpPr>
          <p:nvPr/>
        </p:nvSpPr>
        <p:spPr bwMode="auto">
          <a:xfrm>
            <a:off x="2199736" y="625415"/>
            <a:ext cx="681486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eaLnBrk="0" hangingPunct="0">
              <a:defRPr sz="2200" i="1">
                <a:solidFill>
                  <a:schemeClr val="tx1"/>
                </a:solidFill>
                <a:latin typeface="Arial" panose="020B0604020202020204" pitchFamily="34" charset="0"/>
                <a:cs typeface="Arial" panose="020B0604020202020204" pitchFamily="34" charset="0"/>
              </a:defRPr>
            </a:lvl1pPr>
            <a:lvl2pPr marL="742950" indent="-285750" eaLnBrk="0" hangingPunct="0">
              <a:defRPr sz="2200" i="1">
                <a:solidFill>
                  <a:schemeClr val="tx1"/>
                </a:solidFill>
                <a:latin typeface="Arial" panose="020B0604020202020204" pitchFamily="34" charset="0"/>
                <a:cs typeface="Arial" panose="020B0604020202020204" pitchFamily="34" charset="0"/>
              </a:defRPr>
            </a:lvl2pPr>
            <a:lvl3pPr marL="1143000" indent="-228600" eaLnBrk="0" hangingPunct="0">
              <a:defRPr sz="2200" i="1">
                <a:solidFill>
                  <a:schemeClr val="tx1"/>
                </a:solidFill>
                <a:latin typeface="Arial" panose="020B0604020202020204" pitchFamily="34" charset="0"/>
                <a:cs typeface="Arial" panose="020B0604020202020204" pitchFamily="34" charset="0"/>
              </a:defRPr>
            </a:lvl3pPr>
            <a:lvl4pPr marL="1600200" indent="-228600" eaLnBrk="0" hangingPunct="0">
              <a:defRPr sz="2200" i="1">
                <a:solidFill>
                  <a:schemeClr val="tx1"/>
                </a:solidFill>
                <a:latin typeface="Arial" panose="020B0604020202020204" pitchFamily="34" charset="0"/>
                <a:cs typeface="Arial" panose="020B0604020202020204" pitchFamily="34" charset="0"/>
              </a:defRPr>
            </a:lvl4pPr>
            <a:lvl5pPr marL="2057400" indent="-228600" eaLnBrk="0" hangingPunct="0">
              <a:defRPr sz="22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9pPr>
          </a:lstStyle>
          <a:p>
            <a:pPr eaLnBrk="1" hangingPunct="1">
              <a:buSzPct val="80000"/>
              <a:buFontTx/>
              <a:buChar char="•"/>
            </a:pPr>
            <a:r>
              <a:rPr lang="en-US" altLang="en-US" i="0" dirty="0">
                <a:latin typeface="Verdana" panose="020B0604030504040204" pitchFamily="34" charset="0"/>
              </a:rPr>
              <a:t>Explore how English traditions influenced the development of colonial governments.</a:t>
            </a:r>
          </a:p>
          <a:p>
            <a:pPr eaLnBrk="1" hangingPunct="1">
              <a:buSzPct val="80000"/>
              <a:buFontTx/>
              <a:buChar char="•"/>
            </a:pPr>
            <a:endParaRPr lang="en-US" altLang="en-US" dirty="0">
              <a:latin typeface="Verdana" panose="020B0604030504040204" pitchFamily="34" charset="0"/>
            </a:endParaRPr>
          </a:p>
          <a:p>
            <a:pPr eaLnBrk="1" hangingPunct="1">
              <a:buSzPct val="80000"/>
              <a:buFontTx/>
              <a:buChar char="•"/>
            </a:pPr>
            <a:r>
              <a:rPr lang="en-US" altLang="en-US" dirty="0">
                <a:latin typeface="Verdana" panose="020B0604030504040204" pitchFamily="34" charset="0"/>
              </a:rPr>
              <a:t>Describe the causes and major events of the French and Indian War.</a:t>
            </a:r>
          </a:p>
          <a:p>
            <a:pPr eaLnBrk="1" hangingPunct="1">
              <a:buSzPct val="80000"/>
              <a:buFontTx/>
              <a:buChar char="•"/>
            </a:pPr>
            <a:endParaRPr lang="en-US" altLang="en-US" dirty="0">
              <a:latin typeface="Verdana" panose="020B0604030504040204" pitchFamily="34" charset="0"/>
            </a:endParaRPr>
          </a:p>
          <a:p>
            <a:pPr eaLnBrk="1" hangingPunct="1">
              <a:buSzPct val="80000"/>
              <a:buFontTx/>
              <a:buChar char="•"/>
            </a:pPr>
            <a:r>
              <a:rPr lang="en-US" altLang="en-US" dirty="0">
                <a:latin typeface="Verdana" panose="020B0604030504040204" pitchFamily="34" charset="0"/>
              </a:rPr>
              <a:t>Summarize how the wars and their outcomes changed the relationship between Britain and the colonies.</a:t>
            </a:r>
          </a:p>
          <a:p>
            <a:pPr eaLnBrk="1" hangingPunct="1">
              <a:buSzPct val="80000"/>
              <a:buFontTx/>
              <a:buChar char="•"/>
            </a:pPr>
            <a:endParaRPr lang="en-US" altLang="en-US" i="0" dirty="0">
              <a:latin typeface="Verdana" panose="020B0604030504040204" pitchFamily="34" charset="0"/>
            </a:endParaRPr>
          </a:p>
          <a:p>
            <a:pPr marL="0" indent="0" eaLnBrk="1" hangingPunct="1">
              <a:buSzPct val="80000"/>
            </a:pPr>
            <a:endParaRPr lang="en-US" altLang="en-US" i="0" dirty="0">
              <a:latin typeface="Verdana" panose="020B0604030504040204" pitchFamily="34" charset="0"/>
            </a:endParaRPr>
          </a:p>
        </p:txBody>
      </p:sp>
      <p:sp>
        <p:nvSpPr>
          <p:cNvPr id="4099" name="Rectangle 14">
            <a:extLst>
              <a:ext uri="{FF2B5EF4-FFF2-40B4-BE49-F238E27FC236}">
                <a16:creationId xmlns:a16="http://schemas.microsoft.com/office/drawing/2014/main" id="{351561A6-67C8-4491-8F70-13BF745656D2}"/>
              </a:ext>
            </a:extLst>
          </p:cNvPr>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i="1">
                <a:solidFill>
                  <a:schemeClr val="tx1"/>
                </a:solidFill>
                <a:latin typeface="Arial" panose="020B0604020202020204" pitchFamily="34" charset="0"/>
                <a:cs typeface="Arial" panose="020B0604020202020204" pitchFamily="34" charset="0"/>
              </a:defRPr>
            </a:lvl1pPr>
            <a:lvl2pPr marL="742950" indent="-285750" eaLnBrk="0" hangingPunct="0">
              <a:defRPr sz="2200" i="1">
                <a:solidFill>
                  <a:schemeClr val="tx1"/>
                </a:solidFill>
                <a:latin typeface="Arial" panose="020B0604020202020204" pitchFamily="34" charset="0"/>
                <a:cs typeface="Arial" panose="020B0604020202020204" pitchFamily="34" charset="0"/>
              </a:defRPr>
            </a:lvl2pPr>
            <a:lvl3pPr marL="1143000" indent="-228600" eaLnBrk="0" hangingPunct="0">
              <a:defRPr sz="2200" i="1">
                <a:solidFill>
                  <a:schemeClr val="tx1"/>
                </a:solidFill>
                <a:latin typeface="Arial" panose="020B0604020202020204" pitchFamily="34" charset="0"/>
                <a:cs typeface="Arial" panose="020B0604020202020204" pitchFamily="34" charset="0"/>
              </a:defRPr>
            </a:lvl3pPr>
            <a:lvl4pPr marL="1600200" indent="-228600" eaLnBrk="0" hangingPunct="0">
              <a:defRPr sz="2200" i="1">
                <a:solidFill>
                  <a:schemeClr val="tx1"/>
                </a:solidFill>
                <a:latin typeface="Arial" panose="020B0604020202020204" pitchFamily="34" charset="0"/>
                <a:cs typeface="Arial" panose="020B0604020202020204" pitchFamily="34" charset="0"/>
              </a:defRPr>
            </a:lvl4pPr>
            <a:lvl5pPr marL="2057400" indent="-228600" eaLnBrk="0" hangingPunct="0">
              <a:defRPr sz="22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9pPr>
          </a:lstStyle>
          <a:p>
            <a:pPr eaLnBrk="1" hangingPunct="1"/>
            <a:endParaRPr lang="en-US" altLang="en-US" sz="1400" i="0" dirty="0">
              <a:latin typeface="Verdana" panose="020B0604030504040204" pitchFamily="34" charset="0"/>
            </a:endParaRPr>
          </a:p>
        </p:txBody>
      </p:sp>
      <p:sp>
        <p:nvSpPr>
          <p:cNvPr id="4100" name="Rectangle 20">
            <a:extLst>
              <a:ext uri="{FF2B5EF4-FFF2-40B4-BE49-F238E27FC236}">
                <a16:creationId xmlns:a16="http://schemas.microsoft.com/office/drawing/2014/main" id="{35374E4C-1632-4117-BE00-500E5F51224A}"/>
              </a:ext>
            </a:extLst>
          </p:cNvPr>
          <p:cNvSpPr>
            <a:spLocks noChangeArrowheads="1"/>
          </p:cNvSpPr>
          <p:nvPr/>
        </p:nvSpPr>
        <p:spPr bwMode="auto">
          <a:xfrm>
            <a:off x="1431985" y="168215"/>
            <a:ext cx="464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i="1">
                <a:solidFill>
                  <a:schemeClr val="tx1"/>
                </a:solidFill>
                <a:latin typeface="Arial" panose="020B0604020202020204" pitchFamily="34" charset="0"/>
                <a:cs typeface="Arial" panose="020B0604020202020204" pitchFamily="34" charset="0"/>
              </a:defRPr>
            </a:lvl1pPr>
            <a:lvl2pPr marL="742950" indent="-285750" eaLnBrk="0" hangingPunct="0">
              <a:defRPr sz="2200" i="1">
                <a:solidFill>
                  <a:schemeClr val="tx1"/>
                </a:solidFill>
                <a:latin typeface="Arial" panose="020B0604020202020204" pitchFamily="34" charset="0"/>
                <a:cs typeface="Arial" panose="020B0604020202020204" pitchFamily="34" charset="0"/>
              </a:defRPr>
            </a:lvl2pPr>
            <a:lvl3pPr marL="1143000" indent="-228600" eaLnBrk="0" hangingPunct="0">
              <a:defRPr sz="2200" i="1">
                <a:solidFill>
                  <a:schemeClr val="tx1"/>
                </a:solidFill>
                <a:latin typeface="Arial" panose="020B0604020202020204" pitchFamily="34" charset="0"/>
                <a:cs typeface="Arial" panose="020B0604020202020204" pitchFamily="34" charset="0"/>
              </a:defRPr>
            </a:lvl3pPr>
            <a:lvl4pPr marL="1600200" indent="-228600" eaLnBrk="0" hangingPunct="0">
              <a:defRPr sz="2200" i="1">
                <a:solidFill>
                  <a:schemeClr val="tx1"/>
                </a:solidFill>
                <a:latin typeface="Arial" panose="020B0604020202020204" pitchFamily="34" charset="0"/>
                <a:cs typeface="Arial" panose="020B0604020202020204" pitchFamily="34" charset="0"/>
              </a:defRPr>
            </a:lvl4pPr>
            <a:lvl5pPr marL="2057400" indent="-228600" eaLnBrk="0" hangingPunct="0">
              <a:defRPr sz="22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9pPr>
          </a:lstStyle>
          <a:p>
            <a:pPr eaLnBrk="1" hangingPunct="1"/>
            <a:r>
              <a:rPr lang="en-US" altLang="en-US" sz="2400" b="1" i="0" u="sng" dirty="0">
                <a:latin typeface="Verdana" panose="020B0604030504040204" pitchFamily="34" charset="0"/>
              </a:rPr>
              <a:t>Objectives</a:t>
            </a:r>
          </a:p>
        </p:txBody>
      </p:sp>
      <p:sp>
        <p:nvSpPr>
          <p:cNvPr id="3" name="Text Placeholder 2">
            <a:extLst>
              <a:ext uri="{FF2B5EF4-FFF2-40B4-BE49-F238E27FC236}">
                <a16:creationId xmlns:a16="http://schemas.microsoft.com/office/drawing/2014/main" id="{0C2AA750-44A1-456C-AFA9-DD07155ABCFD}"/>
              </a:ext>
            </a:extLst>
          </p:cNvPr>
          <p:cNvSpPr>
            <a:spLocks noGrp="1"/>
          </p:cNvSpPr>
          <p:nvPr>
            <p:ph type="body" idx="1"/>
          </p:nvPr>
        </p:nvSpPr>
        <p:spPr/>
        <p:txBody>
          <a:bodyPr>
            <a:normAutofit/>
          </a:bodyPr>
          <a:lstStyle/>
          <a:p>
            <a:r>
              <a:rPr lang="en-US" sz="6600" dirty="0"/>
              <a:t>Unit 1 Part 3 </a:t>
            </a:r>
          </a:p>
        </p:txBody>
      </p:sp>
    </p:spTree>
    <p:extLst>
      <p:ext uri="{BB962C8B-B14F-4D97-AF65-F5344CB8AC3E}">
        <p14:creationId xmlns:p14="http://schemas.microsoft.com/office/powerpoint/2010/main" val="244178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236CFCA4-4F2D-4419-9337-BCBB870FC3B9}"/>
              </a:ext>
            </a:extLst>
          </p:cNvPr>
          <p:cNvSpPr>
            <a:spLocks noChangeArrowheads="1"/>
          </p:cNvSpPr>
          <p:nvPr/>
        </p:nvSpPr>
        <p:spPr bwMode="auto">
          <a:xfrm>
            <a:off x="180474" y="0"/>
            <a:ext cx="44757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i="1">
                <a:solidFill>
                  <a:schemeClr val="tx1"/>
                </a:solidFill>
                <a:latin typeface="Arial" panose="020B0604020202020204" pitchFamily="34" charset="0"/>
                <a:cs typeface="Arial" panose="020B0604020202020204" pitchFamily="34" charset="0"/>
              </a:defRPr>
            </a:lvl1pPr>
            <a:lvl2pPr marL="742950" indent="-285750" eaLnBrk="0" hangingPunct="0">
              <a:defRPr sz="2200" i="1">
                <a:solidFill>
                  <a:schemeClr val="tx1"/>
                </a:solidFill>
                <a:latin typeface="Arial" panose="020B0604020202020204" pitchFamily="34" charset="0"/>
                <a:cs typeface="Arial" panose="020B0604020202020204" pitchFamily="34" charset="0"/>
              </a:defRPr>
            </a:lvl2pPr>
            <a:lvl3pPr marL="1143000" indent="-228600" eaLnBrk="0" hangingPunct="0">
              <a:defRPr sz="2200" i="1">
                <a:solidFill>
                  <a:schemeClr val="tx1"/>
                </a:solidFill>
                <a:latin typeface="Arial" panose="020B0604020202020204" pitchFamily="34" charset="0"/>
                <a:cs typeface="Arial" panose="020B0604020202020204" pitchFamily="34" charset="0"/>
              </a:defRPr>
            </a:lvl3pPr>
            <a:lvl4pPr marL="1600200" indent="-228600" eaLnBrk="0" hangingPunct="0">
              <a:defRPr sz="2200" i="1">
                <a:solidFill>
                  <a:schemeClr val="tx1"/>
                </a:solidFill>
                <a:latin typeface="Arial" panose="020B0604020202020204" pitchFamily="34" charset="0"/>
                <a:cs typeface="Arial" panose="020B0604020202020204" pitchFamily="34" charset="0"/>
              </a:defRPr>
            </a:lvl4pPr>
            <a:lvl5pPr marL="2057400" indent="-228600" eaLnBrk="0" hangingPunct="0">
              <a:defRPr sz="2200"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i="1">
                <a:solidFill>
                  <a:schemeClr val="tx1"/>
                </a:solidFill>
                <a:latin typeface="Arial" panose="020B0604020202020204" pitchFamily="34" charset="0"/>
                <a:cs typeface="Arial" panose="020B0604020202020204" pitchFamily="34" charset="0"/>
              </a:defRPr>
            </a:lvl9pPr>
          </a:lstStyle>
          <a:p>
            <a:pPr eaLnBrk="1" hangingPunct="1"/>
            <a:r>
              <a:rPr lang="en-US" altLang="en-US" sz="1600" b="1" i="0" dirty="0">
                <a:latin typeface="Verdana" panose="020B0604030504040204" pitchFamily="34" charset="0"/>
              </a:rPr>
              <a:t>How did English ideas about government and the economy influence life in the 13 colonies?</a:t>
            </a:r>
          </a:p>
        </p:txBody>
      </p:sp>
      <p:graphicFrame>
        <p:nvGraphicFramePr>
          <p:cNvPr id="5" name="Group 7">
            <a:extLst>
              <a:ext uri="{FF2B5EF4-FFF2-40B4-BE49-F238E27FC236}">
                <a16:creationId xmlns:a16="http://schemas.microsoft.com/office/drawing/2014/main" id="{D40BF42C-A6DA-446A-992F-B594CB37F1E9}"/>
              </a:ext>
            </a:extLst>
          </p:cNvPr>
          <p:cNvGraphicFramePr>
            <a:graphicFrameLocks noGrp="1"/>
          </p:cNvGraphicFramePr>
          <p:nvPr>
            <p:extLst>
              <p:ext uri="{D42A27DB-BD31-4B8C-83A1-F6EECF244321}">
                <p14:modId xmlns:p14="http://schemas.microsoft.com/office/powerpoint/2010/main" val="3615616926"/>
              </p:ext>
            </p:extLst>
          </p:nvPr>
        </p:nvGraphicFramePr>
        <p:xfrm>
          <a:off x="180475" y="947120"/>
          <a:ext cx="4114800" cy="4584941"/>
        </p:xfrm>
        <a:graphic>
          <a:graphicData uri="http://schemas.openxmlformats.org/drawingml/2006/table">
            <a:tbl>
              <a:tblPr/>
              <a:tblGrid>
                <a:gridCol w="1065536">
                  <a:extLst>
                    <a:ext uri="{9D8B030D-6E8A-4147-A177-3AD203B41FA5}">
                      <a16:colId xmlns:a16="http://schemas.microsoft.com/office/drawing/2014/main" val="20000"/>
                    </a:ext>
                  </a:extLst>
                </a:gridCol>
                <a:gridCol w="3049264">
                  <a:extLst>
                    <a:ext uri="{9D8B030D-6E8A-4147-A177-3AD203B41FA5}">
                      <a16:colId xmlns:a16="http://schemas.microsoft.com/office/drawing/2014/main" val="20001"/>
                    </a:ext>
                  </a:extLst>
                </a:gridCol>
              </a:tblGrid>
              <a:tr h="149892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Verdana" pitchFamily="34" charset="0"/>
                          <a:cs typeface="Arial" charset="0"/>
                        </a:rPr>
                        <a:t>Magna Carta</a:t>
                      </a:r>
                    </a:p>
                  </a:txBody>
                  <a:tcPr anchor="ctr"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marL="236538" indent="-236538"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236538" marR="0" lvl="0" indent="-236538" algn="l" defTabSz="914400" rtl="0" eaLnBrk="0" fontAlgn="base" latinLnBrk="0" hangingPunct="0">
                        <a:lnSpc>
                          <a:spcPct val="100000"/>
                        </a:lnSpc>
                        <a:spcBef>
                          <a:spcPct val="0"/>
                        </a:spcBef>
                        <a:spcAft>
                          <a:spcPct val="30000"/>
                        </a:spcAft>
                        <a:buClrTx/>
                        <a:buSzPct val="80000"/>
                        <a:buFontTx/>
                        <a:buChar char="•"/>
                        <a:tabLst/>
                      </a:pPr>
                      <a:endParaRPr kumimoji="0" lang="en-US" altLang="en-US" sz="1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892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Verdana" pitchFamily="34" charset="0"/>
                          <a:cs typeface="Arial" charset="0"/>
                        </a:rPr>
                        <a:t>Parliament</a:t>
                      </a:r>
                    </a:p>
                  </a:txBody>
                  <a:tcPr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marL="236538" indent="-236538"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236538" marR="0" lvl="0" indent="-236538" algn="l" defTabSz="914400" rtl="0" eaLnBrk="0" fontAlgn="base" latinLnBrk="0" hangingPunct="0">
                        <a:lnSpc>
                          <a:spcPct val="100000"/>
                        </a:lnSpc>
                        <a:spcBef>
                          <a:spcPct val="20000"/>
                        </a:spcBef>
                        <a:spcAft>
                          <a:spcPct val="0"/>
                        </a:spcAft>
                        <a:buClrTx/>
                        <a:buSzPct val="80000"/>
                        <a:buFontTx/>
                        <a:buNone/>
                        <a:tabLst/>
                      </a:pPr>
                      <a:endParaRPr kumimoji="0" lang="en-US" altLang="en-US" sz="2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87095">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333399"/>
                          </a:solidFill>
                          <a:effectLst/>
                          <a:latin typeface="Verdana" pitchFamily="34" charset="0"/>
                          <a:cs typeface="Arial" charset="0"/>
                        </a:rPr>
                        <a:t>Glorious Revolution</a:t>
                      </a:r>
                    </a:p>
                  </a:txBody>
                  <a:tcPr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a:noFill/>
                    </a:lnB>
                    <a:lnTlToBr>
                      <a:noFill/>
                    </a:lnTlToBr>
                    <a:lnBlToTr>
                      <a:noFill/>
                    </a:lnBlToTr>
                    <a:noFill/>
                  </a:tcPr>
                </a:tc>
                <a:tc>
                  <a:txBody>
                    <a:bodyPr/>
                    <a:lstStyle>
                      <a:lvl1pPr marL="236538" indent="-236538"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236538" marR="0" lvl="0" indent="-236538" algn="l" defTabSz="914400" rtl="0" eaLnBrk="0" fontAlgn="base" latinLnBrk="0" hangingPunct="0">
                        <a:lnSpc>
                          <a:spcPct val="100000"/>
                        </a:lnSpc>
                        <a:spcBef>
                          <a:spcPct val="20000"/>
                        </a:spcBef>
                        <a:spcAft>
                          <a:spcPct val="0"/>
                        </a:spcAft>
                        <a:buClr>
                          <a:schemeClr val="tx1"/>
                        </a:buClr>
                        <a:buSzPct val="80000"/>
                        <a:buFontTx/>
                        <a:buChar char="•"/>
                        <a:tabLst/>
                      </a:pPr>
                      <a:endParaRPr kumimoji="0" lang="en-US" altLang="en-US" sz="1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6" name="Picture 10" descr="hsus_ch03_s2_NavigationActs">
            <a:extLst>
              <a:ext uri="{FF2B5EF4-FFF2-40B4-BE49-F238E27FC236}">
                <a16:creationId xmlns:a16="http://schemas.microsoft.com/office/drawing/2014/main" id="{B4888A98-8535-44AC-9172-AB9815A15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942" y="4668253"/>
            <a:ext cx="3945058" cy="21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079BBE0-CE26-4078-96AA-CDD2A46C9BA8}"/>
              </a:ext>
            </a:extLst>
          </p:cNvPr>
          <p:cNvSpPr txBox="1"/>
          <p:nvPr/>
        </p:nvSpPr>
        <p:spPr>
          <a:xfrm>
            <a:off x="5799221" y="300789"/>
            <a:ext cx="2899611" cy="646331"/>
          </a:xfrm>
          <a:prstGeom prst="rect">
            <a:avLst/>
          </a:prstGeom>
          <a:noFill/>
        </p:spPr>
        <p:txBody>
          <a:bodyPr wrap="square" rtlCol="0">
            <a:spAutoFit/>
          </a:bodyPr>
          <a:lstStyle/>
          <a:p>
            <a:pPr algn="ctr"/>
            <a:r>
              <a:rPr lang="en-US" b="1" dirty="0"/>
              <a:t>Navigation Acts and Salutary Neglect</a:t>
            </a:r>
          </a:p>
        </p:txBody>
      </p:sp>
    </p:spTree>
    <p:extLst>
      <p:ext uri="{BB962C8B-B14F-4D97-AF65-F5344CB8AC3E}">
        <p14:creationId xmlns:p14="http://schemas.microsoft.com/office/powerpoint/2010/main" val="335467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B2865375-6227-4266-9666-F66559C21F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0122D47-5981-4C67-913E-5B44A5897E93}" type="slidenum">
              <a:rPr lang="en-US" altLang="en-US" sz="1400">
                <a:latin typeface="Times New Roman" panose="02020603050405020304" pitchFamily="18" charset="0"/>
              </a:rPr>
              <a:pPr eaLnBrk="1" hangingPunct="1">
                <a:spcBef>
                  <a:spcPct val="0"/>
                </a:spcBef>
                <a:buFontTx/>
                <a:buNone/>
              </a:pPr>
              <a:t>2</a:t>
            </a:fld>
            <a:endParaRPr lang="en-US" altLang="en-US" sz="1400" dirty="0">
              <a:latin typeface="Times New Roman" panose="02020603050405020304" pitchFamily="18" charset="0"/>
            </a:endParaRPr>
          </a:p>
        </p:txBody>
      </p:sp>
      <p:pic>
        <p:nvPicPr>
          <p:cNvPr id="4099" name="Picture 4" descr="colonial 1754">
            <a:extLst>
              <a:ext uri="{FF2B5EF4-FFF2-40B4-BE49-F238E27FC236}">
                <a16:creationId xmlns:a16="http://schemas.microsoft.com/office/drawing/2014/main" id="{D0F3A05B-77C5-45D7-9DD3-06F80BE73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532"/>
          <a:stretch>
            <a:fillRect/>
          </a:stretch>
        </p:blipFill>
        <p:spPr bwMode="auto">
          <a:xfrm>
            <a:off x="5562600" y="762000"/>
            <a:ext cx="3581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6">
            <a:extLst>
              <a:ext uri="{FF2B5EF4-FFF2-40B4-BE49-F238E27FC236}">
                <a16:creationId xmlns:a16="http://schemas.microsoft.com/office/drawing/2014/main" id="{D8BE9CE7-18A7-447F-9F89-70B7C92BC8FA}"/>
              </a:ext>
            </a:extLst>
          </p:cNvPr>
          <p:cNvSpPr txBox="1">
            <a:spLocks noChangeArrowheads="1"/>
          </p:cNvSpPr>
          <p:nvPr/>
        </p:nvSpPr>
        <p:spPr bwMode="auto">
          <a:xfrm>
            <a:off x="0" y="0"/>
            <a:ext cx="556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u="sng" dirty="0">
                <a:latin typeface="Times New Roman" panose="02020603050405020304" pitchFamily="18" charset="0"/>
              </a:rPr>
              <a:t>How did Great Britain's wars with France Affect the American colonies </a:t>
            </a:r>
            <a:r>
              <a:rPr lang="en-US" altLang="en-US" sz="1600" b="1" dirty="0">
                <a:latin typeface="Times New Roman" panose="02020603050405020304" pitchFamily="18" charset="0"/>
              </a:rPr>
              <a:t>:</a:t>
            </a:r>
            <a:r>
              <a:rPr lang="en-US" altLang="en-US" sz="1600" dirty="0">
                <a:latin typeface="Times New Roman" panose="02020603050405020304" pitchFamily="18" charset="0"/>
              </a:rPr>
              <a:t> 1754-1763</a:t>
            </a:r>
          </a:p>
          <a:p>
            <a:pPr eaLnBrk="1" hangingPunct="1">
              <a:spcBef>
                <a:spcPct val="50000"/>
              </a:spcBef>
              <a:buFontTx/>
              <a:buNone/>
            </a:pPr>
            <a:endParaRPr lang="en-US" altLang="en-US" sz="1600" dirty="0">
              <a:latin typeface="Times New Roman" panose="02020603050405020304" pitchFamily="18" charset="0"/>
            </a:endParaRPr>
          </a:p>
        </p:txBody>
      </p:sp>
      <p:pic>
        <p:nvPicPr>
          <p:cNvPr id="4101" name="Picture 7" descr="British Flag">
            <a:extLst>
              <a:ext uri="{FF2B5EF4-FFF2-40B4-BE49-F238E27FC236}">
                <a16:creationId xmlns:a16="http://schemas.microsoft.com/office/drawing/2014/main" id="{509C093A-1C6D-40C1-AE9E-E0897009C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352800"/>
            <a:ext cx="685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Picture1">
            <a:extLst>
              <a:ext uri="{FF2B5EF4-FFF2-40B4-BE49-F238E27FC236}">
                <a16:creationId xmlns:a16="http://schemas.microsoft.com/office/drawing/2014/main" id="{B717CDDF-A1CA-4DD5-9003-E73DE9EEE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48000"/>
            <a:ext cx="838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5">
            <a:extLst>
              <a:ext uri="{FF2B5EF4-FFF2-40B4-BE49-F238E27FC236}">
                <a16:creationId xmlns:a16="http://schemas.microsoft.com/office/drawing/2014/main" id="{C987B432-EC3C-4DB7-AC8E-1CC443956BCB}"/>
              </a:ext>
            </a:extLst>
          </p:cNvPr>
          <p:cNvSpPr>
            <a:spLocks noChangeShapeType="1"/>
          </p:cNvSpPr>
          <p:nvPr/>
        </p:nvSpPr>
        <p:spPr bwMode="auto">
          <a:xfrm flipH="1">
            <a:off x="7315200" y="2514600"/>
            <a:ext cx="609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4104" name="Line 6">
            <a:extLst>
              <a:ext uri="{FF2B5EF4-FFF2-40B4-BE49-F238E27FC236}">
                <a16:creationId xmlns:a16="http://schemas.microsoft.com/office/drawing/2014/main" id="{4B7666F4-D686-4377-92D7-9B97A544AF7A}"/>
              </a:ext>
            </a:extLst>
          </p:cNvPr>
          <p:cNvSpPr>
            <a:spLocks noChangeShapeType="1"/>
          </p:cNvSpPr>
          <p:nvPr/>
        </p:nvSpPr>
        <p:spPr bwMode="auto">
          <a:xfrm flipH="1">
            <a:off x="6858000" y="3505200"/>
            <a:ext cx="609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4105" name="Line 7">
            <a:extLst>
              <a:ext uri="{FF2B5EF4-FFF2-40B4-BE49-F238E27FC236}">
                <a16:creationId xmlns:a16="http://schemas.microsoft.com/office/drawing/2014/main" id="{13AE4594-064A-45FB-BB32-5BB23325492C}"/>
              </a:ext>
            </a:extLst>
          </p:cNvPr>
          <p:cNvSpPr>
            <a:spLocks noChangeShapeType="1"/>
          </p:cNvSpPr>
          <p:nvPr/>
        </p:nvSpPr>
        <p:spPr bwMode="auto">
          <a:xfrm flipH="1" flipV="1">
            <a:off x="8763000" y="22860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graphicFrame>
        <p:nvGraphicFramePr>
          <p:cNvPr id="12" name="Table 11">
            <a:extLst>
              <a:ext uri="{FF2B5EF4-FFF2-40B4-BE49-F238E27FC236}">
                <a16:creationId xmlns:a16="http://schemas.microsoft.com/office/drawing/2014/main" id="{92509CAD-A6E1-4D33-8389-020422765BD4}"/>
              </a:ext>
            </a:extLst>
          </p:cNvPr>
          <p:cNvGraphicFramePr>
            <a:graphicFrameLocks noGrp="1"/>
          </p:cNvGraphicFramePr>
          <p:nvPr>
            <p:extLst>
              <p:ext uri="{D42A27DB-BD31-4B8C-83A1-F6EECF244321}">
                <p14:modId xmlns:p14="http://schemas.microsoft.com/office/powerpoint/2010/main" val="3533002328"/>
              </p:ext>
            </p:extLst>
          </p:nvPr>
        </p:nvGraphicFramePr>
        <p:xfrm>
          <a:off x="284163" y="2984740"/>
          <a:ext cx="5126037" cy="1855548"/>
        </p:xfrm>
        <a:graphic>
          <a:graphicData uri="http://schemas.openxmlformats.org/drawingml/2006/table">
            <a:tbl>
              <a:tblPr/>
              <a:tblGrid>
                <a:gridCol w="2515554">
                  <a:extLst>
                    <a:ext uri="{9D8B030D-6E8A-4147-A177-3AD203B41FA5}">
                      <a16:colId xmlns:a16="http://schemas.microsoft.com/office/drawing/2014/main" val="20000"/>
                    </a:ext>
                  </a:extLst>
                </a:gridCol>
                <a:gridCol w="2610483">
                  <a:extLst>
                    <a:ext uri="{9D8B030D-6E8A-4147-A177-3AD203B41FA5}">
                      <a16:colId xmlns:a16="http://schemas.microsoft.com/office/drawing/2014/main" val="20001"/>
                    </a:ext>
                  </a:extLst>
                </a:gridCol>
              </a:tblGrid>
              <a:tr h="266243">
                <a:tc>
                  <a:txBody>
                    <a:bodyPr/>
                    <a:lstStyle/>
                    <a:p>
                      <a:pPr algn="ctr"/>
                      <a:r>
                        <a:rPr lang="en-US" sz="1100" b="1" dirty="0"/>
                        <a:t>The English &amp; English Colonists…</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t>The French &amp; French colonists…</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89305">
                <a:tc>
                  <a:txBody>
                    <a:bodyPr/>
                    <a:lstStyle/>
                    <a:p>
                      <a:pPr marL="285750" indent="-285750">
                        <a:buFont typeface="Courier New" panose="02070309020205020404" pitchFamily="49" charset="0"/>
                        <a:buChar char="o"/>
                      </a:pPr>
                      <a:r>
                        <a:rPr lang="en-US" sz="1100" dirty="0">
                          <a:effectLst/>
                        </a:rPr>
                        <a:t>Want to use your land for fur trading and farming</a:t>
                      </a:r>
                    </a:p>
                    <a:p>
                      <a:pPr marL="285750" indent="-285750">
                        <a:buFont typeface="Courier New" panose="02070309020205020404" pitchFamily="49" charset="0"/>
                        <a:buChar char="o"/>
                      </a:pPr>
                      <a:r>
                        <a:rPr lang="en-US" sz="1100" dirty="0">
                          <a:effectLst/>
                        </a:rPr>
                        <a:t>Think that Native Americans are “savages”</a:t>
                      </a:r>
                    </a:p>
                    <a:p>
                      <a:pPr marL="285750" indent="-285750">
                        <a:buFont typeface="Courier New" panose="02070309020205020404" pitchFamily="49" charset="0"/>
                        <a:buChar char="o"/>
                      </a:pPr>
                      <a:r>
                        <a:rPr lang="en-US" sz="1100" dirty="0">
                          <a:effectLst/>
                        </a:rPr>
                        <a:t>Want to expand their territory further to the West</a:t>
                      </a:r>
                    </a:p>
                    <a:p>
                      <a:pPr marL="285750" indent="-285750">
                        <a:buFont typeface="Courier New" panose="02070309020205020404" pitchFamily="49" charset="0"/>
                        <a:buChar char="o"/>
                      </a:pPr>
                      <a:r>
                        <a:rPr lang="en-US" sz="1100" dirty="0">
                          <a:effectLst/>
                        </a:rPr>
                        <a:t>Have a steadily growing population in America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Courier New" panose="02070309020205020404" pitchFamily="49" charset="0"/>
                        <a:buChar char="o"/>
                      </a:pPr>
                      <a:r>
                        <a:rPr lang="en-US" sz="1100" dirty="0">
                          <a:effectLst/>
                        </a:rPr>
                        <a:t>Want to use your land for fur trading</a:t>
                      </a:r>
                    </a:p>
                    <a:p>
                      <a:pPr marL="285750" indent="-285750">
                        <a:buFont typeface="Courier New" panose="02070309020205020404" pitchFamily="49" charset="0"/>
                        <a:buChar char="o"/>
                      </a:pPr>
                      <a:r>
                        <a:rPr lang="en-US" sz="1100" dirty="0">
                          <a:effectLst/>
                        </a:rPr>
                        <a:t>Have married Native Americans and raised families with them in America</a:t>
                      </a:r>
                    </a:p>
                    <a:p>
                      <a:pPr marL="285750" indent="-285750">
                        <a:buFont typeface="Courier New" panose="02070309020205020404" pitchFamily="49" charset="0"/>
                        <a:buChar char="o"/>
                      </a:pPr>
                      <a:r>
                        <a:rPr lang="en-US" sz="1100" dirty="0">
                          <a:effectLst/>
                        </a:rPr>
                        <a:t>Have many missionaries living in the west that try to convert Native Americans to Christianity</a:t>
                      </a:r>
                    </a:p>
                    <a:p>
                      <a:pPr marL="285750" indent="-285750">
                        <a:buFont typeface="Courier New" panose="02070309020205020404" pitchFamily="49" charset="0"/>
                        <a:buChar char="o"/>
                      </a:pPr>
                      <a:r>
                        <a:rPr lang="en-US" sz="1100" dirty="0">
                          <a:effectLst/>
                        </a:rPr>
                        <a:t>Have a relatively small population in America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117" name="Rectangle 12">
            <a:extLst>
              <a:ext uri="{FF2B5EF4-FFF2-40B4-BE49-F238E27FC236}">
                <a16:creationId xmlns:a16="http://schemas.microsoft.com/office/drawing/2014/main" id="{0F4704E0-F200-4CCB-B6A2-373F63201423}"/>
              </a:ext>
            </a:extLst>
          </p:cNvPr>
          <p:cNvSpPr>
            <a:spLocks noChangeArrowheads="1"/>
          </p:cNvSpPr>
          <p:nvPr/>
        </p:nvSpPr>
        <p:spPr bwMode="auto">
          <a:xfrm>
            <a:off x="284163" y="4876800"/>
            <a:ext cx="51260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Times New Roman" panose="02020603050405020304" pitchFamily="18" charset="0"/>
              </a:rPr>
              <a:t>Which side will you choose? </a:t>
            </a:r>
            <a:r>
              <a:rPr lang="en-US" altLang="en-US" sz="1200" dirty="0">
                <a:latin typeface="Times New Roman" panose="02020603050405020304" pitchFamily="18" charset="0"/>
              </a:rPr>
              <a:t>In the 1750s war was about to break out between the French and the English, and Native American tribes were faced with a tough choice.   Which side would they choose?  Use these facts to help you make a decision. </a:t>
            </a:r>
            <a:r>
              <a:rPr lang="en-US" altLang="en-US" sz="1400" dirty="0">
                <a:latin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9839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35463-5F9D-4107-AB82-55E94F7B5789}"/>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D379288B-BC1B-459F-8C55-82D95A5F320A}" type="slidenum">
              <a:rPr lang="en-US" altLang="en-US" sz="1400">
                <a:latin typeface="Arial" panose="020B0604020202020204" pitchFamily="34" charset="0"/>
              </a:rPr>
              <a:pPr eaLnBrk="1" hangingPunct="1"/>
              <a:t>3</a:t>
            </a:fld>
            <a:endParaRPr lang="en-US" altLang="en-US" sz="1400" dirty="0">
              <a:latin typeface="Arial" panose="020B0604020202020204" pitchFamily="34" charset="0"/>
            </a:endParaRPr>
          </a:p>
        </p:txBody>
      </p:sp>
      <p:sp>
        <p:nvSpPr>
          <p:cNvPr id="5123" name="Rectangle 9">
            <a:extLst>
              <a:ext uri="{FF2B5EF4-FFF2-40B4-BE49-F238E27FC236}">
                <a16:creationId xmlns:a16="http://schemas.microsoft.com/office/drawing/2014/main" id="{E53C7ECD-4C10-40A3-BB36-C28E6A9EBB99}"/>
              </a:ext>
            </a:extLst>
          </p:cNvPr>
          <p:cNvSpPr>
            <a:spLocks noChangeArrowheads="1"/>
          </p:cNvSpPr>
          <p:nvPr/>
        </p:nvSpPr>
        <p:spPr bwMode="auto">
          <a:xfrm>
            <a:off x="-6350" y="9525"/>
            <a:ext cx="91503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latin typeface="Times New Roman" panose="02020603050405020304" pitchFamily="18" charset="0"/>
              </a:rPr>
              <a:t>British-French Rivalry </a:t>
            </a:r>
            <a:endParaRPr lang="en-US" altLang="en-US" sz="1000" i="1" dirty="0">
              <a:latin typeface="Times New Roman" panose="02020603050405020304" pitchFamily="18" charset="0"/>
            </a:endParaRPr>
          </a:p>
          <a:p>
            <a:pPr eaLnBrk="1" hangingPunct="1">
              <a:spcBef>
                <a:spcPct val="0"/>
              </a:spcBef>
              <a:buFontTx/>
              <a:buNone/>
            </a:pPr>
            <a:r>
              <a:rPr lang="en-US" altLang="en-US" sz="1200" dirty="0">
                <a:latin typeface="Times New Roman" panose="02020603050405020304" pitchFamily="18" charset="0"/>
              </a:rPr>
              <a:t>The British and French had been rivals for centuries. As the British moved closer to French-held territories in North America, tensions between the British and French colonists increased. The French did not want British land companies or colonists to share in the profits of their fur trade in the Ohio River valley. In the 1740s, British fur traders built a fort at Pickawillany in Ohio country. The French attacked them and drove them out. </a:t>
            </a:r>
          </a:p>
          <a:p>
            <a:pPr eaLnBrk="1" hangingPunct="1">
              <a:spcBef>
                <a:spcPct val="0"/>
              </a:spcBef>
              <a:buFontTx/>
              <a:buNone/>
            </a:pPr>
            <a:endParaRPr lang="en-US" altLang="en-US" sz="1200" dirty="0">
              <a:latin typeface="Times New Roman" panose="02020603050405020304" pitchFamily="18" charset="0"/>
            </a:endParaRPr>
          </a:p>
          <a:p>
            <a:pPr eaLnBrk="1" hangingPunct="1">
              <a:spcBef>
                <a:spcPct val="0"/>
              </a:spcBef>
              <a:buFontTx/>
              <a:buNone/>
            </a:pPr>
            <a:r>
              <a:rPr lang="en-US" altLang="en-US" sz="1200" dirty="0">
                <a:latin typeface="Times New Roman" panose="02020603050405020304" pitchFamily="18" charset="0"/>
              </a:rPr>
              <a:t>The French then built forts along the rivers in the upper Ohio Valley, close to the British colonies. The French also attacked Nova Scotia in present-day Canada, which was controlled by Great Britain. New Englanders captured the French fortress,  Louisbourg, on Cape Breton Island north of Nova Scotia, but Britain later returned it to France.</a:t>
            </a:r>
          </a:p>
          <a:p>
            <a:pPr eaLnBrk="1" hangingPunct="1">
              <a:spcBef>
                <a:spcPct val="0"/>
              </a:spcBef>
              <a:buFontTx/>
              <a:buNone/>
            </a:pPr>
            <a:endParaRPr lang="en-US" altLang="en-US" sz="1200" dirty="0">
              <a:latin typeface="Times New Roman" panose="02020603050405020304" pitchFamily="18" charset="0"/>
            </a:endParaRPr>
          </a:p>
          <a:p>
            <a:pPr eaLnBrk="1" hangingPunct="1">
              <a:spcBef>
                <a:spcPct val="0"/>
              </a:spcBef>
              <a:buFontTx/>
              <a:buNone/>
            </a:pPr>
            <a:endParaRPr lang="en-US" altLang="en-US" sz="1200" dirty="0">
              <a:latin typeface="Times New Roman" panose="02020603050405020304" pitchFamily="18" charset="0"/>
            </a:endParaRPr>
          </a:p>
        </p:txBody>
      </p:sp>
      <p:sp>
        <p:nvSpPr>
          <p:cNvPr id="5124" name="Rectangle 10">
            <a:extLst>
              <a:ext uri="{FF2B5EF4-FFF2-40B4-BE49-F238E27FC236}">
                <a16:creationId xmlns:a16="http://schemas.microsoft.com/office/drawing/2014/main" id="{CC8C9976-1418-432D-95C1-0040F50BDC3B}"/>
              </a:ext>
            </a:extLst>
          </p:cNvPr>
          <p:cNvSpPr>
            <a:spLocks noChangeArrowheads="1"/>
          </p:cNvSpPr>
          <p:nvPr/>
        </p:nvSpPr>
        <p:spPr bwMode="auto">
          <a:xfrm>
            <a:off x="-6350" y="1524000"/>
            <a:ext cx="9150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Times New Roman" panose="02020603050405020304" pitchFamily="18" charset="0"/>
              </a:rPr>
              <a:t> </a:t>
            </a:r>
            <a:r>
              <a:rPr lang="en-US" altLang="en-US" sz="1200" dirty="0">
                <a:latin typeface="Times New Roman" panose="02020603050405020304" pitchFamily="18" charset="0"/>
              </a:rPr>
              <a:t>Why did the French not want westward expansion past the Appalachian Mountains? __________________________________________________________________________________________________________________________________________________________________________________________________________________________________________</a:t>
            </a:r>
          </a:p>
        </p:txBody>
      </p:sp>
      <p:pic>
        <p:nvPicPr>
          <p:cNvPr id="5125" name="Picture 3">
            <a:extLst>
              <a:ext uri="{FF2B5EF4-FFF2-40B4-BE49-F238E27FC236}">
                <a16:creationId xmlns:a16="http://schemas.microsoft.com/office/drawing/2014/main" id="{12FCB1DD-1D2A-46C5-BB6A-0A0EB83B9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92338"/>
            <a:ext cx="87630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6" name="Rectangle 5">
            <a:extLst>
              <a:ext uri="{FF2B5EF4-FFF2-40B4-BE49-F238E27FC236}">
                <a16:creationId xmlns:a16="http://schemas.microsoft.com/office/drawing/2014/main" id="{73B6019C-8D34-465E-9704-461BADCD0DAD}"/>
              </a:ext>
            </a:extLst>
          </p:cNvPr>
          <p:cNvSpPr>
            <a:spLocks noChangeArrowheads="1"/>
          </p:cNvSpPr>
          <p:nvPr/>
        </p:nvSpPr>
        <p:spPr bwMode="auto">
          <a:xfrm>
            <a:off x="0" y="5278438"/>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1000" dirty="0">
                <a:latin typeface="Times New Roman" panose="02020603050405020304" pitchFamily="18" charset="0"/>
              </a:rPr>
              <a:t>What British Fort protected Albany, New York from Attack? </a:t>
            </a:r>
          </a:p>
          <a:p>
            <a:pPr eaLnBrk="1" hangingPunct="1">
              <a:spcBef>
                <a:spcPct val="0"/>
              </a:spcBef>
              <a:buFontTx/>
              <a:buAutoNum type="arabicPeriod"/>
            </a:pPr>
            <a:endParaRPr lang="en-US" altLang="en-US" sz="1000" dirty="0">
              <a:latin typeface="Times New Roman" panose="02020603050405020304" pitchFamily="18" charset="0"/>
            </a:endParaRPr>
          </a:p>
          <a:p>
            <a:pPr eaLnBrk="1" hangingPunct="1">
              <a:spcBef>
                <a:spcPct val="0"/>
              </a:spcBef>
              <a:buFontTx/>
              <a:buAutoNum type="arabicPeriod"/>
            </a:pPr>
            <a:endParaRPr lang="en-US" altLang="en-US" sz="1000" dirty="0">
              <a:latin typeface="Times New Roman" panose="02020603050405020304" pitchFamily="18" charset="0"/>
            </a:endParaRPr>
          </a:p>
          <a:p>
            <a:pPr eaLnBrk="1" hangingPunct="1">
              <a:spcBef>
                <a:spcPct val="0"/>
              </a:spcBef>
              <a:buFontTx/>
              <a:buAutoNum type="arabicPeriod"/>
            </a:pPr>
            <a:endParaRPr lang="en-US" altLang="en-US" sz="1000" dirty="0">
              <a:latin typeface="Times New Roman" panose="02020603050405020304" pitchFamily="18" charset="0"/>
            </a:endParaRPr>
          </a:p>
          <a:p>
            <a:pPr eaLnBrk="1" hangingPunct="1">
              <a:spcBef>
                <a:spcPct val="0"/>
              </a:spcBef>
              <a:buFontTx/>
              <a:buAutoNum type="arabicPeriod"/>
            </a:pPr>
            <a:r>
              <a:rPr lang="en-US" altLang="en-US" sz="1000" dirty="0">
                <a:latin typeface="Times New Roman" panose="02020603050405020304" pitchFamily="18" charset="0"/>
              </a:rPr>
              <a:t>How many French Forts were located on Great Lakes?</a:t>
            </a:r>
          </a:p>
          <a:p>
            <a:pPr eaLnBrk="1" hangingPunct="1">
              <a:spcBef>
                <a:spcPct val="0"/>
              </a:spcBef>
              <a:buFontTx/>
              <a:buAutoNum type="arabicPeriod"/>
            </a:pPr>
            <a:endParaRPr lang="en-US" altLang="en-US" sz="1000" dirty="0">
              <a:latin typeface="Times New Roman" panose="02020603050405020304" pitchFamily="18" charset="0"/>
            </a:endParaRPr>
          </a:p>
          <a:p>
            <a:pPr eaLnBrk="1" hangingPunct="1">
              <a:spcBef>
                <a:spcPct val="0"/>
              </a:spcBef>
              <a:buFontTx/>
              <a:buAutoNum type="arabicPeriod"/>
            </a:pPr>
            <a:endParaRPr lang="en-US" altLang="en-US" sz="1000" dirty="0">
              <a:latin typeface="Times New Roman" panose="02020603050405020304" pitchFamily="18" charset="0"/>
            </a:endParaRPr>
          </a:p>
          <a:p>
            <a:pPr eaLnBrk="1" hangingPunct="1">
              <a:spcBef>
                <a:spcPct val="0"/>
              </a:spcBef>
              <a:buFontTx/>
              <a:buAutoNum type="arabicPeriod"/>
            </a:pPr>
            <a:endParaRPr lang="en-US" altLang="en-US" sz="1000" dirty="0">
              <a:latin typeface="Times New Roman" panose="02020603050405020304" pitchFamily="18" charset="0"/>
            </a:endParaRPr>
          </a:p>
        </p:txBody>
      </p:sp>
      <p:sp>
        <p:nvSpPr>
          <p:cNvPr id="7" name="Rectangle 6">
            <a:extLst>
              <a:ext uri="{FF2B5EF4-FFF2-40B4-BE49-F238E27FC236}">
                <a16:creationId xmlns:a16="http://schemas.microsoft.com/office/drawing/2014/main" id="{3AB353BB-CBEC-41A3-AE83-2B5E53A0C723}"/>
              </a:ext>
            </a:extLst>
          </p:cNvPr>
          <p:cNvSpPr/>
          <p:nvPr/>
        </p:nvSpPr>
        <p:spPr>
          <a:xfrm>
            <a:off x="4343400" y="5297488"/>
            <a:ext cx="4495800" cy="1384995"/>
          </a:xfrm>
          <a:prstGeom prst="rect">
            <a:avLst/>
          </a:prstGeom>
        </p:spPr>
        <p:txBody>
          <a:bodyPr>
            <a:spAutoFit/>
          </a:bodyPr>
          <a:lstStyle/>
          <a:p>
            <a:pPr>
              <a:defRPr/>
            </a:pPr>
            <a:r>
              <a:rPr lang="en-US" sz="1200" dirty="0"/>
              <a:t>3. British soldiers sailed from Boston to Ft. Beausejour.  About how many miles did they travel?</a:t>
            </a:r>
          </a:p>
          <a:p>
            <a:pPr marL="228600" indent="-228600">
              <a:buFont typeface="+mj-lt"/>
              <a:buAutoNum type="arabicPeriod"/>
              <a:defRPr/>
            </a:pPr>
            <a:endParaRPr lang="en-US" sz="1200" dirty="0"/>
          </a:p>
          <a:p>
            <a:pPr marL="228600" indent="-228600">
              <a:buFont typeface="+mj-lt"/>
              <a:buAutoNum type="arabicPeriod"/>
              <a:defRPr/>
            </a:pPr>
            <a:endParaRPr lang="en-US" sz="1200" dirty="0"/>
          </a:p>
          <a:p>
            <a:pPr>
              <a:defRPr/>
            </a:pPr>
            <a:endParaRPr lang="en-US" sz="1200" dirty="0"/>
          </a:p>
          <a:p>
            <a:pPr>
              <a:defRPr/>
            </a:pPr>
            <a:r>
              <a:rPr lang="en-US" sz="1200" dirty="0"/>
              <a:t>4. According to this map, which French Fort was built inside British controlled territory?</a:t>
            </a:r>
          </a:p>
        </p:txBody>
      </p:sp>
    </p:spTree>
    <p:extLst>
      <p:ext uri="{BB962C8B-B14F-4D97-AF65-F5344CB8AC3E}">
        <p14:creationId xmlns:p14="http://schemas.microsoft.com/office/powerpoint/2010/main" val="332471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44DBC7-61D6-454A-9D4E-25CD5EE4DC54}"/>
              </a:ext>
            </a:extLst>
          </p:cNvPr>
          <p:cNvSpPr>
            <a:spLocks noGrp="1"/>
          </p:cNvSpPr>
          <p:nvPr>
            <p:ph type="sldNum" sz="quarter" idx="12"/>
          </p:nvPr>
        </p:nvSpPr>
        <p:spPr/>
        <p:txBody>
          <a:bodyPr/>
          <a:lstStyle/>
          <a:p>
            <a:pPr>
              <a:defRPr/>
            </a:pPr>
            <a:fld id="{A4263617-233A-4CAE-B3E9-BDC6039559AB}" type="slidenum">
              <a:rPr lang="en-US" smtClean="0"/>
              <a:pPr>
                <a:defRPr/>
              </a:pPr>
              <a:t>4</a:t>
            </a:fld>
            <a:endParaRPr lang="en-US" dirty="0"/>
          </a:p>
        </p:txBody>
      </p:sp>
      <p:sp>
        <p:nvSpPr>
          <p:cNvPr id="4" name="Rectangle 1">
            <a:extLst>
              <a:ext uri="{FF2B5EF4-FFF2-40B4-BE49-F238E27FC236}">
                <a16:creationId xmlns:a16="http://schemas.microsoft.com/office/drawing/2014/main" id="{E0441359-3B04-4B61-9E86-6B1CFCD0198A}"/>
              </a:ext>
            </a:extLst>
          </p:cNvPr>
          <p:cNvSpPr>
            <a:spLocks noChangeArrowheads="1"/>
          </p:cNvSpPr>
          <p:nvPr/>
        </p:nvSpPr>
        <p:spPr bwMode="auto">
          <a:xfrm>
            <a:off x="0" y="4917408"/>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a:latin typeface="Times New Roman" panose="02020603050405020304" pitchFamily="18" charset="0"/>
              </a:rPr>
              <a:t>French fur traders and British colonists needed Native American allies to help them establish control of North America. The French had better relations with Native Americans because they did not try to take Native American land or change their way of life. Native Americans helped the French in the wars between Great Britain and France by raiding British settlements.</a:t>
            </a:r>
          </a:p>
          <a:p>
            <a:pPr eaLnBrk="1" hangingPunct="1">
              <a:spcBef>
                <a:spcPct val="0"/>
              </a:spcBef>
              <a:buFontTx/>
              <a:buNone/>
            </a:pPr>
            <a:endParaRPr lang="en-US" altLang="en-US" sz="1000" dirty="0">
              <a:latin typeface="Times New Roman" panose="02020603050405020304" pitchFamily="18" charset="0"/>
            </a:endParaRPr>
          </a:p>
          <a:p>
            <a:pPr eaLnBrk="1" hangingPunct="1">
              <a:spcBef>
                <a:spcPct val="0"/>
              </a:spcBef>
              <a:buFontTx/>
              <a:buNone/>
            </a:pPr>
            <a:r>
              <a:rPr lang="en-US" altLang="en-US" sz="1000" dirty="0">
                <a:latin typeface="Times New Roman" panose="02020603050405020304" pitchFamily="18" charset="0"/>
              </a:rPr>
              <a:t>The </a:t>
            </a:r>
            <a:r>
              <a:rPr lang="en-US" altLang="en-US" sz="1000" b="1" i="1" dirty="0">
                <a:latin typeface="Times New Roman" panose="02020603050405020304" pitchFamily="18" charset="0"/>
              </a:rPr>
              <a:t>Iroquois Confederacy</a:t>
            </a:r>
            <a:r>
              <a:rPr lang="en-US" altLang="en-US" sz="1000" dirty="0">
                <a:latin typeface="Times New Roman" panose="02020603050405020304" pitchFamily="18" charset="0"/>
              </a:rPr>
              <a:t>, the most powerful group of Native Americans in the East, was a union of many different groups of Native Americans. They traded with both the British and French and dominated the Great Lakes region. When the British moved into the Ohio Valley, the Iroquois Confederacy became their allies and gave them trading rights. As a result, the British had more power than the French.</a:t>
            </a:r>
          </a:p>
          <a:p>
            <a:pPr eaLnBrk="1" hangingPunct="1">
              <a:spcBef>
                <a:spcPct val="0"/>
              </a:spcBef>
              <a:buFontTx/>
              <a:buNone/>
            </a:pPr>
            <a:endParaRPr lang="en-US" altLang="en-US" sz="1000" b="1" dirty="0">
              <a:latin typeface="Times New Roman" panose="02020603050405020304" pitchFamily="18" charset="0"/>
            </a:endParaRPr>
          </a:p>
          <a:p>
            <a:pPr eaLnBrk="1" hangingPunct="1">
              <a:spcBef>
                <a:spcPct val="0"/>
              </a:spcBef>
              <a:buFontTx/>
              <a:buNone/>
            </a:pPr>
            <a:r>
              <a:rPr lang="en-US" altLang="en-US" sz="1200" b="1" dirty="0">
                <a:latin typeface="Times New Roman" panose="02020603050405020304" pitchFamily="18" charset="0"/>
              </a:rPr>
              <a:t>W</a:t>
            </a:r>
            <a:r>
              <a:rPr lang="en-US" altLang="en-US" sz="1200" dirty="0">
                <a:latin typeface="Times New Roman" panose="02020603050405020304" pitchFamily="18" charset="0"/>
              </a:rPr>
              <a:t>hy was the Ohio Valley important to both the French and the British? </a:t>
            </a:r>
            <a:r>
              <a:rPr lang="en-US" altLang="en-US" sz="1000" dirty="0">
                <a:latin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A8CAC9EE-85E4-43BF-80BF-ADCBB057D31E}"/>
              </a:ext>
            </a:extLst>
          </p:cNvPr>
          <p:cNvSpPr txBox="1"/>
          <p:nvPr/>
        </p:nvSpPr>
        <p:spPr>
          <a:xfrm>
            <a:off x="0" y="180474"/>
            <a:ext cx="4331368" cy="369332"/>
          </a:xfrm>
          <a:prstGeom prst="rect">
            <a:avLst/>
          </a:prstGeom>
          <a:noFill/>
        </p:spPr>
        <p:txBody>
          <a:bodyPr wrap="square" rtlCol="0">
            <a:spAutoFit/>
          </a:bodyPr>
          <a:lstStyle/>
          <a:p>
            <a:pPr algn="ctr"/>
            <a:r>
              <a:rPr lang="en-US" b="1" dirty="0"/>
              <a:t>French and Indian War 1754-1763</a:t>
            </a:r>
          </a:p>
        </p:txBody>
      </p:sp>
      <p:sp>
        <p:nvSpPr>
          <p:cNvPr id="8" name="Rectangle 2">
            <a:extLst>
              <a:ext uri="{FF2B5EF4-FFF2-40B4-BE49-F238E27FC236}">
                <a16:creationId xmlns:a16="http://schemas.microsoft.com/office/drawing/2014/main" id="{9B772F4F-BAB5-4030-9C9A-EC7597B02AEF}"/>
              </a:ext>
            </a:extLst>
          </p:cNvPr>
          <p:cNvSpPr>
            <a:spLocks noChangeArrowheads="1"/>
          </p:cNvSpPr>
          <p:nvPr/>
        </p:nvSpPr>
        <p:spPr bwMode="auto">
          <a:xfrm>
            <a:off x="5029200" y="0"/>
            <a:ext cx="411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itchFamily="18" charset="0"/>
              </a:defRPr>
            </a:lvl1pPr>
            <a:lvl2pPr marL="742950" indent="-285750" eaLnBrk="0" hangingPunct="0">
              <a:defRPr sz="1000">
                <a:solidFill>
                  <a:schemeClr val="tx1"/>
                </a:solidFill>
                <a:latin typeface="Times New Roman" pitchFamily="18" charset="0"/>
              </a:defRPr>
            </a:lvl2pPr>
            <a:lvl3pPr marL="1143000" indent="-228600" eaLnBrk="0" hangingPunct="0">
              <a:defRPr sz="1000">
                <a:solidFill>
                  <a:schemeClr val="tx1"/>
                </a:solidFill>
                <a:latin typeface="Times New Roman" pitchFamily="18" charset="0"/>
              </a:defRPr>
            </a:lvl3pPr>
            <a:lvl4pPr marL="1600200" indent="-228600" eaLnBrk="0" hangingPunct="0">
              <a:defRPr sz="1000">
                <a:solidFill>
                  <a:schemeClr val="tx1"/>
                </a:solidFill>
                <a:latin typeface="Times New Roman" pitchFamily="18" charset="0"/>
              </a:defRPr>
            </a:lvl4pPr>
            <a:lvl5pPr marL="2057400" indent="-228600" eaLnBrk="0" hangingPunct="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eaLnBrk="1" hangingPunct="1">
              <a:defRPr/>
            </a:pPr>
            <a:r>
              <a:rPr lang="en-US" altLang="en-US" sz="1100" b="1" dirty="0"/>
              <a:t>American Colonists Take Action </a:t>
            </a:r>
            <a:r>
              <a:rPr lang="en-US" altLang="en-US" sz="1100" dirty="0"/>
              <a:t>Virginians wanted to settle the Ohio Valley. In 1753 the governor of Virginia sent George Washington to notify the British that they were on British territory and that they must leave. When they refused, Washington was sent back with a </a:t>
            </a:r>
            <a:r>
              <a:rPr lang="en-US" altLang="en-US" sz="1100" b="1" i="1" dirty="0"/>
              <a:t>militia</a:t>
            </a:r>
            <a:r>
              <a:rPr lang="en-US" altLang="en-US" sz="1100" dirty="0"/>
              <a:t>, a volunteer group of citizen soldiers. They found the French were building a fort on the site. Washington established a small post located nearby. Washington’s militia attacked a French scouting party. Because they were outnumbered and inexperienced, they lost and had to surrender. The French eventually released the soldiers and let them return to Virginia where they were regarded as heroes.</a:t>
            </a:r>
          </a:p>
          <a:p>
            <a:pPr eaLnBrk="1" hangingPunct="1">
              <a:defRPr/>
            </a:pPr>
            <a:endParaRPr lang="en-US" altLang="en-US" sz="1100" dirty="0"/>
          </a:p>
          <a:p>
            <a:pPr eaLnBrk="1" hangingPunct="1">
              <a:defRPr/>
            </a:pPr>
            <a:r>
              <a:rPr lang="en-US" altLang="en-US" sz="1200" b="1" dirty="0"/>
              <a:t> </a:t>
            </a:r>
            <a:r>
              <a:rPr lang="en-US" altLang="en-US" sz="1200" dirty="0"/>
              <a:t>What is a militia? _________________________________________________________________________________________________________________________________________________________</a:t>
            </a:r>
          </a:p>
          <a:p>
            <a:pPr eaLnBrk="1" hangingPunct="1">
              <a:defRPr/>
            </a:pPr>
            <a:endParaRPr lang="en-US" altLang="en-US" sz="1200" dirty="0"/>
          </a:p>
          <a:p>
            <a:pPr eaLnBrk="1" hangingPunct="1">
              <a:defRPr/>
            </a:pPr>
            <a:r>
              <a:rPr lang="en-US" altLang="en-US" sz="1200" dirty="0"/>
              <a:t>Why were  Washington’s Militia regarded as heroes even though they lost? 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50263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5CE44-AA97-408E-B35D-751D3DCA7F5F}"/>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9BC61DEA-3955-4C19-A9ED-E3E0FE2F996A}" type="slidenum">
              <a:rPr lang="en-US" altLang="en-US" sz="1400">
                <a:latin typeface="Arial" panose="020B0604020202020204" pitchFamily="34" charset="0"/>
              </a:rPr>
              <a:pPr eaLnBrk="1" hangingPunct="1"/>
              <a:t>5</a:t>
            </a:fld>
            <a:endParaRPr lang="en-US" altLang="en-US" sz="1400" dirty="0">
              <a:latin typeface="Arial" panose="020B0604020202020204" pitchFamily="34" charset="0"/>
            </a:endParaRPr>
          </a:p>
        </p:txBody>
      </p:sp>
      <p:sp>
        <p:nvSpPr>
          <p:cNvPr id="8197" name="Rectangle 2">
            <a:extLst>
              <a:ext uri="{FF2B5EF4-FFF2-40B4-BE49-F238E27FC236}">
                <a16:creationId xmlns:a16="http://schemas.microsoft.com/office/drawing/2014/main" id="{21D8243E-C62A-4FF2-BA0F-3F9EFB133F2E}"/>
              </a:ext>
            </a:extLst>
          </p:cNvPr>
          <p:cNvSpPr>
            <a:spLocks noChangeArrowheads="1"/>
          </p:cNvSpPr>
          <p:nvPr/>
        </p:nvSpPr>
        <p:spPr bwMode="auto">
          <a:xfrm>
            <a:off x="4800600" y="0"/>
            <a:ext cx="41148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latin typeface="Times New Roman" panose="02020603050405020304" pitchFamily="18" charset="0"/>
              </a:rPr>
              <a:t>The British Take Action </a:t>
            </a:r>
            <a:endParaRPr lang="en-US" altLang="en-US" sz="1100" i="1" dirty="0">
              <a:latin typeface="Times New Roman" panose="02020603050405020304" pitchFamily="18" charset="0"/>
            </a:endParaRPr>
          </a:p>
          <a:p>
            <a:pPr eaLnBrk="1" hangingPunct="1">
              <a:spcBef>
                <a:spcPct val="0"/>
              </a:spcBef>
              <a:buFontTx/>
              <a:buNone/>
            </a:pPr>
            <a:r>
              <a:rPr lang="en-US" altLang="en-US" sz="1100" dirty="0">
                <a:latin typeface="Times New Roman" panose="02020603050405020304" pitchFamily="18" charset="0"/>
              </a:rPr>
              <a:t>The French and Indian War continued in North America during the late 1750s and early 1760s. The French formed </a:t>
            </a:r>
            <a:r>
              <a:rPr lang="en-US" altLang="en-US" sz="1100" b="1" i="1" dirty="0">
                <a:latin typeface="Times New Roman" panose="02020603050405020304" pitchFamily="18" charset="0"/>
              </a:rPr>
              <a:t>alliances, </a:t>
            </a:r>
            <a:r>
              <a:rPr lang="en-US" altLang="en-US" sz="1100" dirty="0">
                <a:latin typeface="Times New Roman" panose="02020603050405020304" pitchFamily="18" charset="0"/>
              </a:rPr>
              <a:t>or unions, with Native Americans to fight the colonists. In 1754 the British Parliament decided to send troops to help the British colonists. British General Edward Braddock, with George Washington as his aide, set out with British troops and colonial militia for Fort Duquesne. British troops in red coats were easily spotted and ambushed by Native American warriors and French troops. Braddock and almost 1,000 soldiers were killed. This defeat led Britain to declare war on France, marking the beginning of the Seven Years 'War. French, British, and Spanish troops fought in Cuba, the West Indies, India, the Philippines, North America, and Europe. French troops captured several British forts. Their Native American allies raided farms from New York to Pennsylvania, killed settlers, and drove many others back to the coast. British forts at Lake Ontario and Lake George were captured by the French.</a:t>
            </a:r>
          </a:p>
          <a:p>
            <a:pPr eaLnBrk="1" hangingPunct="1">
              <a:spcBef>
                <a:spcPct val="0"/>
              </a:spcBef>
              <a:buFontTx/>
              <a:buNone/>
            </a:pPr>
            <a:endParaRPr lang="en-US" altLang="en-US" sz="1100" dirty="0">
              <a:latin typeface="Times New Roman" panose="02020603050405020304" pitchFamily="18" charset="0"/>
            </a:endParaRPr>
          </a:p>
          <a:p>
            <a:pPr eaLnBrk="1" hangingPunct="1">
              <a:spcBef>
                <a:spcPct val="0"/>
              </a:spcBef>
              <a:buFontTx/>
              <a:buNone/>
            </a:pPr>
            <a:endParaRPr lang="en-US" altLang="en-US" sz="1100" dirty="0">
              <a:latin typeface="Times New Roman" panose="02020603050405020304" pitchFamily="18" charset="0"/>
            </a:endParaRPr>
          </a:p>
          <a:p>
            <a:pPr eaLnBrk="1" hangingPunct="1">
              <a:spcBef>
                <a:spcPct val="0"/>
              </a:spcBef>
              <a:buFontTx/>
              <a:buNone/>
            </a:pPr>
            <a:r>
              <a:rPr lang="en-US" altLang="en-US" sz="1100" dirty="0">
                <a:latin typeface="Times New Roman" panose="02020603050405020304" pitchFamily="18" charset="0"/>
              </a:rPr>
              <a:t>William Pitt turned things around for the British forces when he became secretary of state and then prime minister of England. He chose skilled commanders and agreed to pay for all supplies. Pitt later taxed the colonists to help pay for the cost of the war. Pitt wanted both a path to the western territories and French Canada. British troops under the command of Jeffrey Amherst and James Wolfe recaptured the fortress at Louisburg. British officers and a group of New Englanders captured Fort Frontenac at Lake Ontario. British forces made the French abandon Fort Duquesne in Pennsylvania, which was later renamed Fort Pitt.</a:t>
            </a:r>
          </a:p>
          <a:p>
            <a:pPr eaLnBrk="1" hangingPunct="1">
              <a:spcBef>
                <a:spcPct val="0"/>
              </a:spcBef>
              <a:buFontTx/>
              <a:buNone/>
            </a:pPr>
            <a:endParaRPr lang="en-US" altLang="en-US" sz="1000" b="1" dirty="0">
              <a:latin typeface="Times New Roman" panose="02020603050405020304" pitchFamily="18" charset="0"/>
            </a:endParaRPr>
          </a:p>
          <a:p>
            <a:pPr eaLnBrk="1" hangingPunct="1">
              <a:spcBef>
                <a:spcPct val="0"/>
              </a:spcBef>
              <a:buFontTx/>
              <a:buNone/>
            </a:pPr>
            <a:endParaRPr lang="en-US" altLang="en-US" sz="1000" b="1" dirty="0">
              <a:latin typeface="Times New Roman" panose="02020603050405020304" pitchFamily="18" charset="0"/>
            </a:endParaRPr>
          </a:p>
          <a:p>
            <a:pPr eaLnBrk="1" hangingPunct="1">
              <a:spcBef>
                <a:spcPct val="0"/>
              </a:spcBef>
              <a:buFontTx/>
              <a:buNone/>
            </a:pPr>
            <a:r>
              <a:rPr lang="en-US" altLang="en-US" sz="1200" b="1" dirty="0">
                <a:latin typeface="Times New Roman" panose="02020603050405020304" pitchFamily="18" charset="0"/>
              </a:rPr>
              <a:t> </a:t>
            </a:r>
            <a:r>
              <a:rPr lang="en-US" altLang="en-US" sz="1200" dirty="0">
                <a:latin typeface="Times New Roman" panose="02020603050405020304" pitchFamily="18" charset="0"/>
              </a:rPr>
              <a:t>How did William Pitt help the British in their war against France? Cite Evidence </a:t>
            </a:r>
            <a:r>
              <a:rPr lang="en-US" altLang="en-US" sz="1000" dirty="0">
                <a:latin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itle 1">
            <a:extLst>
              <a:ext uri="{FF2B5EF4-FFF2-40B4-BE49-F238E27FC236}">
                <a16:creationId xmlns:a16="http://schemas.microsoft.com/office/drawing/2014/main" id="{DFC65749-1CB9-4BC7-B900-26DD2663D1AF}"/>
              </a:ext>
            </a:extLst>
          </p:cNvPr>
          <p:cNvSpPr txBox="1">
            <a:spLocks/>
          </p:cNvSpPr>
          <p:nvPr/>
        </p:nvSpPr>
        <p:spPr>
          <a:xfrm>
            <a:off x="1" y="0"/>
            <a:ext cx="4572000" cy="10853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 British Colonies Preparations for War:</a:t>
            </a:r>
          </a:p>
        </p:txBody>
      </p:sp>
    </p:spTree>
    <p:extLst>
      <p:ext uri="{BB962C8B-B14F-4D97-AF65-F5344CB8AC3E}">
        <p14:creationId xmlns:p14="http://schemas.microsoft.com/office/powerpoint/2010/main" val="389002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FAE37-7E4E-4F6E-B4BA-C3C059690D39}"/>
              </a:ext>
            </a:extLst>
          </p:cNvPr>
          <p:cNvPicPr>
            <a:picLocks noChangeAspect="1"/>
          </p:cNvPicPr>
          <p:nvPr/>
        </p:nvPicPr>
        <p:blipFill>
          <a:blip r:embed="rId2"/>
          <a:stretch>
            <a:fillRect/>
          </a:stretch>
        </p:blipFill>
        <p:spPr>
          <a:xfrm>
            <a:off x="289883" y="-1"/>
            <a:ext cx="5170037" cy="6709025"/>
          </a:xfrm>
          <a:prstGeom prst="rect">
            <a:avLst/>
          </a:prstGeom>
        </p:spPr>
      </p:pic>
      <p:sp>
        <p:nvSpPr>
          <p:cNvPr id="3" name="Rectangle 3">
            <a:extLst>
              <a:ext uri="{FF2B5EF4-FFF2-40B4-BE49-F238E27FC236}">
                <a16:creationId xmlns:a16="http://schemas.microsoft.com/office/drawing/2014/main" id="{6C0F3867-EFB0-44F4-BCC8-D9E65F7BA31A}"/>
              </a:ext>
            </a:extLst>
          </p:cNvPr>
          <p:cNvSpPr>
            <a:spLocks noChangeArrowheads="1"/>
          </p:cNvSpPr>
          <p:nvPr/>
        </p:nvSpPr>
        <p:spPr bwMode="auto">
          <a:xfrm>
            <a:off x="5702968" y="210051"/>
            <a:ext cx="3320716"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itchFamily="18" charset="0"/>
              </a:defRPr>
            </a:lvl1pPr>
            <a:lvl2pPr marL="742950" indent="-285750" eaLnBrk="0" hangingPunct="0">
              <a:defRPr sz="1000">
                <a:solidFill>
                  <a:schemeClr val="tx1"/>
                </a:solidFill>
                <a:latin typeface="Times New Roman" pitchFamily="18" charset="0"/>
              </a:defRPr>
            </a:lvl2pPr>
            <a:lvl3pPr marL="1143000" indent="-228600" eaLnBrk="0" hangingPunct="0">
              <a:defRPr sz="1000">
                <a:solidFill>
                  <a:schemeClr val="tx1"/>
                </a:solidFill>
                <a:latin typeface="Times New Roman" pitchFamily="18" charset="0"/>
              </a:defRPr>
            </a:lvl3pPr>
            <a:lvl4pPr marL="1600200" indent="-228600" eaLnBrk="0" hangingPunct="0">
              <a:defRPr sz="1000">
                <a:solidFill>
                  <a:schemeClr val="tx1"/>
                </a:solidFill>
                <a:latin typeface="Times New Roman" pitchFamily="18" charset="0"/>
              </a:defRPr>
            </a:lvl4pPr>
            <a:lvl5pPr marL="2057400" indent="-228600" eaLnBrk="0" hangingPunct="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eaLnBrk="1" hangingPunct="1">
              <a:defRPr/>
            </a:pPr>
            <a:r>
              <a:rPr lang="en-US" altLang="en-US" sz="1050" dirty="0"/>
              <a:t>Delegates from New England, New York, Pennsylvania, and Maryland met in Albany, New York, to discuss the threat of war and plan their defense. They also wanted to sway the Iroquois to become their allies against the French. Benjamin Franklin’s plan, called the Albany Plan of Union, was adopted by the delegates. It called for a general government for the American colonies. It further proposed an elected legislature with the power to collect taxes, establish an army, and regulate trade. None of the colonies approved the plan or united to fight the French. A series of battles and a war followed, called the French and Indian War. The British were fighting the French and their Native American allies.</a:t>
            </a:r>
          </a:p>
          <a:p>
            <a:pPr eaLnBrk="1" hangingPunct="1">
              <a:defRPr/>
            </a:pPr>
            <a:endParaRPr lang="en-US" altLang="en-US" dirty="0"/>
          </a:p>
          <a:p>
            <a:pPr eaLnBrk="1" hangingPunct="1">
              <a:defRPr/>
            </a:pPr>
            <a:r>
              <a:rPr lang="en-US" altLang="en-US" sz="1200" dirty="0"/>
              <a:t>What were the first steps toward the French and Indian War?  </a:t>
            </a:r>
            <a:r>
              <a:rPr lang="en-US" altLang="en-US" sz="11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4" name="Picture 6">
            <a:extLst>
              <a:ext uri="{FF2B5EF4-FFF2-40B4-BE49-F238E27FC236}">
                <a16:creationId xmlns:a16="http://schemas.microsoft.com/office/drawing/2014/main" id="{13A8F2EF-6D51-42DE-B900-A0AD8AE1D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030" y="4668253"/>
            <a:ext cx="3177653" cy="218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85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C1E67-510F-41BE-91BA-AB6AF47D77EF}"/>
              </a:ext>
            </a:extLst>
          </p:cNvPr>
          <p:cNvPicPr>
            <a:picLocks noChangeAspect="1"/>
          </p:cNvPicPr>
          <p:nvPr/>
        </p:nvPicPr>
        <p:blipFill>
          <a:blip r:embed="rId2"/>
          <a:stretch>
            <a:fillRect/>
          </a:stretch>
        </p:blipFill>
        <p:spPr>
          <a:xfrm>
            <a:off x="169011" y="128734"/>
            <a:ext cx="5649486" cy="6343985"/>
          </a:xfrm>
          <a:prstGeom prst="rect">
            <a:avLst/>
          </a:prstGeom>
        </p:spPr>
      </p:pic>
      <p:sp>
        <p:nvSpPr>
          <p:cNvPr id="3" name="Rectangle 2">
            <a:extLst>
              <a:ext uri="{FF2B5EF4-FFF2-40B4-BE49-F238E27FC236}">
                <a16:creationId xmlns:a16="http://schemas.microsoft.com/office/drawing/2014/main" id="{7D35C704-BA23-4E4A-B1F1-DA3AE2EE8083}"/>
              </a:ext>
            </a:extLst>
          </p:cNvPr>
          <p:cNvSpPr>
            <a:spLocks noChangeArrowheads="1"/>
          </p:cNvSpPr>
          <p:nvPr/>
        </p:nvSpPr>
        <p:spPr bwMode="auto">
          <a:xfrm>
            <a:off x="5931568" y="125121"/>
            <a:ext cx="3212432" cy="462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itchFamily="18" charset="0"/>
              </a:defRPr>
            </a:lvl1pPr>
            <a:lvl2pPr marL="742950" indent="-285750" eaLnBrk="0" hangingPunct="0">
              <a:defRPr sz="1000">
                <a:solidFill>
                  <a:schemeClr val="tx1"/>
                </a:solidFill>
                <a:latin typeface="Times New Roman" pitchFamily="18" charset="0"/>
              </a:defRPr>
            </a:lvl2pPr>
            <a:lvl3pPr marL="1143000" indent="-228600" eaLnBrk="0" hangingPunct="0">
              <a:defRPr sz="1000">
                <a:solidFill>
                  <a:schemeClr val="tx1"/>
                </a:solidFill>
                <a:latin typeface="Times New Roman" pitchFamily="18" charset="0"/>
              </a:defRPr>
            </a:lvl3pPr>
            <a:lvl4pPr marL="1600200" indent="-228600" eaLnBrk="0" hangingPunct="0">
              <a:defRPr sz="1000">
                <a:solidFill>
                  <a:schemeClr val="tx1"/>
                </a:solidFill>
                <a:latin typeface="Times New Roman" pitchFamily="18" charset="0"/>
              </a:defRPr>
            </a:lvl4pPr>
            <a:lvl5pPr marL="2057400" indent="-228600" eaLnBrk="0" hangingPunct="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eaLnBrk="1" hangingPunct="1">
              <a:defRPr/>
            </a:pPr>
            <a:r>
              <a:rPr lang="en-US" altLang="en-US" sz="1050" b="1" dirty="0"/>
              <a:t>The Fall of New France </a:t>
            </a:r>
            <a:r>
              <a:rPr lang="en-US" altLang="en-US" sz="1050" dirty="0"/>
              <a:t>In 1759 the British captured several French islands in the West Indies and the city of Havana in Cuba. The French were defeated in India, and a French fleet of ships was destroyed. General James Wolfe surprised and defeated the French forces outside the Fortress of Quebec. Wolfe was killed in battle. General Amherst and his troops captured Montreal the next year. The victories in Quebec and Montreal ended the fighting in North America.</a:t>
            </a:r>
          </a:p>
          <a:p>
            <a:pPr eaLnBrk="1" hangingPunct="1">
              <a:defRPr/>
            </a:pPr>
            <a:endParaRPr lang="en-US" altLang="en-US" sz="1050" dirty="0"/>
          </a:p>
          <a:p>
            <a:pPr eaLnBrk="1" hangingPunct="1">
              <a:defRPr/>
            </a:pPr>
            <a:r>
              <a:rPr lang="en-US" altLang="en-US" sz="1050" dirty="0"/>
              <a:t>The Treaty of Paris was signed in 1763. Britain was given most of the Canadian and French lands east of the Mississippi River from France, and gained Florida from Spain. Spain received the Louisiana Territory west of the Mississippi River. France kept some of its sugar-producing islands in the West Indies. The continent was divided along the Mississippi River between Britain and Spain. Native Americans who lived on the lands were not covered by the Treaty of Paris.</a:t>
            </a:r>
          </a:p>
          <a:p>
            <a:pPr eaLnBrk="1" hangingPunct="1">
              <a:defRPr/>
            </a:pPr>
            <a:endParaRPr lang="en-US" altLang="en-US" sz="1100" b="1" dirty="0"/>
          </a:p>
          <a:p>
            <a:pPr eaLnBrk="1" hangingPunct="1">
              <a:defRPr/>
            </a:pPr>
            <a:r>
              <a:rPr lang="en-US" altLang="en-US" sz="1200" dirty="0"/>
              <a:t>What did Britain gain from the Treaty of Paris? _______________________________________</a:t>
            </a:r>
          </a:p>
          <a:p>
            <a:pPr eaLnBrk="1" hangingPunct="1">
              <a:defRPr/>
            </a:pPr>
            <a:r>
              <a:rPr lang="en-US" altLang="en-US" sz="1200" dirty="0"/>
              <a:t>_______________________________________</a:t>
            </a:r>
          </a:p>
          <a:p>
            <a:pPr eaLnBrk="1" hangingPunct="1">
              <a:defRPr/>
            </a:pPr>
            <a:r>
              <a:rPr lang="en-US" altLang="en-US" sz="1200" dirty="0"/>
              <a:t>_______________________________________</a:t>
            </a:r>
          </a:p>
          <a:p>
            <a:pPr eaLnBrk="1" hangingPunct="1">
              <a:defRPr/>
            </a:pPr>
            <a:r>
              <a:rPr lang="en-US" altLang="en-US" sz="1200" dirty="0"/>
              <a:t>_____________________________________________________________________________________________________________________</a:t>
            </a:r>
          </a:p>
        </p:txBody>
      </p:sp>
    </p:spTree>
    <p:extLst>
      <p:ext uri="{BB962C8B-B14F-4D97-AF65-F5344CB8AC3E}">
        <p14:creationId xmlns:p14="http://schemas.microsoft.com/office/powerpoint/2010/main" val="114976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D37F8C-C67F-44B5-98CE-8C3B70E39FDF}"/>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D8B6B85B-828D-4A6B-866A-BCC9C91970CA}" type="slidenum">
              <a:rPr lang="en-US" altLang="en-US" sz="1400">
                <a:latin typeface="Arial" panose="020B0604020202020204" pitchFamily="34" charset="0"/>
              </a:rPr>
              <a:pPr eaLnBrk="1" hangingPunct="1"/>
              <a:t>8</a:t>
            </a:fld>
            <a:endParaRPr lang="en-US" altLang="en-US" sz="1400" dirty="0">
              <a:latin typeface="Arial" panose="020B0604020202020204" pitchFamily="34" charset="0"/>
            </a:endParaRPr>
          </a:p>
        </p:txBody>
      </p:sp>
      <p:sp>
        <p:nvSpPr>
          <p:cNvPr id="6" name="Rectangle 2">
            <a:extLst>
              <a:ext uri="{FF2B5EF4-FFF2-40B4-BE49-F238E27FC236}">
                <a16:creationId xmlns:a16="http://schemas.microsoft.com/office/drawing/2014/main" id="{B34D0EE3-7E66-478D-B71C-9F207187FE1F}"/>
              </a:ext>
            </a:extLst>
          </p:cNvPr>
          <p:cNvSpPr>
            <a:spLocks noChangeArrowheads="1"/>
          </p:cNvSpPr>
          <p:nvPr/>
        </p:nvSpPr>
        <p:spPr bwMode="auto">
          <a:xfrm>
            <a:off x="3742238" y="725864"/>
            <a:ext cx="54314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Times New Roman" pitchFamily="18" charset="0"/>
              </a:defRPr>
            </a:lvl1pPr>
            <a:lvl2pPr marL="742950" indent="-285750" eaLnBrk="0" hangingPunct="0">
              <a:defRPr sz="1000">
                <a:solidFill>
                  <a:schemeClr val="tx1"/>
                </a:solidFill>
                <a:latin typeface="Times New Roman" pitchFamily="18" charset="0"/>
              </a:defRPr>
            </a:lvl2pPr>
            <a:lvl3pPr marL="1143000" indent="-228600" eaLnBrk="0" hangingPunct="0">
              <a:defRPr sz="1000">
                <a:solidFill>
                  <a:schemeClr val="tx1"/>
                </a:solidFill>
                <a:latin typeface="Times New Roman" pitchFamily="18" charset="0"/>
              </a:defRPr>
            </a:lvl3pPr>
            <a:lvl4pPr marL="1600200" indent="-228600" eaLnBrk="0" hangingPunct="0">
              <a:defRPr sz="1000">
                <a:solidFill>
                  <a:schemeClr val="tx1"/>
                </a:solidFill>
                <a:latin typeface="Times New Roman" pitchFamily="18" charset="0"/>
              </a:defRPr>
            </a:lvl4pPr>
            <a:lvl5pPr marL="2057400" indent="-228600" eaLnBrk="0" hangingPunct="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eaLnBrk="1" hangingPunct="1">
              <a:defRPr/>
            </a:pPr>
            <a:r>
              <a:rPr lang="en-US" altLang="en-US" sz="1050" b="1" dirty="0"/>
              <a:t>Trouble on the Frontier : </a:t>
            </a:r>
            <a:r>
              <a:rPr lang="en-US" altLang="en-US" sz="1200" dirty="0"/>
              <a:t>Native Americans in the Ohio River valley lost their French allies and considered the British their enemies. In the spring of 1763, Chief Pontiac formed an alliance of Native American groups to fight the British who threatened their way of life. He and his allies attacked the British fort at Detroit and captured most outposts in the Great Lakes region. During raids that became known as </a:t>
            </a:r>
            <a:r>
              <a:rPr lang="en-US" altLang="en-US" sz="1200" i="1" dirty="0"/>
              <a:t>Pontiac’s War</a:t>
            </a:r>
            <a:r>
              <a:rPr lang="en-US" altLang="en-US" sz="1200" dirty="0"/>
              <a:t>, Chief Pontiac’s alliance killed settlers on the Pennsylvania and Virginia frontiers. The war ended after British troops defeated Pontiac’s allies, the Shawnee and Delaware people. Pontiac signed a peace treaty and was excused of any punishment by the British. With the end of the French and Indian War came peace. Then King George III signed the Proclamation of 1763 banning any westward expansion beyond the Appalachian Mountains. Hoping to avoid more fighting with Native Americans, he upset land companies and their investors, called </a:t>
            </a:r>
            <a:r>
              <a:rPr lang="en-US" altLang="en-US" sz="1200" b="1" i="1" dirty="0"/>
              <a:t>speculators</a:t>
            </a:r>
            <a:r>
              <a:rPr lang="en-US" altLang="en-US" sz="1200" dirty="0"/>
              <a:t>, who had already purchased property west of the Appalachians. Tensions between the colonists and Britain were growing.</a:t>
            </a:r>
          </a:p>
        </p:txBody>
      </p:sp>
      <p:sp>
        <p:nvSpPr>
          <p:cNvPr id="9221" name="Rectangle 6">
            <a:extLst>
              <a:ext uri="{FF2B5EF4-FFF2-40B4-BE49-F238E27FC236}">
                <a16:creationId xmlns:a16="http://schemas.microsoft.com/office/drawing/2014/main" id="{FABBBCE9-9AC8-4A02-AFC4-47D55EE52344}"/>
              </a:ext>
            </a:extLst>
          </p:cNvPr>
          <p:cNvSpPr>
            <a:spLocks noChangeArrowheads="1"/>
          </p:cNvSpPr>
          <p:nvPr/>
        </p:nvSpPr>
        <p:spPr bwMode="auto">
          <a:xfrm>
            <a:off x="2866176" y="30718"/>
            <a:ext cx="60196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latin typeface="Times New Roman" panose="02020603050405020304" pitchFamily="18" charset="0"/>
              </a:rPr>
              <a:t> What was the Proclamation of 1763?</a:t>
            </a:r>
          </a:p>
          <a:p>
            <a:pPr eaLnBrk="1" hangingPunct="1">
              <a:spcBef>
                <a:spcPct val="0"/>
              </a:spcBef>
              <a:buFontTx/>
              <a:buNone/>
            </a:pPr>
            <a:r>
              <a:rPr lang="en-US" altLang="en-US" sz="1400" dirty="0">
                <a:latin typeface="Times New Roman" panose="02020603050405020304" pitchFamily="18" charset="0"/>
              </a:rPr>
              <a:t>__________________________________________________________________________________________________________________________________</a:t>
            </a:r>
          </a:p>
        </p:txBody>
      </p:sp>
      <p:pic>
        <p:nvPicPr>
          <p:cNvPr id="9222" name="Picture 4">
            <a:extLst>
              <a:ext uri="{FF2B5EF4-FFF2-40B4-BE49-F238E27FC236}">
                <a16:creationId xmlns:a16="http://schemas.microsoft.com/office/drawing/2014/main" id="{C6014814-5310-4CB4-AE20-5F566A46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7645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6">
            <a:extLst>
              <a:ext uri="{FF2B5EF4-FFF2-40B4-BE49-F238E27FC236}">
                <a16:creationId xmlns:a16="http://schemas.microsoft.com/office/drawing/2014/main" id="{ED7D74CA-9030-4C2C-9AEC-3134A71E5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40" y="991076"/>
            <a:ext cx="209073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5">
            <a:extLst>
              <a:ext uri="{FF2B5EF4-FFF2-40B4-BE49-F238E27FC236}">
                <a16:creationId xmlns:a16="http://schemas.microsoft.com/office/drawing/2014/main" id="{4DBBC794-2A74-4F26-A4C2-3EF780DA0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207" y="221694"/>
            <a:ext cx="11430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descr="Related image">
            <a:extLst>
              <a:ext uri="{FF2B5EF4-FFF2-40B4-BE49-F238E27FC236}">
                <a16:creationId xmlns:a16="http://schemas.microsoft.com/office/drawing/2014/main" id="{CBE0DB22-0CFD-4C00-9876-896963B55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2238" y="3403520"/>
            <a:ext cx="5398449" cy="345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83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5259B7CD-A7C1-488B-AEE2-B408440E6140}"/>
              </a:ext>
            </a:extLst>
          </p:cNvPr>
          <p:cNvSpPr>
            <a:spLocks noGrp="1"/>
          </p:cNvSpPr>
          <p:nvPr>
            <p:ph type="sldNum" sz="quarter" idx="12"/>
          </p:nvPr>
        </p:nvSpPr>
        <p:spPr/>
        <p:txBody>
          <a:bodyPr/>
          <a:lstStyle>
            <a:lvl1pPr eaLnBrk="0" hangingPunct="0">
              <a:defRPr sz="1000">
                <a:solidFill>
                  <a:schemeClr val="tx1"/>
                </a:solidFill>
                <a:latin typeface="Times New Roman" panose="02020603050405020304" pitchFamily="18" charset="0"/>
              </a:defRPr>
            </a:lvl1pPr>
            <a:lvl2pPr marL="742950" indent="-285750" eaLnBrk="0" hangingPunct="0">
              <a:defRPr sz="1000">
                <a:solidFill>
                  <a:schemeClr val="tx1"/>
                </a:solidFill>
                <a:latin typeface="Times New Roman" panose="02020603050405020304" pitchFamily="18" charset="0"/>
              </a:defRPr>
            </a:lvl2pPr>
            <a:lvl3pPr marL="1143000" indent="-228600" eaLnBrk="0" hangingPunct="0">
              <a:defRPr sz="1000">
                <a:solidFill>
                  <a:schemeClr val="tx1"/>
                </a:solidFill>
                <a:latin typeface="Times New Roman" panose="02020603050405020304" pitchFamily="18" charset="0"/>
              </a:defRPr>
            </a:lvl3pPr>
            <a:lvl4pPr marL="1600200" indent="-228600" eaLnBrk="0" hangingPunct="0">
              <a:defRPr sz="1000">
                <a:solidFill>
                  <a:schemeClr val="tx1"/>
                </a:solidFill>
                <a:latin typeface="Times New Roman" panose="02020603050405020304" pitchFamily="18" charset="0"/>
              </a:defRPr>
            </a:lvl4pPr>
            <a:lvl5pPr marL="2057400" indent="-228600" eaLnBrk="0" hangingPunct="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eaLnBrk="1" hangingPunct="1"/>
            <a:fld id="{3C383290-C72F-4205-AAA5-DD5AF89D88B3}" type="slidenum">
              <a:rPr lang="en-US" altLang="en-US" sz="1400">
                <a:latin typeface="Arial" panose="020B0604020202020204" pitchFamily="34" charset="0"/>
              </a:rPr>
              <a:pPr eaLnBrk="1" hangingPunct="1"/>
              <a:t>9</a:t>
            </a:fld>
            <a:endParaRPr lang="en-US" altLang="en-US" sz="1400" dirty="0">
              <a:latin typeface="Arial" panose="020B0604020202020204" pitchFamily="34" charset="0"/>
            </a:endParaRPr>
          </a:p>
        </p:txBody>
      </p:sp>
      <p:pic>
        <p:nvPicPr>
          <p:cNvPr id="10244" name="Picture 5" descr="13 colonies filled">
            <a:extLst>
              <a:ext uri="{FF2B5EF4-FFF2-40B4-BE49-F238E27FC236}">
                <a16:creationId xmlns:a16="http://schemas.microsoft.com/office/drawing/2014/main" id="{17AF4861-E492-4BDE-B446-CB4A932134F9}"/>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l="1889" t="2667" r="2972" b="3999"/>
          <a:stretch>
            <a:fillRect/>
          </a:stretch>
        </p:blipFill>
        <p:spPr bwMode="auto">
          <a:xfrm>
            <a:off x="5570538" y="0"/>
            <a:ext cx="35734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a:extLst>
              <a:ext uri="{FF2B5EF4-FFF2-40B4-BE49-F238E27FC236}">
                <a16:creationId xmlns:a16="http://schemas.microsoft.com/office/drawing/2014/main" id="{665B099E-317F-4911-8587-5470218455D9}"/>
              </a:ext>
            </a:extLst>
          </p:cNvPr>
          <p:cNvSpPr txBox="1">
            <a:spLocks noChangeArrowheads="1"/>
          </p:cNvSpPr>
          <p:nvPr/>
        </p:nvSpPr>
        <p:spPr bwMode="auto">
          <a:xfrm>
            <a:off x="5570538" y="152400"/>
            <a:ext cx="2278062" cy="708025"/>
          </a:xfrm>
          <a:prstGeom prst="rect">
            <a:avLst/>
          </a:prstGeom>
          <a:solidFill>
            <a:srgbClr val="FFFFFF"/>
          </a:solidFill>
          <a:ln w="9525" algn="ctr">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800" b="1" u="sng" dirty="0">
                <a:latin typeface="Times New Roman" panose="02020603050405020304" pitchFamily="18" charset="0"/>
              </a:rPr>
              <a:t>Proclamation Line of 1763</a:t>
            </a:r>
            <a:r>
              <a:rPr lang="en-US" altLang="en-US" sz="800" b="1" dirty="0">
                <a:latin typeface="Times New Roman" panose="02020603050405020304" pitchFamily="18" charset="0"/>
              </a:rPr>
              <a:t>:</a:t>
            </a:r>
            <a:r>
              <a:rPr lang="en-US" altLang="en-US" sz="800" dirty="0">
                <a:latin typeface="Times New Roman" panose="02020603050405020304" pitchFamily="18" charset="0"/>
              </a:rPr>
              <a:t> Colonists could not cross line and move into Indian land.  10,000 soldiers sent to colonies to enforce the law.  Colonists hated England for doing this. Many colonists ignore the law and move into new lands.  </a:t>
            </a:r>
          </a:p>
        </p:txBody>
      </p:sp>
      <p:sp>
        <p:nvSpPr>
          <p:cNvPr id="10246" name="Line 7">
            <a:extLst>
              <a:ext uri="{FF2B5EF4-FFF2-40B4-BE49-F238E27FC236}">
                <a16:creationId xmlns:a16="http://schemas.microsoft.com/office/drawing/2014/main" id="{761FD65F-1E84-4A06-A3B0-0C7F36D0D481}"/>
              </a:ext>
            </a:extLst>
          </p:cNvPr>
          <p:cNvSpPr>
            <a:spLocks noChangeShapeType="1"/>
          </p:cNvSpPr>
          <p:nvPr/>
        </p:nvSpPr>
        <p:spPr bwMode="auto">
          <a:xfrm flipV="1">
            <a:off x="6629400" y="1676400"/>
            <a:ext cx="1066800" cy="152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10247" name="Line 17">
            <a:extLst>
              <a:ext uri="{FF2B5EF4-FFF2-40B4-BE49-F238E27FC236}">
                <a16:creationId xmlns:a16="http://schemas.microsoft.com/office/drawing/2014/main" id="{C34B60AB-26DF-45F4-A44B-BF44B9AE2F76}"/>
              </a:ext>
            </a:extLst>
          </p:cNvPr>
          <p:cNvSpPr>
            <a:spLocks noChangeShapeType="1"/>
          </p:cNvSpPr>
          <p:nvPr/>
        </p:nvSpPr>
        <p:spPr bwMode="auto">
          <a:xfrm>
            <a:off x="6324600" y="1981200"/>
            <a:ext cx="304800" cy="1371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10248" name="Text Box 20">
            <a:extLst>
              <a:ext uri="{FF2B5EF4-FFF2-40B4-BE49-F238E27FC236}">
                <a16:creationId xmlns:a16="http://schemas.microsoft.com/office/drawing/2014/main" id="{DFFE38E5-1F7A-4B0A-82C1-C0EB0C15AE68}"/>
              </a:ext>
            </a:extLst>
          </p:cNvPr>
          <p:cNvSpPr txBox="1">
            <a:spLocks noChangeArrowheads="1"/>
          </p:cNvSpPr>
          <p:nvPr/>
        </p:nvSpPr>
        <p:spPr bwMode="auto">
          <a:xfrm>
            <a:off x="5638800" y="1752600"/>
            <a:ext cx="1066800" cy="2238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 b="1" dirty="0">
                <a:latin typeface="Times New Roman" panose="02020603050405020304" pitchFamily="18" charset="0"/>
              </a:rPr>
              <a:t>Proclamation Line</a:t>
            </a:r>
          </a:p>
        </p:txBody>
      </p:sp>
      <p:pic>
        <p:nvPicPr>
          <p:cNvPr id="10249" name="Picture 21" descr="British army reenactor 4">
            <a:extLst>
              <a:ext uri="{FF2B5EF4-FFF2-40B4-BE49-F238E27FC236}">
                <a16:creationId xmlns:a16="http://schemas.microsoft.com/office/drawing/2014/main" id="{B13EFBE1-5FA8-49D4-A976-43730BC07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2209800"/>
            <a:ext cx="68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2" descr="British army reenactor 4">
            <a:extLst>
              <a:ext uri="{FF2B5EF4-FFF2-40B4-BE49-F238E27FC236}">
                <a16:creationId xmlns:a16="http://schemas.microsoft.com/office/drawing/2014/main" id="{8E23B1E6-15AB-4A0A-8039-2600F2216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971800"/>
            <a:ext cx="68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3" descr="English soldier A">
            <a:extLst>
              <a:ext uri="{FF2B5EF4-FFF2-40B4-BE49-F238E27FC236}">
                <a16:creationId xmlns:a16="http://schemas.microsoft.com/office/drawing/2014/main" id="{BEB51B77-8154-4CE1-9C55-92ECC1150F5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3429000"/>
            <a:ext cx="227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4" descr="English soldier A">
            <a:extLst>
              <a:ext uri="{FF2B5EF4-FFF2-40B4-BE49-F238E27FC236}">
                <a16:creationId xmlns:a16="http://schemas.microsoft.com/office/drawing/2014/main" id="{2D467712-6678-4F39-BEFB-E1435C8BA4F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2362200"/>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5" descr="English soldier A">
            <a:extLst>
              <a:ext uri="{FF2B5EF4-FFF2-40B4-BE49-F238E27FC236}">
                <a16:creationId xmlns:a16="http://schemas.microsoft.com/office/drawing/2014/main" id="{71ECAF45-49AB-47BF-959C-5B8EA7BD2D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1219200"/>
            <a:ext cx="227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C5B6F69-AB06-4AFD-AD0B-2869B12CB315}"/>
              </a:ext>
            </a:extLst>
          </p:cNvPr>
          <p:cNvSpPr/>
          <p:nvPr/>
        </p:nvSpPr>
        <p:spPr>
          <a:xfrm>
            <a:off x="-11907" y="-66675"/>
            <a:ext cx="5570538" cy="3154710"/>
          </a:xfrm>
          <a:prstGeom prst="rect">
            <a:avLst/>
          </a:prstGeom>
        </p:spPr>
        <p:txBody>
          <a:bodyPr>
            <a:spAutoFit/>
          </a:bodyPr>
          <a:lstStyle/>
          <a:p>
            <a:pPr>
              <a:defRPr/>
            </a:pPr>
            <a:r>
              <a:rPr lang="en-US" sz="1100" b="1" dirty="0"/>
              <a:t>Relations With Britain </a:t>
            </a:r>
            <a:endParaRPr lang="en-US" sz="1100" i="1" dirty="0"/>
          </a:p>
          <a:p>
            <a:pPr>
              <a:defRPr/>
            </a:pPr>
            <a:r>
              <a:rPr lang="en-US" sz="1100" dirty="0"/>
              <a:t>After Britain won the French and Indian War, they did a number of things to anger  the colonists and cause them not to trust them. Colonists strongly opposed taxation without the consent of colonial legislatures. Many colonists felt that the following British actions interfered with their freedom:</a:t>
            </a:r>
          </a:p>
          <a:p>
            <a:pPr marL="228600" indent="-228600">
              <a:buFont typeface="+mj-lt"/>
              <a:buAutoNum type="alphaUcPeriod"/>
              <a:defRPr/>
            </a:pPr>
            <a:r>
              <a:rPr lang="en-US" sz="1100" dirty="0"/>
              <a:t>The British planned to send 10,000 soldiers to the colonies and the frontier to help  stop conflicts over land with the Native Americans.</a:t>
            </a:r>
          </a:p>
          <a:p>
            <a:pPr marL="228600" indent="-228600">
              <a:buFont typeface="+mj-lt"/>
              <a:buAutoNum type="alphaUcPeriod"/>
              <a:defRPr/>
            </a:pPr>
            <a:r>
              <a:rPr lang="en-US" sz="1100" dirty="0"/>
              <a:t>They declared in the Proclamation of 1763 that colonists were not allowed to move into Native American lands west of the Appalachian Mountains.</a:t>
            </a:r>
          </a:p>
          <a:p>
            <a:pPr marL="228600" indent="-228600">
              <a:buFont typeface="+mj-lt"/>
              <a:buAutoNum type="alphaUcPeriod"/>
              <a:defRPr/>
            </a:pPr>
            <a:r>
              <a:rPr lang="en-US" sz="1100" dirty="0"/>
              <a:t>The king and Parliament of Britain also planned to tax the colonists for </a:t>
            </a:r>
            <a:r>
              <a:rPr lang="en-US" sz="1100" b="1" i="1" dirty="0"/>
              <a:t>revenue</a:t>
            </a:r>
            <a:r>
              <a:rPr lang="en-US" sz="1100" dirty="0"/>
              <a:t>, or to raise money, to help pay for the cost of the French and Indian War.</a:t>
            </a:r>
          </a:p>
          <a:p>
            <a:pPr marL="228600" indent="-228600">
              <a:buFont typeface="+mj-lt"/>
              <a:buAutoNum type="alphaUcPeriod"/>
              <a:defRPr/>
            </a:pPr>
            <a:r>
              <a:rPr lang="en-US" sz="1100" dirty="0"/>
              <a:t>Customs officers obtained </a:t>
            </a:r>
            <a:r>
              <a:rPr lang="en-US" sz="1100" b="1" i="1" dirty="0"/>
              <a:t>writs of assistance</a:t>
            </a:r>
            <a:r>
              <a:rPr lang="en-US" sz="1100" dirty="0"/>
              <a:t>, or legal permission to search homes and warehouses for smuggled goods without warning.</a:t>
            </a:r>
          </a:p>
          <a:p>
            <a:pPr marL="228600" indent="-228600">
              <a:buFont typeface="+mj-lt"/>
              <a:buAutoNum type="alphaUcPeriod"/>
              <a:defRPr/>
            </a:pPr>
            <a:r>
              <a:rPr lang="en-US" sz="1100" dirty="0"/>
              <a:t>They passed the Sugar Act in 1764 to lower the tax on imported molasses, hoping to encourage colonists to pay the tax instead of smuggling sugar from the West Indies.</a:t>
            </a:r>
          </a:p>
          <a:p>
            <a:pPr marL="228600" indent="-228600">
              <a:buFont typeface="+mj-lt"/>
              <a:buAutoNum type="alphaUcPeriod"/>
              <a:defRPr/>
            </a:pPr>
            <a:r>
              <a:rPr lang="en-US" sz="1100" dirty="0"/>
              <a:t>They established special courts to hear smuggling cases, which denied colonists the right to a jury trial.</a:t>
            </a:r>
          </a:p>
          <a:p>
            <a:pPr marL="228600" indent="-228600">
              <a:buFont typeface="+mj-lt"/>
              <a:buAutoNum type="alphaUcPeriod"/>
              <a:defRPr/>
            </a:pPr>
            <a:endParaRPr lang="en-US" sz="1200" dirty="0"/>
          </a:p>
        </p:txBody>
      </p:sp>
      <p:sp>
        <p:nvSpPr>
          <p:cNvPr id="10256" name="Rectangle 4">
            <a:extLst>
              <a:ext uri="{FF2B5EF4-FFF2-40B4-BE49-F238E27FC236}">
                <a16:creationId xmlns:a16="http://schemas.microsoft.com/office/drawing/2014/main" id="{97DE49DD-9236-442D-A705-C3E19EA48C65}"/>
              </a:ext>
            </a:extLst>
          </p:cNvPr>
          <p:cNvSpPr>
            <a:spLocks noChangeArrowheads="1"/>
          </p:cNvSpPr>
          <p:nvPr/>
        </p:nvSpPr>
        <p:spPr bwMode="auto">
          <a:xfrm>
            <a:off x="5510964" y="4693723"/>
            <a:ext cx="36290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latin typeface="Times New Roman" panose="02020603050405020304" pitchFamily="18" charset="0"/>
              </a:rPr>
              <a:t>STOP</a:t>
            </a:r>
            <a:r>
              <a:rPr lang="en-US" altLang="en-US" sz="1200" dirty="0">
                <a:latin typeface="Times New Roman" panose="02020603050405020304" pitchFamily="18" charset="0"/>
              </a:rPr>
              <a:t>: How did Britain hope to collect money to help pay their debts from the French and Indian War? __________________________________________________________________________________________</a:t>
            </a:r>
          </a:p>
          <a:p>
            <a:pPr eaLnBrk="1" hangingPunct="1">
              <a:spcBef>
                <a:spcPct val="0"/>
              </a:spcBef>
              <a:buFontTx/>
              <a:buNone/>
            </a:pPr>
            <a:r>
              <a:rPr lang="en-US" altLang="en-US" sz="1200" dirty="0">
                <a:latin typeface="Times New Roman" panose="02020603050405020304" pitchFamily="18" charset="0"/>
              </a:rPr>
              <a:t>____________________________________________________________________________________________________________</a:t>
            </a:r>
          </a:p>
        </p:txBody>
      </p:sp>
      <p:graphicFrame>
        <p:nvGraphicFramePr>
          <p:cNvPr id="16" name="Group 45">
            <a:extLst>
              <a:ext uri="{FF2B5EF4-FFF2-40B4-BE49-F238E27FC236}">
                <a16:creationId xmlns:a16="http://schemas.microsoft.com/office/drawing/2014/main" id="{17703D77-EEF5-48F9-8533-99D12C133B33}"/>
              </a:ext>
            </a:extLst>
          </p:cNvPr>
          <p:cNvGraphicFramePr>
            <a:graphicFrameLocks noGrp="1"/>
          </p:cNvGraphicFramePr>
          <p:nvPr>
            <p:extLst>
              <p:ext uri="{D42A27DB-BD31-4B8C-83A1-F6EECF244321}">
                <p14:modId xmlns:p14="http://schemas.microsoft.com/office/powerpoint/2010/main" val="4058465992"/>
              </p:ext>
            </p:extLst>
          </p:nvPr>
        </p:nvGraphicFramePr>
        <p:xfrm>
          <a:off x="42610" y="2641600"/>
          <a:ext cx="5475706" cy="4298591"/>
        </p:xfrm>
        <a:graphic>
          <a:graphicData uri="http://schemas.openxmlformats.org/drawingml/2006/table">
            <a:tbl>
              <a:tblPr/>
              <a:tblGrid>
                <a:gridCol w="2737853">
                  <a:extLst>
                    <a:ext uri="{9D8B030D-6E8A-4147-A177-3AD203B41FA5}">
                      <a16:colId xmlns:a16="http://schemas.microsoft.com/office/drawing/2014/main" val="20000"/>
                    </a:ext>
                  </a:extLst>
                </a:gridCol>
                <a:gridCol w="2737853">
                  <a:extLst>
                    <a:ext uri="{9D8B030D-6E8A-4147-A177-3AD203B41FA5}">
                      <a16:colId xmlns:a16="http://schemas.microsoft.com/office/drawing/2014/main" val="20001"/>
                    </a:ext>
                  </a:extLst>
                </a:gridCol>
              </a:tblGrid>
              <a:tr h="6301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CC0000"/>
                          </a:solidFill>
                          <a:effectLst/>
                          <a:latin typeface="Verdana" pitchFamily="34" charset="0"/>
                          <a:cs typeface="Arial" charset="0"/>
                        </a:rPr>
                        <a:t>The British</a:t>
                      </a:r>
                    </a:p>
                  </a:txBody>
                  <a:tcPr anchor="ctr" anchorCtr="1" horzOverflow="overflow">
                    <a:lnL cap="flat">
                      <a:noFill/>
                    </a:lnL>
                    <a:lnR w="12700" cap="flat" cmpd="sng" algn="ctr">
                      <a:solidFill>
                        <a:srgbClr val="666699"/>
                      </a:solid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666699"/>
                          </a:solidFill>
                          <a:effectLst/>
                          <a:latin typeface="Verdana" pitchFamily="34" charset="0"/>
                          <a:cs typeface="Arial" charset="0"/>
                        </a:rPr>
                        <a:t>The Colonies</a:t>
                      </a:r>
                    </a:p>
                  </a:txBody>
                  <a:tcPr anchor="ctr" anchorCtr="1" horzOverflow="overflow">
                    <a:lnL w="12700" cap="flat" cmpd="sng" algn="ctr">
                      <a:solidFill>
                        <a:srgbClr val="666699"/>
                      </a:solidFill>
                      <a:prstDash val="solid"/>
                      <a:round/>
                      <a:headEnd type="none" w="med" len="med"/>
                      <a:tailEnd type="none" w="med" len="med"/>
                    </a:lnL>
                    <a:lnR cap="flat">
                      <a:noFill/>
                    </a:lnR>
                    <a:lnT cap="flat">
                      <a:noFill/>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3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Verdana" pitchFamily="34" charset="0"/>
                          <a:cs typeface="Arial" charset="0"/>
                        </a:rPr>
                        <a:t>wanted more control over the colonies</a:t>
                      </a:r>
                    </a:p>
                  </a:txBody>
                  <a:tcPr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Verdana" pitchFamily="34" charset="0"/>
                        <a:cs typeface="Arial" charset="0"/>
                      </a:endParaRPr>
                    </a:p>
                  </a:txBody>
                  <a:tcPr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4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Verdana" pitchFamily="34" charset="0"/>
                          <a:cs typeface="Arial" charset="0"/>
                        </a:rPr>
                        <a:t>wanted the colonies to help pay for the wars</a:t>
                      </a:r>
                    </a:p>
                  </a:txBody>
                  <a:tcPr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Verdana" pitchFamily="34" charset="0"/>
                          <a:cs typeface="Arial" charset="0"/>
                        </a:rPr>
                        <a:t>wanted more land for settlements</a:t>
                      </a:r>
                    </a:p>
                  </a:txBody>
                  <a:tcPr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735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Verdana" pitchFamily="34" charset="0"/>
                        <a:cs typeface="Arial" charset="0"/>
                      </a:endParaRPr>
                    </a:p>
                  </a:txBody>
                  <a:tcPr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Verdana" pitchFamily="34" charset="0"/>
                          <a:cs typeface="Arial" charset="0"/>
                        </a:rPr>
                        <a:t>wanted to maintain their individual autonomy</a:t>
                      </a:r>
                    </a:p>
                  </a:txBody>
                  <a:tcPr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4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Verdana" pitchFamily="34" charset="0"/>
                          <a:cs typeface="Arial" charset="0"/>
                        </a:rPr>
                        <a:t>wanted colonies to cooperate in time of war</a:t>
                      </a:r>
                    </a:p>
                  </a:txBody>
                  <a:tcPr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Verdana" pitchFamily="34" charset="0"/>
                        <a:cs typeface="Arial" charset="0"/>
                      </a:endParaRPr>
                    </a:p>
                  </a:txBody>
                  <a:tcPr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04082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TotalTime>
  <Words>1899</Words>
  <Application>Microsoft Office PowerPoint</Application>
  <PresentationFormat>On-screen Show (4:3)</PresentationFormat>
  <Paragraphs>105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Courier New</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Oliver</dc:creator>
  <cp:lastModifiedBy>Veronica Oliver</cp:lastModifiedBy>
  <cp:revision>10</cp:revision>
  <cp:lastPrinted>2017-09-28T09:48:03Z</cp:lastPrinted>
  <dcterms:created xsi:type="dcterms:W3CDTF">2017-09-19T01:45:49Z</dcterms:created>
  <dcterms:modified xsi:type="dcterms:W3CDTF">2017-09-28T09:49:03Z</dcterms:modified>
</cp:coreProperties>
</file>