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10" r:id="rId2"/>
    <p:sldId id="298" r:id="rId3"/>
    <p:sldId id="307" r:id="rId4"/>
    <p:sldId id="256" r:id="rId5"/>
    <p:sldId id="269" r:id="rId6"/>
    <p:sldId id="303" r:id="rId7"/>
    <p:sldId id="257" r:id="rId8"/>
    <p:sldId id="283" r:id="rId9"/>
    <p:sldId id="285" r:id="rId10"/>
    <p:sldId id="276" r:id="rId11"/>
    <p:sldId id="270" r:id="rId12"/>
    <p:sldId id="301" r:id="rId13"/>
    <p:sldId id="274" r:id="rId14"/>
    <p:sldId id="297" r:id="rId15"/>
    <p:sldId id="304" r:id="rId16"/>
    <p:sldId id="271" r:id="rId17"/>
    <p:sldId id="305" r:id="rId18"/>
    <p:sldId id="268" r:id="rId19"/>
    <p:sldId id="286" r:id="rId20"/>
    <p:sldId id="306" r:id="rId21"/>
    <p:sldId id="309" r:id="rId22"/>
    <p:sldId id="294" r:id="rId23"/>
    <p:sldId id="2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283" autoAdjust="0"/>
  </p:normalViewPr>
  <p:slideViewPr>
    <p:cSldViewPr snapToGrid="0">
      <p:cViewPr varScale="1">
        <p:scale>
          <a:sx n="53" d="100"/>
          <a:sy n="53" d="100"/>
        </p:scale>
        <p:origin x="48" y="3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36390-DE98-4550-9E9A-0D869A715DB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D8C9D46-5035-47EC-980B-E519A8F699F5}">
      <dgm:prSet phldrT="[Text]" custT="1"/>
      <dgm:spPr/>
      <dgm:t>
        <a:bodyPr/>
        <a:lstStyle/>
        <a:p>
          <a:pPr>
            <a:buClr>
              <a:schemeClr val="accent3"/>
            </a:buClr>
            <a:buFont typeface="+mj-lt"/>
            <a:buAutoNum type="alphaLcPeriod" startAt="2"/>
          </a:pPr>
          <a:r>
            <a:rPr lang="en-US" sz="1400" dirty="0"/>
            <a:t>________________________________</a:t>
          </a:r>
        </a:p>
      </dgm:t>
    </dgm:pt>
    <dgm:pt modelId="{3EA195AD-98EE-42E9-AE76-E439B83074D2}" type="parTrans" cxnId="{2806C3BF-4F5B-4A44-91EB-1192ED65F248}">
      <dgm:prSet/>
      <dgm:spPr/>
      <dgm:t>
        <a:bodyPr/>
        <a:lstStyle/>
        <a:p>
          <a:endParaRPr lang="en-US" sz="1400"/>
        </a:p>
      </dgm:t>
    </dgm:pt>
    <dgm:pt modelId="{934206F3-1A1E-4567-A427-337A7DF90C7D}" type="sibTrans" cxnId="{2806C3BF-4F5B-4A44-91EB-1192ED65F248}">
      <dgm:prSet/>
      <dgm:spPr/>
      <dgm:t>
        <a:bodyPr/>
        <a:lstStyle/>
        <a:p>
          <a:endParaRPr lang="en-US" sz="1400"/>
        </a:p>
      </dgm:t>
    </dgm:pt>
    <dgm:pt modelId="{6BB14C22-1E4A-4EC5-BEED-CBBAA04EFF64}">
      <dgm:prSet custT="1"/>
      <dgm:spPr/>
      <dgm:t>
        <a:bodyPr/>
        <a:lstStyle/>
        <a:p>
          <a:r>
            <a:rPr lang="en-US" sz="1400" dirty="0"/>
            <a:t>________________________________</a:t>
          </a:r>
        </a:p>
      </dgm:t>
    </dgm:pt>
    <dgm:pt modelId="{93BDD062-1D00-4CCE-8807-4F93366CCD25}" type="parTrans" cxnId="{6893604B-01C0-4E82-A3C2-BC8BB3A4FBC3}">
      <dgm:prSet/>
      <dgm:spPr/>
      <dgm:t>
        <a:bodyPr/>
        <a:lstStyle/>
        <a:p>
          <a:endParaRPr lang="en-US" sz="1400"/>
        </a:p>
      </dgm:t>
    </dgm:pt>
    <dgm:pt modelId="{687E54F7-38DB-4AF3-B7D6-B395C11134E2}" type="sibTrans" cxnId="{6893604B-01C0-4E82-A3C2-BC8BB3A4FBC3}">
      <dgm:prSet/>
      <dgm:spPr/>
      <dgm:t>
        <a:bodyPr/>
        <a:lstStyle/>
        <a:p>
          <a:endParaRPr lang="en-US" sz="1400"/>
        </a:p>
      </dgm:t>
    </dgm:pt>
    <dgm:pt modelId="{025D1D69-C56B-49D8-8215-54955165FEA2}">
      <dgm:prSet custT="1"/>
      <dgm:spPr/>
      <dgm:t>
        <a:bodyPr/>
        <a:lstStyle/>
        <a:p>
          <a:r>
            <a:rPr lang="en-US" sz="1400" dirty="0"/>
            <a:t> U.S. can only give or sell war materials to countries fighting  Germany</a:t>
          </a:r>
        </a:p>
      </dgm:t>
    </dgm:pt>
    <dgm:pt modelId="{FA2A6DE9-01E8-4D93-8724-24D881B54DB8}" type="parTrans" cxnId="{6880874A-389A-4480-8563-99336EC28CE4}">
      <dgm:prSet/>
      <dgm:spPr/>
      <dgm:t>
        <a:bodyPr/>
        <a:lstStyle/>
        <a:p>
          <a:endParaRPr lang="en-US" sz="1400"/>
        </a:p>
      </dgm:t>
    </dgm:pt>
    <dgm:pt modelId="{90FC78E5-CA04-4F7B-A12D-0F82E4DE4299}" type="sibTrans" cxnId="{6880874A-389A-4480-8563-99336EC28CE4}">
      <dgm:prSet/>
      <dgm:spPr/>
      <dgm:t>
        <a:bodyPr/>
        <a:lstStyle/>
        <a:p>
          <a:endParaRPr lang="en-US" sz="1400"/>
        </a:p>
      </dgm:t>
    </dgm:pt>
    <dgm:pt modelId="{D4F92C18-807B-43A1-B882-7EE068CE75F7}">
      <dgm:prSet phldrT="[Text]" custT="1"/>
      <dgm:spPr/>
      <dgm:t>
        <a:bodyPr/>
        <a:lstStyle/>
        <a:p>
          <a:pPr>
            <a:buClr>
              <a:schemeClr val="accent3"/>
            </a:buClr>
            <a:buFont typeface="Arial" panose="020B0604020202020204" pitchFamily="34" charset="0"/>
            <a:buChar char="•"/>
          </a:pPr>
          <a:r>
            <a:rPr lang="en-US" sz="1400" dirty="0"/>
            <a:t>U. S. would sell war material if the buying nation paid in cash and responsible for transportation</a:t>
          </a:r>
        </a:p>
      </dgm:t>
    </dgm:pt>
    <dgm:pt modelId="{5F10E809-490E-449C-AFFC-F32CD9BD1865}" type="parTrans" cxnId="{3DB7A980-B7CA-4093-899D-52435554C3F5}">
      <dgm:prSet/>
      <dgm:spPr/>
      <dgm:t>
        <a:bodyPr/>
        <a:lstStyle/>
        <a:p>
          <a:endParaRPr lang="en-US" sz="1400"/>
        </a:p>
      </dgm:t>
    </dgm:pt>
    <dgm:pt modelId="{5A88E423-9253-41DD-89D2-B2150EB22402}" type="sibTrans" cxnId="{3DB7A980-B7CA-4093-899D-52435554C3F5}">
      <dgm:prSet/>
      <dgm:spPr/>
      <dgm:t>
        <a:bodyPr/>
        <a:lstStyle/>
        <a:p>
          <a:endParaRPr lang="en-US" sz="1400"/>
        </a:p>
      </dgm:t>
    </dgm:pt>
    <dgm:pt modelId="{C731428E-C5F5-4CD2-A6D1-27441777F270}">
      <dgm:prSet custT="1"/>
      <dgm:spPr/>
      <dgm:t>
        <a:bodyPr/>
        <a:lstStyle/>
        <a:p>
          <a:r>
            <a:rPr lang="en-US" sz="1400" dirty="0"/>
            <a:t>_______________________________</a:t>
          </a:r>
        </a:p>
      </dgm:t>
    </dgm:pt>
    <dgm:pt modelId="{1D096EBE-2D95-4707-A4C4-4348E3EF098C}" type="parTrans" cxnId="{4C1FB212-9E88-47C5-ABE1-02DB42F3AF94}">
      <dgm:prSet/>
      <dgm:spPr/>
      <dgm:t>
        <a:bodyPr/>
        <a:lstStyle/>
        <a:p>
          <a:endParaRPr lang="en-US" sz="1400"/>
        </a:p>
      </dgm:t>
    </dgm:pt>
    <dgm:pt modelId="{2FC2F052-08DB-4FAE-A2F4-940F46E8C9EB}" type="sibTrans" cxnId="{4C1FB212-9E88-47C5-ABE1-02DB42F3AF94}">
      <dgm:prSet/>
      <dgm:spPr/>
      <dgm:t>
        <a:bodyPr/>
        <a:lstStyle/>
        <a:p>
          <a:endParaRPr lang="en-US" sz="1400"/>
        </a:p>
      </dgm:t>
    </dgm:pt>
    <dgm:pt modelId="{87DA8661-C60D-46D8-A919-57E28E69D2EE}">
      <dgm:prSet custT="1"/>
      <dgm:spPr/>
      <dgm:t>
        <a:bodyPr/>
        <a:lstStyle/>
        <a:p>
          <a:pPr>
            <a:buClr>
              <a:schemeClr val="accent3"/>
            </a:buClr>
            <a:buFont typeface="Arial" panose="020B0604020202020204" pitchFamily="34" charset="0"/>
            <a:buChar char="•"/>
          </a:pPr>
          <a:r>
            <a:rPr lang="en-US" sz="1400" dirty="0"/>
            <a:t>Japan (oil, steel, rubber)</a:t>
          </a:r>
        </a:p>
      </dgm:t>
    </dgm:pt>
    <dgm:pt modelId="{F41B62C2-0E93-4587-8AFB-862F843E40F9}" type="parTrans" cxnId="{F42888FF-1F07-4238-9178-E6E8CA491EE3}">
      <dgm:prSet/>
      <dgm:spPr/>
      <dgm:t>
        <a:bodyPr/>
        <a:lstStyle/>
        <a:p>
          <a:endParaRPr lang="en-US" sz="1400"/>
        </a:p>
      </dgm:t>
    </dgm:pt>
    <dgm:pt modelId="{1694CD8E-06E9-403C-82AA-3F568F668E3E}" type="sibTrans" cxnId="{F42888FF-1F07-4238-9178-E6E8CA491EE3}">
      <dgm:prSet/>
      <dgm:spPr/>
      <dgm:t>
        <a:bodyPr/>
        <a:lstStyle/>
        <a:p>
          <a:endParaRPr lang="en-US" sz="1400"/>
        </a:p>
      </dgm:t>
    </dgm:pt>
    <dgm:pt modelId="{3B4D43E3-0AEA-4279-8E97-B92A02088E0A}">
      <dgm:prSet custT="1"/>
      <dgm:spPr/>
      <dgm:t>
        <a:bodyPr/>
        <a:lstStyle/>
        <a:p>
          <a:pPr>
            <a:buClr>
              <a:schemeClr val="accent3"/>
            </a:buClr>
            <a:buNone/>
          </a:pPr>
          <a:r>
            <a:rPr lang="en-US" sz="1400" dirty="0"/>
            <a:t>_______________________________</a:t>
          </a:r>
        </a:p>
      </dgm:t>
    </dgm:pt>
    <dgm:pt modelId="{2F3F1256-C1D4-4520-91BF-D0B0C9C367D2}" type="parTrans" cxnId="{D7DC4D9C-8BC5-4199-B577-159A088BA456}">
      <dgm:prSet/>
      <dgm:spPr/>
      <dgm:t>
        <a:bodyPr/>
        <a:lstStyle/>
        <a:p>
          <a:endParaRPr lang="en-US" sz="1400"/>
        </a:p>
      </dgm:t>
    </dgm:pt>
    <dgm:pt modelId="{C159C934-5081-499C-8176-F4B4F2D9CB17}" type="sibTrans" cxnId="{D7DC4D9C-8BC5-4199-B577-159A088BA456}">
      <dgm:prSet/>
      <dgm:spPr/>
      <dgm:t>
        <a:bodyPr/>
        <a:lstStyle/>
        <a:p>
          <a:endParaRPr lang="en-US" sz="1400"/>
        </a:p>
      </dgm:t>
    </dgm:pt>
    <dgm:pt modelId="{A18DA239-0BA9-444A-A57E-8FCAB622FC9D}">
      <dgm:prSet custT="1"/>
      <dgm:spPr/>
      <dgm:t>
        <a:bodyPr/>
        <a:lstStyle/>
        <a:p>
          <a:pPr>
            <a:buClr>
              <a:schemeClr val="accent3"/>
            </a:buClr>
            <a:buFont typeface="Arial" panose="020B0604020202020204" pitchFamily="34" charset="0"/>
            <a:buChar char="•"/>
          </a:pPr>
          <a:r>
            <a:rPr lang="en-US" sz="1400" dirty="0"/>
            <a:t>Pearl Harbor attacked 12/7/1941</a:t>
          </a:r>
        </a:p>
      </dgm:t>
    </dgm:pt>
    <dgm:pt modelId="{36770D02-A1E4-43CA-95F1-14C407D34FDA}" type="parTrans" cxnId="{9E030316-FADC-47DD-8A42-66018DB942C2}">
      <dgm:prSet/>
      <dgm:spPr/>
      <dgm:t>
        <a:bodyPr/>
        <a:lstStyle/>
        <a:p>
          <a:endParaRPr lang="en-US" sz="1400"/>
        </a:p>
      </dgm:t>
    </dgm:pt>
    <dgm:pt modelId="{B3B859CB-9E7E-466D-9C21-1C1CCDECA22D}" type="sibTrans" cxnId="{9E030316-FADC-47DD-8A42-66018DB942C2}">
      <dgm:prSet/>
      <dgm:spPr/>
      <dgm:t>
        <a:bodyPr/>
        <a:lstStyle/>
        <a:p>
          <a:endParaRPr lang="en-US" sz="1400"/>
        </a:p>
      </dgm:t>
    </dgm:pt>
    <dgm:pt modelId="{DF453E8F-0AF4-4F7F-A8F0-D130C555ABEC}">
      <dgm:prSet phldrT="[Text]" custT="1"/>
      <dgm:spPr/>
      <dgm:t>
        <a:bodyPr/>
        <a:lstStyle/>
        <a:p>
          <a:pPr>
            <a:buClr>
              <a:schemeClr val="accent3"/>
            </a:buClr>
            <a:buFont typeface="Arial" panose="020B0604020202020204" pitchFamily="34" charset="0"/>
            <a:buChar char="•"/>
          </a:pPr>
          <a:r>
            <a:rPr lang="en-US" sz="1400" dirty="0"/>
            <a:t>Destroyers for bases </a:t>
          </a:r>
        </a:p>
      </dgm:t>
    </dgm:pt>
    <dgm:pt modelId="{049B5C98-2BBB-4423-9F71-171C2403F843}" type="parTrans" cxnId="{64278A54-53AD-4533-974A-BD16AB7A2BEA}">
      <dgm:prSet/>
      <dgm:spPr/>
      <dgm:t>
        <a:bodyPr/>
        <a:lstStyle/>
        <a:p>
          <a:endParaRPr lang="en-US" sz="1400"/>
        </a:p>
      </dgm:t>
    </dgm:pt>
    <dgm:pt modelId="{BAA323EB-2803-4961-ADD9-108FBA1C6530}" type="sibTrans" cxnId="{64278A54-53AD-4533-974A-BD16AB7A2BEA}">
      <dgm:prSet/>
      <dgm:spPr/>
      <dgm:t>
        <a:bodyPr/>
        <a:lstStyle/>
        <a:p>
          <a:endParaRPr lang="en-US" sz="1400"/>
        </a:p>
      </dgm:t>
    </dgm:pt>
    <dgm:pt modelId="{C0BEF3DC-0BFF-4346-96A7-20EE3F6E7657}">
      <dgm:prSet custT="1"/>
      <dgm:spPr/>
      <dgm:t>
        <a:bodyPr/>
        <a:lstStyle/>
        <a:p>
          <a:pPr>
            <a:buClr>
              <a:schemeClr val="accent3"/>
            </a:buClr>
            <a:buFont typeface="Arial" panose="020B0604020202020204" pitchFamily="34" charset="0"/>
            <a:buChar char="•"/>
          </a:pPr>
          <a:r>
            <a:rPr lang="en-US" sz="1400" dirty="0"/>
            <a:t>U.S. gives G.B. old destroyers		</a:t>
          </a:r>
        </a:p>
      </dgm:t>
    </dgm:pt>
    <dgm:pt modelId="{F49AB35E-9430-4BCB-82B4-B318CE61189A}" type="parTrans" cxnId="{E5064645-6DDB-4E82-B042-ABB667E2C084}">
      <dgm:prSet/>
      <dgm:spPr/>
      <dgm:t>
        <a:bodyPr/>
        <a:lstStyle/>
        <a:p>
          <a:endParaRPr lang="en-US" sz="1400"/>
        </a:p>
      </dgm:t>
    </dgm:pt>
    <dgm:pt modelId="{73F4D670-94A4-4B41-9077-0611DFB2D9E4}" type="sibTrans" cxnId="{E5064645-6DDB-4E82-B042-ABB667E2C084}">
      <dgm:prSet/>
      <dgm:spPr/>
      <dgm:t>
        <a:bodyPr/>
        <a:lstStyle/>
        <a:p>
          <a:endParaRPr lang="en-US" sz="1400"/>
        </a:p>
      </dgm:t>
    </dgm:pt>
    <dgm:pt modelId="{B88AAD64-1E39-457F-995C-D66FF21C0F4D}">
      <dgm:prSet custT="1"/>
      <dgm:spPr/>
      <dgm:t>
        <a:bodyPr/>
        <a:lstStyle/>
        <a:p>
          <a:pPr>
            <a:buClr>
              <a:schemeClr val="accent3"/>
            </a:buClr>
            <a:buFont typeface="Arial" panose="020B0604020202020204" pitchFamily="34" charset="0"/>
            <a:buChar char="•"/>
          </a:pPr>
          <a:r>
            <a:rPr lang="en-US" sz="1400" dirty="0"/>
            <a:t> U.S. gets 2 naval bases</a:t>
          </a:r>
        </a:p>
      </dgm:t>
    </dgm:pt>
    <dgm:pt modelId="{216AF083-A4B2-4362-BEF0-FBE726545CC8}" type="parTrans" cxnId="{85446D5C-D867-44FD-AA1E-FD11E409A1BA}">
      <dgm:prSet/>
      <dgm:spPr/>
      <dgm:t>
        <a:bodyPr/>
        <a:lstStyle/>
        <a:p>
          <a:endParaRPr lang="en-US" sz="1400"/>
        </a:p>
      </dgm:t>
    </dgm:pt>
    <dgm:pt modelId="{4DA5C161-C180-4CED-AB95-D2386959C1ED}" type="sibTrans" cxnId="{85446D5C-D867-44FD-AA1E-FD11E409A1BA}">
      <dgm:prSet/>
      <dgm:spPr/>
      <dgm:t>
        <a:bodyPr/>
        <a:lstStyle/>
        <a:p>
          <a:endParaRPr lang="en-US" sz="1400"/>
        </a:p>
      </dgm:t>
    </dgm:pt>
    <dgm:pt modelId="{ED8D673E-2D88-4D11-B81F-75D6074F8648}">
      <dgm:prSet custT="1"/>
      <dgm:spPr/>
      <dgm:t>
        <a:bodyPr/>
        <a:lstStyle/>
        <a:p>
          <a:pPr>
            <a:buClr>
              <a:schemeClr val="accent3"/>
            </a:buClr>
            <a:buFont typeface="+mj-lt"/>
            <a:buAutoNum type="alphaLcPeriod" startAt="2"/>
          </a:pPr>
          <a:r>
            <a:rPr lang="en-US" sz="1400"/>
            <a:t>______________________________</a:t>
          </a:r>
          <a:endParaRPr lang="en-US" sz="1400" dirty="0"/>
        </a:p>
      </dgm:t>
    </dgm:pt>
    <dgm:pt modelId="{299D6F32-A65A-47DD-AE64-A46CD11BC35A}" type="parTrans" cxnId="{E55ED269-463D-4685-88F1-D28F2EA8B78F}">
      <dgm:prSet/>
      <dgm:spPr/>
      <dgm:t>
        <a:bodyPr/>
        <a:lstStyle/>
        <a:p>
          <a:endParaRPr lang="en-US" sz="1400"/>
        </a:p>
      </dgm:t>
    </dgm:pt>
    <dgm:pt modelId="{3546A587-E116-4951-A0FC-7D444931D50F}" type="sibTrans" cxnId="{E55ED269-463D-4685-88F1-D28F2EA8B78F}">
      <dgm:prSet/>
      <dgm:spPr/>
      <dgm:t>
        <a:bodyPr/>
        <a:lstStyle/>
        <a:p>
          <a:endParaRPr lang="en-US" sz="1400"/>
        </a:p>
      </dgm:t>
    </dgm:pt>
    <dgm:pt modelId="{2871DB71-C83F-4DCF-B5D2-FE9E97AE0B95}" type="pres">
      <dgm:prSet presAssocID="{0EC36390-DE98-4550-9E9A-0D869A715DBF}" presName="linear" presStyleCnt="0">
        <dgm:presLayoutVars>
          <dgm:animLvl val="lvl"/>
          <dgm:resizeHandles val="exact"/>
        </dgm:presLayoutVars>
      </dgm:prSet>
      <dgm:spPr/>
    </dgm:pt>
    <dgm:pt modelId="{AFFB5D73-F20F-4C89-86AE-D9E5B49A5F85}" type="pres">
      <dgm:prSet presAssocID="{AD8C9D46-5035-47EC-980B-E519A8F699F5}" presName="parentText" presStyleLbl="node1" presStyleIdx="0" presStyleCnt="5">
        <dgm:presLayoutVars>
          <dgm:chMax val="0"/>
          <dgm:bulletEnabled val="1"/>
        </dgm:presLayoutVars>
      </dgm:prSet>
      <dgm:spPr/>
    </dgm:pt>
    <dgm:pt modelId="{CA808B9D-7F8C-482F-87B9-3E144655D46A}" type="pres">
      <dgm:prSet presAssocID="{AD8C9D46-5035-47EC-980B-E519A8F699F5}" presName="childText" presStyleLbl="revTx" presStyleIdx="0" presStyleCnt="5">
        <dgm:presLayoutVars>
          <dgm:bulletEnabled val="1"/>
        </dgm:presLayoutVars>
      </dgm:prSet>
      <dgm:spPr/>
    </dgm:pt>
    <dgm:pt modelId="{4D183043-3FEF-4464-8D2B-C68DFA64C723}" type="pres">
      <dgm:prSet presAssocID="{ED8D673E-2D88-4D11-B81F-75D6074F8648}" presName="parentText" presStyleLbl="node1" presStyleIdx="1" presStyleCnt="5">
        <dgm:presLayoutVars>
          <dgm:chMax val="0"/>
          <dgm:bulletEnabled val="1"/>
        </dgm:presLayoutVars>
      </dgm:prSet>
      <dgm:spPr/>
    </dgm:pt>
    <dgm:pt modelId="{A6677396-6B11-4EAC-94EC-0A8B1CA080B7}" type="pres">
      <dgm:prSet presAssocID="{ED8D673E-2D88-4D11-B81F-75D6074F8648}" presName="childText" presStyleLbl="revTx" presStyleIdx="1" presStyleCnt="5">
        <dgm:presLayoutVars>
          <dgm:bulletEnabled val="1"/>
        </dgm:presLayoutVars>
      </dgm:prSet>
      <dgm:spPr/>
    </dgm:pt>
    <dgm:pt modelId="{A890BCDD-7F0B-4CF1-9E81-A63821B474A4}" type="pres">
      <dgm:prSet presAssocID="{6BB14C22-1E4A-4EC5-BEED-CBBAA04EFF64}" presName="parentText" presStyleLbl="node1" presStyleIdx="2" presStyleCnt="5">
        <dgm:presLayoutVars>
          <dgm:chMax val="0"/>
          <dgm:bulletEnabled val="1"/>
        </dgm:presLayoutVars>
      </dgm:prSet>
      <dgm:spPr/>
    </dgm:pt>
    <dgm:pt modelId="{0E7F4053-24A4-435A-989E-6E7829E87CEC}" type="pres">
      <dgm:prSet presAssocID="{6BB14C22-1E4A-4EC5-BEED-CBBAA04EFF64}" presName="childText" presStyleLbl="revTx" presStyleIdx="2" presStyleCnt="5">
        <dgm:presLayoutVars>
          <dgm:bulletEnabled val="1"/>
        </dgm:presLayoutVars>
      </dgm:prSet>
      <dgm:spPr/>
    </dgm:pt>
    <dgm:pt modelId="{73A59962-2DA8-46DC-8A6F-EBBC8115343A}" type="pres">
      <dgm:prSet presAssocID="{C731428E-C5F5-4CD2-A6D1-27441777F270}" presName="parentText" presStyleLbl="node1" presStyleIdx="3" presStyleCnt="5">
        <dgm:presLayoutVars>
          <dgm:chMax val="0"/>
          <dgm:bulletEnabled val="1"/>
        </dgm:presLayoutVars>
      </dgm:prSet>
      <dgm:spPr/>
    </dgm:pt>
    <dgm:pt modelId="{D7055A58-DDFE-4475-8700-E075477FC014}" type="pres">
      <dgm:prSet presAssocID="{C731428E-C5F5-4CD2-A6D1-27441777F270}" presName="childText" presStyleLbl="revTx" presStyleIdx="3" presStyleCnt="5">
        <dgm:presLayoutVars>
          <dgm:bulletEnabled val="1"/>
        </dgm:presLayoutVars>
      </dgm:prSet>
      <dgm:spPr/>
    </dgm:pt>
    <dgm:pt modelId="{58C15AC5-256E-46B2-93D9-5408C1AC5075}" type="pres">
      <dgm:prSet presAssocID="{3B4D43E3-0AEA-4279-8E97-B92A02088E0A}" presName="parentText" presStyleLbl="node1" presStyleIdx="4" presStyleCnt="5">
        <dgm:presLayoutVars>
          <dgm:chMax val="0"/>
          <dgm:bulletEnabled val="1"/>
        </dgm:presLayoutVars>
      </dgm:prSet>
      <dgm:spPr/>
    </dgm:pt>
    <dgm:pt modelId="{B3C90B97-B802-430B-8B9E-F65E493219EE}" type="pres">
      <dgm:prSet presAssocID="{3B4D43E3-0AEA-4279-8E97-B92A02088E0A}" presName="childText" presStyleLbl="revTx" presStyleIdx="4" presStyleCnt="5">
        <dgm:presLayoutVars>
          <dgm:bulletEnabled val="1"/>
        </dgm:presLayoutVars>
      </dgm:prSet>
      <dgm:spPr/>
    </dgm:pt>
  </dgm:ptLst>
  <dgm:cxnLst>
    <dgm:cxn modelId="{4C1FB212-9E88-47C5-ABE1-02DB42F3AF94}" srcId="{0EC36390-DE98-4550-9E9A-0D869A715DBF}" destId="{C731428E-C5F5-4CD2-A6D1-27441777F270}" srcOrd="3" destOrd="0" parTransId="{1D096EBE-2D95-4707-A4C4-4348E3EF098C}" sibTransId="{2FC2F052-08DB-4FAE-A2F4-940F46E8C9EB}"/>
    <dgm:cxn modelId="{9E030316-FADC-47DD-8A42-66018DB942C2}" srcId="{3B4D43E3-0AEA-4279-8E97-B92A02088E0A}" destId="{A18DA239-0BA9-444A-A57E-8FCAB622FC9D}" srcOrd="0" destOrd="0" parTransId="{36770D02-A1E4-43CA-95F1-14C407D34FDA}" sibTransId="{B3B859CB-9E7E-466D-9C21-1C1CCDECA22D}"/>
    <dgm:cxn modelId="{738ABF2F-2440-4C42-A6B4-C284997BCABB}" type="presOf" srcId="{DF453E8F-0AF4-4F7F-A8F0-D130C555ABEC}" destId="{CA808B9D-7F8C-482F-87B9-3E144655D46A}" srcOrd="0" destOrd="0" presId="urn:microsoft.com/office/officeart/2005/8/layout/vList2"/>
    <dgm:cxn modelId="{85446D5C-D867-44FD-AA1E-FD11E409A1BA}" srcId="{AD8C9D46-5035-47EC-980B-E519A8F699F5}" destId="{B88AAD64-1E39-457F-995C-D66FF21C0F4D}" srcOrd="2" destOrd="0" parTransId="{216AF083-A4B2-4362-BEF0-FBE726545CC8}" sibTransId="{4DA5C161-C180-4CED-AB95-D2386959C1ED}"/>
    <dgm:cxn modelId="{A181B45C-E8E4-44FE-829A-D4899499D9DB}" type="presOf" srcId="{AD8C9D46-5035-47EC-980B-E519A8F699F5}" destId="{AFFB5D73-F20F-4C89-86AE-D9E5B49A5F85}" srcOrd="0" destOrd="0" presId="urn:microsoft.com/office/officeart/2005/8/layout/vList2"/>
    <dgm:cxn modelId="{E5064645-6DDB-4E82-B042-ABB667E2C084}" srcId="{AD8C9D46-5035-47EC-980B-E519A8F699F5}" destId="{C0BEF3DC-0BFF-4346-96A7-20EE3F6E7657}" srcOrd="1" destOrd="0" parTransId="{F49AB35E-9430-4BCB-82B4-B318CE61189A}" sibTransId="{73F4D670-94A4-4B41-9077-0611DFB2D9E4}"/>
    <dgm:cxn modelId="{EFD8AC68-04BA-4788-96EC-01C46B554BF9}" type="presOf" srcId="{3B4D43E3-0AEA-4279-8E97-B92A02088E0A}" destId="{58C15AC5-256E-46B2-93D9-5408C1AC5075}" srcOrd="0" destOrd="0" presId="urn:microsoft.com/office/officeart/2005/8/layout/vList2"/>
    <dgm:cxn modelId="{E55ED269-463D-4685-88F1-D28F2EA8B78F}" srcId="{0EC36390-DE98-4550-9E9A-0D869A715DBF}" destId="{ED8D673E-2D88-4D11-B81F-75D6074F8648}" srcOrd="1" destOrd="0" parTransId="{299D6F32-A65A-47DD-AE64-A46CD11BC35A}" sibTransId="{3546A587-E116-4951-A0FC-7D444931D50F}"/>
    <dgm:cxn modelId="{532C4A4A-33E6-48A7-9DC2-C73BE4D72EB0}" type="presOf" srcId="{C731428E-C5F5-4CD2-A6D1-27441777F270}" destId="{73A59962-2DA8-46DC-8A6F-EBBC8115343A}" srcOrd="0" destOrd="0" presId="urn:microsoft.com/office/officeart/2005/8/layout/vList2"/>
    <dgm:cxn modelId="{D4404E6A-E679-401C-B950-68A555B7955D}" type="presOf" srcId="{D4F92C18-807B-43A1-B882-7EE068CE75F7}" destId="{A6677396-6B11-4EAC-94EC-0A8B1CA080B7}" srcOrd="0" destOrd="0" presId="urn:microsoft.com/office/officeart/2005/8/layout/vList2"/>
    <dgm:cxn modelId="{6880874A-389A-4480-8563-99336EC28CE4}" srcId="{6BB14C22-1E4A-4EC5-BEED-CBBAA04EFF64}" destId="{025D1D69-C56B-49D8-8215-54955165FEA2}" srcOrd="0" destOrd="0" parTransId="{FA2A6DE9-01E8-4D93-8724-24D881B54DB8}" sibTransId="{90FC78E5-CA04-4F7B-A12D-0F82E4DE4299}"/>
    <dgm:cxn modelId="{6893604B-01C0-4E82-A3C2-BC8BB3A4FBC3}" srcId="{0EC36390-DE98-4550-9E9A-0D869A715DBF}" destId="{6BB14C22-1E4A-4EC5-BEED-CBBAA04EFF64}" srcOrd="2" destOrd="0" parTransId="{93BDD062-1D00-4CCE-8807-4F93366CCD25}" sibTransId="{687E54F7-38DB-4AF3-B7D6-B395C11134E2}"/>
    <dgm:cxn modelId="{BE77A56E-DF80-4B3C-AFC5-E505B6DBA12C}" type="presOf" srcId="{A18DA239-0BA9-444A-A57E-8FCAB622FC9D}" destId="{B3C90B97-B802-430B-8B9E-F65E493219EE}" srcOrd="0" destOrd="0" presId="urn:microsoft.com/office/officeart/2005/8/layout/vList2"/>
    <dgm:cxn modelId="{64278A54-53AD-4533-974A-BD16AB7A2BEA}" srcId="{AD8C9D46-5035-47EC-980B-E519A8F699F5}" destId="{DF453E8F-0AF4-4F7F-A8F0-D130C555ABEC}" srcOrd="0" destOrd="0" parTransId="{049B5C98-2BBB-4423-9F71-171C2403F843}" sibTransId="{BAA323EB-2803-4961-ADD9-108FBA1C6530}"/>
    <dgm:cxn modelId="{E84B547D-14F0-4DBC-A924-D76D29068B64}" type="presOf" srcId="{87DA8661-C60D-46D8-A919-57E28E69D2EE}" destId="{D7055A58-DDFE-4475-8700-E075477FC014}" srcOrd="0" destOrd="0" presId="urn:microsoft.com/office/officeart/2005/8/layout/vList2"/>
    <dgm:cxn modelId="{3DB7A980-B7CA-4093-899D-52435554C3F5}" srcId="{ED8D673E-2D88-4D11-B81F-75D6074F8648}" destId="{D4F92C18-807B-43A1-B882-7EE068CE75F7}" srcOrd="0" destOrd="0" parTransId="{5F10E809-490E-449C-AFFC-F32CD9BD1865}" sibTransId="{5A88E423-9253-41DD-89D2-B2150EB22402}"/>
    <dgm:cxn modelId="{4C337C98-F146-4043-83CD-4883393F8190}" type="presOf" srcId="{B88AAD64-1E39-457F-995C-D66FF21C0F4D}" destId="{CA808B9D-7F8C-482F-87B9-3E144655D46A}" srcOrd="0" destOrd="2" presId="urn:microsoft.com/office/officeart/2005/8/layout/vList2"/>
    <dgm:cxn modelId="{D7DC4D9C-8BC5-4199-B577-159A088BA456}" srcId="{0EC36390-DE98-4550-9E9A-0D869A715DBF}" destId="{3B4D43E3-0AEA-4279-8E97-B92A02088E0A}" srcOrd="4" destOrd="0" parTransId="{2F3F1256-C1D4-4520-91BF-D0B0C9C367D2}" sibTransId="{C159C934-5081-499C-8176-F4B4F2D9CB17}"/>
    <dgm:cxn modelId="{594979B0-ED01-4683-B861-691DBD52D4C1}" type="presOf" srcId="{C0BEF3DC-0BFF-4346-96A7-20EE3F6E7657}" destId="{CA808B9D-7F8C-482F-87B9-3E144655D46A}" srcOrd="0" destOrd="1" presId="urn:microsoft.com/office/officeart/2005/8/layout/vList2"/>
    <dgm:cxn modelId="{A03345BE-3C4D-477A-AF94-26444AF0A84B}" type="presOf" srcId="{ED8D673E-2D88-4D11-B81F-75D6074F8648}" destId="{4D183043-3FEF-4464-8D2B-C68DFA64C723}" srcOrd="0" destOrd="0" presId="urn:microsoft.com/office/officeart/2005/8/layout/vList2"/>
    <dgm:cxn modelId="{2806C3BF-4F5B-4A44-91EB-1192ED65F248}" srcId="{0EC36390-DE98-4550-9E9A-0D869A715DBF}" destId="{AD8C9D46-5035-47EC-980B-E519A8F699F5}" srcOrd="0" destOrd="0" parTransId="{3EA195AD-98EE-42E9-AE76-E439B83074D2}" sibTransId="{934206F3-1A1E-4567-A427-337A7DF90C7D}"/>
    <dgm:cxn modelId="{89AECCF6-041E-4CCD-A2BD-B50C6253648C}" type="presOf" srcId="{025D1D69-C56B-49D8-8215-54955165FEA2}" destId="{0E7F4053-24A4-435A-989E-6E7829E87CEC}" srcOrd="0" destOrd="0" presId="urn:microsoft.com/office/officeart/2005/8/layout/vList2"/>
    <dgm:cxn modelId="{A1E689F7-28DB-4199-8923-FCDC505D0A67}" type="presOf" srcId="{6BB14C22-1E4A-4EC5-BEED-CBBAA04EFF64}" destId="{A890BCDD-7F0B-4CF1-9E81-A63821B474A4}" srcOrd="0" destOrd="0" presId="urn:microsoft.com/office/officeart/2005/8/layout/vList2"/>
    <dgm:cxn modelId="{122808F8-13DC-4219-92C4-603127B5F13E}" type="presOf" srcId="{0EC36390-DE98-4550-9E9A-0D869A715DBF}" destId="{2871DB71-C83F-4DCF-B5D2-FE9E97AE0B95}" srcOrd="0" destOrd="0" presId="urn:microsoft.com/office/officeart/2005/8/layout/vList2"/>
    <dgm:cxn modelId="{F42888FF-1F07-4238-9178-E6E8CA491EE3}" srcId="{C731428E-C5F5-4CD2-A6D1-27441777F270}" destId="{87DA8661-C60D-46D8-A919-57E28E69D2EE}" srcOrd="0" destOrd="0" parTransId="{F41B62C2-0E93-4587-8AFB-862F843E40F9}" sibTransId="{1694CD8E-06E9-403C-82AA-3F568F668E3E}"/>
    <dgm:cxn modelId="{D62410F1-1E72-4CF1-A78B-F932391AE122}" type="presParOf" srcId="{2871DB71-C83F-4DCF-B5D2-FE9E97AE0B95}" destId="{AFFB5D73-F20F-4C89-86AE-D9E5B49A5F85}" srcOrd="0" destOrd="0" presId="urn:microsoft.com/office/officeart/2005/8/layout/vList2"/>
    <dgm:cxn modelId="{92D508EF-239C-4825-B708-0037859D01AD}" type="presParOf" srcId="{2871DB71-C83F-4DCF-B5D2-FE9E97AE0B95}" destId="{CA808B9D-7F8C-482F-87B9-3E144655D46A}" srcOrd="1" destOrd="0" presId="urn:microsoft.com/office/officeart/2005/8/layout/vList2"/>
    <dgm:cxn modelId="{30D46193-A01A-424B-A602-28E842A0181B}" type="presParOf" srcId="{2871DB71-C83F-4DCF-B5D2-FE9E97AE0B95}" destId="{4D183043-3FEF-4464-8D2B-C68DFA64C723}" srcOrd="2" destOrd="0" presId="urn:microsoft.com/office/officeart/2005/8/layout/vList2"/>
    <dgm:cxn modelId="{50203AEE-DBA9-4AC2-B245-5714761E995C}" type="presParOf" srcId="{2871DB71-C83F-4DCF-B5D2-FE9E97AE0B95}" destId="{A6677396-6B11-4EAC-94EC-0A8B1CA080B7}" srcOrd="3" destOrd="0" presId="urn:microsoft.com/office/officeart/2005/8/layout/vList2"/>
    <dgm:cxn modelId="{72A2DE9A-11E7-4EA3-8DD5-B73D447E2ADE}" type="presParOf" srcId="{2871DB71-C83F-4DCF-B5D2-FE9E97AE0B95}" destId="{A890BCDD-7F0B-4CF1-9E81-A63821B474A4}" srcOrd="4" destOrd="0" presId="urn:microsoft.com/office/officeart/2005/8/layout/vList2"/>
    <dgm:cxn modelId="{DC8EA6DD-7FC0-467D-8514-9C6525EB1853}" type="presParOf" srcId="{2871DB71-C83F-4DCF-B5D2-FE9E97AE0B95}" destId="{0E7F4053-24A4-435A-989E-6E7829E87CEC}" srcOrd="5" destOrd="0" presId="urn:microsoft.com/office/officeart/2005/8/layout/vList2"/>
    <dgm:cxn modelId="{DBDA5946-BDD4-4E26-855C-6D3866B20275}" type="presParOf" srcId="{2871DB71-C83F-4DCF-B5D2-FE9E97AE0B95}" destId="{73A59962-2DA8-46DC-8A6F-EBBC8115343A}" srcOrd="6" destOrd="0" presId="urn:microsoft.com/office/officeart/2005/8/layout/vList2"/>
    <dgm:cxn modelId="{E387F9F7-2AA8-4382-A646-6E6FF212BACD}" type="presParOf" srcId="{2871DB71-C83F-4DCF-B5D2-FE9E97AE0B95}" destId="{D7055A58-DDFE-4475-8700-E075477FC014}" srcOrd="7" destOrd="0" presId="urn:microsoft.com/office/officeart/2005/8/layout/vList2"/>
    <dgm:cxn modelId="{4C305B92-A12D-43A4-B914-E1B0776702B9}" type="presParOf" srcId="{2871DB71-C83F-4DCF-B5D2-FE9E97AE0B95}" destId="{58C15AC5-256E-46B2-93D9-5408C1AC5075}" srcOrd="8" destOrd="0" presId="urn:microsoft.com/office/officeart/2005/8/layout/vList2"/>
    <dgm:cxn modelId="{98FEA27A-CC73-455B-9900-984569DDE798}" type="presParOf" srcId="{2871DB71-C83F-4DCF-B5D2-FE9E97AE0B95}" destId="{B3C90B97-B802-430B-8B9E-F65E493219EE}"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1F0FB-7BCE-4067-BB62-E50B62BC3373}" type="doc">
      <dgm:prSet loTypeId="urn:microsoft.com/office/officeart/2005/8/layout/hierarchy4" loCatId="list" qsTypeId="urn:microsoft.com/office/officeart/2005/8/quickstyle/simple3" qsCatId="simple" csTypeId="urn:microsoft.com/office/officeart/2005/8/colors/accent0_1" csCatId="mainScheme" phldr="1"/>
      <dgm:spPr/>
      <dgm:t>
        <a:bodyPr/>
        <a:lstStyle/>
        <a:p>
          <a:endParaRPr lang="en-US"/>
        </a:p>
      </dgm:t>
    </dgm:pt>
    <dgm:pt modelId="{6E964E90-B4DC-402D-96E3-A88899F1AFEB}">
      <dgm:prSet phldrT="[Text]"/>
      <dgm:spPr/>
      <dgm:t>
        <a:bodyPr/>
        <a:lstStyle/>
        <a:p>
          <a:r>
            <a:rPr lang="en-US" dirty="0"/>
            <a:t>Effects of WWII</a:t>
          </a:r>
        </a:p>
      </dgm:t>
    </dgm:pt>
    <dgm:pt modelId="{FCB2CFC2-FDC7-4AB8-B88B-B2066FF99842}" type="parTrans" cxnId="{663F765B-5A9F-480E-B5C9-F1DB0A7D1E52}">
      <dgm:prSet/>
      <dgm:spPr/>
      <dgm:t>
        <a:bodyPr/>
        <a:lstStyle/>
        <a:p>
          <a:endParaRPr lang="en-US"/>
        </a:p>
      </dgm:t>
    </dgm:pt>
    <dgm:pt modelId="{52C66955-069C-4C81-A17A-8DC2E4E65475}" type="sibTrans" cxnId="{663F765B-5A9F-480E-B5C9-F1DB0A7D1E52}">
      <dgm:prSet/>
      <dgm:spPr/>
      <dgm:t>
        <a:bodyPr/>
        <a:lstStyle/>
        <a:p>
          <a:endParaRPr lang="en-US"/>
        </a:p>
      </dgm:t>
    </dgm:pt>
    <dgm:pt modelId="{4F41D0C7-53A4-402F-B7E7-B3F0DC026850}">
      <dgm:prSet phldrT="[Text]"/>
      <dgm:spPr/>
      <dgm:t>
        <a:bodyPr/>
        <a:lstStyle/>
        <a:p>
          <a:r>
            <a:rPr lang="en-US" dirty="0"/>
            <a:t> </a:t>
          </a:r>
        </a:p>
      </dgm:t>
    </dgm:pt>
    <dgm:pt modelId="{C9045487-62F0-43B9-BD66-91AE5EC458B6}" type="parTrans" cxnId="{D5536763-BED6-443E-8624-2A462DC72487}">
      <dgm:prSet/>
      <dgm:spPr/>
      <dgm:t>
        <a:bodyPr/>
        <a:lstStyle/>
        <a:p>
          <a:endParaRPr lang="en-US"/>
        </a:p>
      </dgm:t>
    </dgm:pt>
    <dgm:pt modelId="{F2EFF6FB-EFD6-4B78-AFC3-EE896F7A6015}" type="sibTrans" cxnId="{D5536763-BED6-443E-8624-2A462DC72487}">
      <dgm:prSet/>
      <dgm:spPr/>
      <dgm:t>
        <a:bodyPr/>
        <a:lstStyle/>
        <a:p>
          <a:endParaRPr lang="en-US"/>
        </a:p>
      </dgm:t>
    </dgm:pt>
    <dgm:pt modelId="{C59CCA68-3784-43DD-B7A4-042C0031D832}">
      <dgm:prSet phldrT="[Text]"/>
      <dgm:spPr/>
      <dgm:t>
        <a:bodyPr/>
        <a:lstStyle/>
        <a:p>
          <a:r>
            <a:rPr lang="en-US" dirty="0"/>
            <a:t> </a:t>
          </a:r>
        </a:p>
      </dgm:t>
    </dgm:pt>
    <dgm:pt modelId="{CF4011B1-4EE4-4189-BC2B-682221D2A80A}" type="parTrans" cxnId="{B5598549-E001-4DEA-B076-0054B1F0FE90}">
      <dgm:prSet/>
      <dgm:spPr/>
      <dgm:t>
        <a:bodyPr/>
        <a:lstStyle/>
        <a:p>
          <a:endParaRPr lang="en-US"/>
        </a:p>
      </dgm:t>
    </dgm:pt>
    <dgm:pt modelId="{F59784E4-98F3-4B65-846C-2D734E6F3351}" type="sibTrans" cxnId="{B5598549-E001-4DEA-B076-0054B1F0FE90}">
      <dgm:prSet/>
      <dgm:spPr/>
      <dgm:t>
        <a:bodyPr/>
        <a:lstStyle/>
        <a:p>
          <a:endParaRPr lang="en-US"/>
        </a:p>
      </dgm:t>
    </dgm:pt>
    <dgm:pt modelId="{24D2AC01-C5AC-4979-97BA-D26914B7F749}">
      <dgm:prSet phldrT="[Text]"/>
      <dgm:spPr/>
      <dgm:t>
        <a:bodyPr/>
        <a:lstStyle/>
        <a:p>
          <a:endParaRPr lang="en-US" dirty="0"/>
        </a:p>
      </dgm:t>
    </dgm:pt>
    <dgm:pt modelId="{EA8E0AF4-82AF-43E0-99A6-7AF00FA8793E}" type="parTrans" cxnId="{749A6570-1FAA-4D2C-AD99-A211AA66058B}">
      <dgm:prSet/>
      <dgm:spPr/>
      <dgm:t>
        <a:bodyPr/>
        <a:lstStyle/>
        <a:p>
          <a:endParaRPr lang="en-US"/>
        </a:p>
      </dgm:t>
    </dgm:pt>
    <dgm:pt modelId="{00739E3E-5273-476A-8176-EDDD65A155D9}" type="sibTrans" cxnId="{749A6570-1FAA-4D2C-AD99-A211AA66058B}">
      <dgm:prSet/>
      <dgm:spPr/>
      <dgm:t>
        <a:bodyPr/>
        <a:lstStyle/>
        <a:p>
          <a:endParaRPr lang="en-US"/>
        </a:p>
      </dgm:t>
    </dgm:pt>
    <dgm:pt modelId="{D682E974-B3D7-4400-912C-32ECCD1DE5F6}">
      <dgm:prSet phldrT="[Text]"/>
      <dgm:spPr/>
      <dgm:t>
        <a:bodyPr/>
        <a:lstStyle/>
        <a:p>
          <a:endParaRPr lang="en-US" dirty="0"/>
        </a:p>
      </dgm:t>
    </dgm:pt>
    <dgm:pt modelId="{C132FE8F-9AE0-4F24-A0EC-5FE7D5A5081C}" type="parTrans" cxnId="{54EACAC7-B98A-418E-BCB6-9D92298549AF}">
      <dgm:prSet/>
      <dgm:spPr/>
      <dgm:t>
        <a:bodyPr/>
        <a:lstStyle/>
        <a:p>
          <a:endParaRPr lang="en-US"/>
        </a:p>
      </dgm:t>
    </dgm:pt>
    <dgm:pt modelId="{586F2509-E137-4EDC-B714-2F2FE8D9BEE9}" type="sibTrans" cxnId="{54EACAC7-B98A-418E-BCB6-9D92298549AF}">
      <dgm:prSet/>
      <dgm:spPr/>
      <dgm:t>
        <a:bodyPr/>
        <a:lstStyle/>
        <a:p>
          <a:endParaRPr lang="en-US"/>
        </a:p>
      </dgm:t>
    </dgm:pt>
    <dgm:pt modelId="{9DFEDF78-332B-47E1-B8A3-BA910EA02CB2}" type="pres">
      <dgm:prSet presAssocID="{5E51F0FB-7BCE-4067-BB62-E50B62BC3373}" presName="Name0" presStyleCnt="0">
        <dgm:presLayoutVars>
          <dgm:chPref val="1"/>
          <dgm:dir/>
          <dgm:animOne val="branch"/>
          <dgm:animLvl val="lvl"/>
          <dgm:resizeHandles/>
        </dgm:presLayoutVars>
      </dgm:prSet>
      <dgm:spPr/>
    </dgm:pt>
    <dgm:pt modelId="{C3EFF043-738D-45C8-AA4A-A230DB16FD69}" type="pres">
      <dgm:prSet presAssocID="{6E964E90-B4DC-402D-96E3-A88899F1AFEB}" presName="vertOne" presStyleCnt="0"/>
      <dgm:spPr/>
    </dgm:pt>
    <dgm:pt modelId="{569B9DDF-4BEE-407A-BDCE-1757CCEBDE85}" type="pres">
      <dgm:prSet presAssocID="{6E964E90-B4DC-402D-96E3-A88899F1AFEB}" presName="txOne" presStyleLbl="node0" presStyleIdx="0" presStyleCnt="1" custScaleY="25813">
        <dgm:presLayoutVars>
          <dgm:chPref val="3"/>
        </dgm:presLayoutVars>
      </dgm:prSet>
      <dgm:spPr/>
    </dgm:pt>
    <dgm:pt modelId="{AF42683D-C92C-4026-A0E0-80861DA23C7C}" type="pres">
      <dgm:prSet presAssocID="{6E964E90-B4DC-402D-96E3-A88899F1AFEB}" presName="parTransOne" presStyleCnt="0"/>
      <dgm:spPr/>
    </dgm:pt>
    <dgm:pt modelId="{BDEDE967-A1E7-46F1-B116-AF466757C340}" type="pres">
      <dgm:prSet presAssocID="{6E964E90-B4DC-402D-96E3-A88899F1AFEB}" presName="horzOne" presStyleCnt="0"/>
      <dgm:spPr/>
    </dgm:pt>
    <dgm:pt modelId="{C4FEE7DE-788B-4245-AD25-B7695C071AAE}" type="pres">
      <dgm:prSet presAssocID="{4F41D0C7-53A4-402F-B7E7-B3F0DC026850}" presName="vertTwo" presStyleCnt="0"/>
      <dgm:spPr/>
    </dgm:pt>
    <dgm:pt modelId="{55755712-4325-4973-891F-2FFE6A3D7EB9}" type="pres">
      <dgm:prSet presAssocID="{4F41D0C7-53A4-402F-B7E7-B3F0DC026850}" presName="txTwo" presStyleLbl="node2" presStyleIdx="0" presStyleCnt="4">
        <dgm:presLayoutVars>
          <dgm:chPref val="3"/>
        </dgm:presLayoutVars>
      </dgm:prSet>
      <dgm:spPr/>
    </dgm:pt>
    <dgm:pt modelId="{D09C12E6-D475-4D43-9981-7ED23EEC8B86}" type="pres">
      <dgm:prSet presAssocID="{4F41D0C7-53A4-402F-B7E7-B3F0DC026850}" presName="horzTwo" presStyleCnt="0"/>
      <dgm:spPr/>
    </dgm:pt>
    <dgm:pt modelId="{D1689703-9FA2-4AE4-B2D9-B55A20E1E435}" type="pres">
      <dgm:prSet presAssocID="{F2EFF6FB-EFD6-4B78-AFC3-EE896F7A6015}" presName="sibSpaceTwo" presStyleCnt="0"/>
      <dgm:spPr/>
    </dgm:pt>
    <dgm:pt modelId="{8AA0D7A1-F1CB-4D32-AB5F-D3F26E25545A}" type="pres">
      <dgm:prSet presAssocID="{24D2AC01-C5AC-4979-97BA-D26914B7F749}" presName="vertTwo" presStyleCnt="0"/>
      <dgm:spPr/>
    </dgm:pt>
    <dgm:pt modelId="{9D88BC60-CD9A-4C3F-9B1B-8ED74D7110AA}" type="pres">
      <dgm:prSet presAssocID="{24D2AC01-C5AC-4979-97BA-D26914B7F749}" presName="txTwo" presStyleLbl="node2" presStyleIdx="1" presStyleCnt="4">
        <dgm:presLayoutVars>
          <dgm:chPref val="3"/>
        </dgm:presLayoutVars>
      </dgm:prSet>
      <dgm:spPr/>
    </dgm:pt>
    <dgm:pt modelId="{1E6FF3E7-198F-47F4-8B39-64A964533224}" type="pres">
      <dgm:prSet presAssocID="{24D2AC01-C5AC-4979-97BA-D26914B7F749}" presName="horzTwo" presStyleCnt="0"/>
      <dgm:spPr/>
    </dgm:pt>
    <dgm:pt modelId="{2A6373BB-E486-474A-9B6B-B39C9E50FBFF}" type="pres">
      <dgm:prSet presAssocID="{00739E3E-5273-476A-8176-EDDD65A155D9}" presName="sibSpaceTwo" presStyleCnt="0"/>
      <dgm:spPr/>
    </dgm:pt>
    <dgm:pt modelId="{28F5E13A-51BB-4C1C-88EB-4639FB3AEAF3}" type="pres">
      <dgm:prSet presAssocID="{C59CCA68-3784-43DD-B7A4-042C0031D832}" presName="vertTwo" presStyleCnt="0"/>
      <dgm:spPr/>
    </dgm:pt>
    <dgm:pt modelId="{105F54AD-D1BD-43B9-93F9-FBDC6710928E}" type="pres">
      <dgm:prSet presAssocID="{C59CCA68-3784-43DD-B7A4-042C0031D832}" presName="txTwo" presStyleLbl="node2" presStyleIdx="2" presStyleCnt="4">
        <dgm:presLayoutVars>
          <dgm:chPref val="3"/>
        </dgm:presLayoutVars>
      </dgm:prSet>
      <dgm:spPr/>
    </dgm:pt>
    <dgm:pt modelId="{7C31D313-4DF4-42DE-9289-F4C9A7F78F4B}" type="pres">
      <dgm:prSet presAssocID="{C59CCA68-3784-43DD-B7A4-042C0031D832}" presName="horzTwo" presStyleCnt="0"/>
      <dgm:spPr/>
    </dgm:pt>
    <dgm:pt modelId="{562BFB4E-E68B-467C-B743-0D8A4EB1B3DC}" type="pres">
      <dgm:prSet presAssocID="{F59784E4-98F3-4B65-846C-2D734E6F3351}" presName="sibSpaceTwo" presStyleCnt="0"/>
      <dgm:spPr/>
    </dgm:pt>
    <dgm:pt modelId="{1F43353F-72B5-4A05-BC31-BCB523C77B0B}" type="pres">
      <dgm:prSet presAssocID="{D682E974-B3D7-4400-912C-32ECCD1DE5F6}" presName="vertTwo" presStyleCnt="0"/>
      <dgm:spPr/>
    </dgm:pt>
    <dgm:pt modelId="{16505229-B814-4C42-8C98-D21F50DBB4C0}" type="pres">
      <dgm:prSet presAssocID="{D682E974-B3D7-4400-912C-32ECCD1DE5F6}" presName="txTwo" presStyleLbl="node2" presStyleIdx="3" presStyleCnt="4">
        <dgm:presLayoutVars>
          <dgm:chPref val="3"/>
        </dgm:presLayoutVars>
      </dgm:prSet>
      <dgm:spPr/>
    </dgm:pt>
    <dgm:pt modelId="{9912B590-0A62-4897-97AE-4B5BF9882CCB}" type="pres">
      <dgm:prSet presAssocID="{D682E974-B3D7-4400-912C-32ECCD1DE5F6}" presName="horzTwo" presStyleCnt="0"/>
      <dgm:spPr/>
    </dgm:pt>
  </dgm:ptLst>
  <dgm:cxnLst>
    <dgm:cxn modelId="{296CEA11-A1DD-4FA3-BCED-1F12874BC4E3}" type="presOf" srcId="{24D2AC01-C5AC-4979-97BA-D26914B7F749}" destId="{9D88BC60-CD9A-4C3F-9B1B-8ED74D7110AA}" srcOrd="0" destOrd="0" presId="urn:microsoft.com/office/officeart/2005/8/layout/hierarchy4"/>
    <dgm:cxn modelId="{663F765B-5A9F-480E-B5C9-F1DB0A7D1E52}" srcId="{5E51F0FB-7BCE-4067-BB62-E50B62BC3373}" destId="{6E964E90-B4DC-402D-96E3-A88899F1AFEB}" srcOrd="0" destOrd="0" parTransId="{FCB2CFC2-FDC7-4AB8-B88B-B2066FF99842}" sibTransId="{52C66955-069C-4C81-A17A-8DC2E4E65475}"/>
    <dgm:cxn modelId="{D5536763-BED6-443E-8624-2A462DC72487}" srcId="{6E964E90-B4DC-402D-96E3-A88899F1AFEB}" destId="{4F41D0C7-53A4-402F-B7E7-B3F0DC026850}" srcOrd="0" destOrd="0" parTransId="{C9045487-62F0-43B9-BD66-91AE5EC458B6}" sibTransId="{F2EFF6FB-EFD6-4B78-AFC3-EE896F7A6015}"/>
    <dgm:cxn modelId="{F78CC166-EB11-4F3D-ADBF-81F0AAB2B735}" type="presOf" srcId="{5E51F0FB-7BCE-4067-BB62-E50B62BC3373}" destId="{9DFEDF78-332B-47E1-B8A3-BA910EA02CB2}" srcOrd="0" destOrd="0" presId="urn:microsoft.com/office/officeart/2005/8/layout/hierarchy4"/>
    <dgm:cxn modelId="{8C83D547-D539-4371-8D1C-5239734AE92D}" type="presOf" srcId="{6E964E90-B4DC-402D-96E3-A88899F1AFEB}" destId="{569B9DDF-4BEE-407A-BDCE-1757CCEBDE85}" srcOrd="0" destOrd="0" presId="urn:microsoft.com/office/officeart/2005/8/layout/hierarchy4"/>
    <dgm:cxn modelId="{B5598549-E001-4DEA-B076-0054B1F0FE90}" srcId="{6E964E90-B4DC-402D-96E3-A88899F1AFEB}" destId="{C59CCA68-3784-43DD-B7A4-042C0031D832}" srcOrd="2" destOrd="0" parTransId="{CF4011B1-4EE4-4189-BC2B-682221D2A80A}" sibTransId="{F59784E4-98F3-4B65-846C-2D734E6F3351}"/>
    <dgm:cxn modelId="{749A6570-1FAA-4D2C-AD99-A211AA66058B}" srcId="{6E964E90-B4DC-402D-96E3-A88899F1AFEB}" destId="{24D2AC01-C5AC-4979-97BA-D26914B7F749}" srcOrd="1" destOrd="0" parTransId="{EA8E0AF4-82AF-43E0-99A6-7AF00FA8793E}" sibTransId="{00739E3E-5273-476A-8176-EDDD65A155D9}"/>
    <dgm:cxn modelId="{C6930575-2B8B-457D-BCD8-E3EF45F2D96B}" type="presOf" srcId="{4F41D0C7-53A4-402F-B7E7-B3F0DC026850}" destId="{55755712-4325-4973-891F-2FFE6A3D7EB9}" srcOrd="0" destOrd="0" presId="urn:microsoft.com/office/officeart/2005/8/layout/hierarchy4"/>
    <dgm:cxn modelId="{3AD6C8BA-2359-4C69-AF57-6C0976BD0667}" type="presOf" srcId="{D682E974-B3D7-4400-912C-32ECCD1DE5F6}" destId="{16505229-B814-4C42-8C98-D21F50DBB4C0}" srcOrd="0" destOrd="0" presId="urn:microsoft.com/office/officeart/2005/8/layout/hierarchy4"/>
    <dgm:cxn modelId="{54EACAC7-B98A-418E-BCB6-9D92298549AF}" srcId="{6E964E90-B4DC-402D-96E3-A88899F1AFEB}" destId="{D682E974-B3D7-4400-912C-32ECCD1DE5F6}" srcOrd="3" destOrd="0" parTransId="{C132FE8F-9AE0-4F24-A0EC-5FE7D5A5081C}" sibTransId="{586F2509-E137-4EDC-B714-2F2FE8D9BEE9}"/>
    <dgm:cxn modelId="{DD2575E7-CE8F-4FB6-94EF-405AAF9D9C29}" type="presOf" srcId="{C59CCA68-3784-43DD-B7A4-042C0031D832}" destId="{105F54AD-D1BD-43B9-93F9-FBDC6710928E}" srcOrd="0" destOrd="0" presId="urn:microsoft.com/office/officeart/2005/8/layout/hierarchy4"/>
    <dgm:cxn modelId="{63499B53-E4A0-4202-BC29-DD081EE079AD}" type="presParOf" srcId="{9DFEDF78-332B-47E1-B8A3-BA910EA02CB2}" destId="{C3EFF043-738D-45C8-AA4A-A230DB16FD69}" srcOrd="0" destOrd="0" presId="urn:microsoft.com/office/officeart/2005/8/layout/hierarchy4"/>
    <dgm:cxn modelId="{82E23191-5F3D-49E1-B08D-81F73A9AA98C}" type="presParOf" srcId="{C3EFF043-738D-45C8-AA4A-A230DB16FD69}" destId="{569B9DDF-4BEE-407A-BDCE-1757CCEBDE85}" srcOrd="0" destOrd="0" presId="urn:microsoft.com/office/officeart/2005/8/layout/hierarchy4"/>
    <dgm:cxn modelId="{D9DD969C-9EF4-4FFF-A01B-5D0F7AF2F81E}" type="presParOf" srcId="{C3EFF043-738D-45C8-AA4A-A230DB16FD69}" destId="{AF42683D-C92C-4026-A0E0-80861DA23C7C}" srcOrd="1" destOrd="0" presId="urn:microsoft.com/office/officeart/2005/8/layout/hierarchy4"/>
    <dgm:cxn modelId="{7B4478CA-A453-4A65-B8CC-C1A42D2A02F5}" type="presParOf" srcId="{C3EFF043-738D-45C8-AA4A-A230DB16FD69}" destId="{BDEDE967-A1E7-46F1-B116-AF466757C340}" srcOrd="2" destOrd="0" presId="urn:microsoft.com/office/officeart/2005/8/layout/hierarchy4"/>
    <dgm:cxn modelId="{251DC07D-1A47-4BA1-BAE7-013591570875}" type="presParOf" srcId="{BDEDE967-A1E7-46F1-B116-AF466757C340}" destId="{C4FEE7DE-788B-4245-AD25-B7695C071AAE}" srcOrd="0" destOrd="0" presId="urn:microsoft.com/office/officeart/2005/8/layout/hierarchy4"/>
    <dgm:cxn modelId="{6C006434-11C4-43B9-B319-B093728CEB71}" type="presParOf" srcId="{C4FEE7DE-788B-4245-AD25-B7695C071AAE}" destId="{55755712-4325-4973-891F-2FFE6A3D7EB9}" srcOrd="0" destOrd="0" presId="urn:microsoft.com/office/officeart/2005/8/layout/hierarchy4"/>
    <dgm:cxn modelId="{B505EEB3-D2DE-4D90-878A-9D66407077B7}" type="presParOf" srcId="{C4FEE7DE-788B-4245-AD25-B7695C071AAE}" destId="{D09C12E6-D475-4D43-9981-7ED23EEC8B86}" srcOrd="1" destOrd="0" presId="urn:microsoft.com/office/officeart/2005/8/layout/hierarchy4"/>
    <dgm:cxn modelId="{5F6DA2E9-A287-4FA0-98B5-2BF1E6E6BFDE}" type="presParOf" srcId="{BDEDE967-A1E7-46F1-B116-AF466757C340}" destId="{D1689703-9FA2-4AE4-B2D9-B55A20E1E435}" srcOrd="1" destOrd="0" presId="urn:microsoft.com/office/officeart/2005/8/layout/hierarchy4"/>
    <dgm:cxn modelId="{4703F2E6-7985-4B75-85E9-6CE648FD139F}" type="presParOf" srcId="{BDEDE967-A1E7-46F1-B116-AF466757C340}" destId="{8AA0D7A1-F1CB-4D32-AB5F-D3F26E25545A}" srcOrd="2" destOrd="0" presId="urn:microsoft.com/office/officeart/2005/8/layout/hierarchy4"/>
    <dgm:cxn modelId="{A5ADB42E-9B6E-449F-9988-2E89873373C8}" type="presParOf" srcId="{8AA0D7A1-F1CB-4D32-AB5F-D3F26E25545A}" destId="{9D88BC60-CD9A-4C3F-9B1B-8ED74D7110AA}" srcOrd="0" destOrd="0" presId="urn:microsoft.com/office/officeart/2005/8/layout/hierarchy4"/>
    <dgm:cxn modelId="{F04FD4B8-04B9-4030-9736-895A7ADE0B67}" type="presParOf" srcId="{8AA0D7A1-F1CB-4D32-AB5F-D3F26E25545A}" destId="{1E6FF3E7-198F-47F4-8B39-64A964533224}" srcOrd="1" destOrd="0" presId="urn:microsoft.com/office/officeart/2005/8/layout/hierarchy4"/>
    <dgm:cxn modelId="{75C5D375-E90C-4B5B-B9B9-237C9A9BE118}" type="presParOf" srcId="{BDEDE967-A1E7-46F1-B116-AF466757C340}" destId="{2A6373BB-E486-474A-9B6B-B39C9E50FBFF}" srcOrd="3" destOrd="0" presId="urn:microsoft.com/office/officeart/2005/8/layout/hierarchy4"/>
    <dgm:cxn modelId="{1F2746D7-6C49-4FED-9352-3B338B9CB95D}" type="presParOf" srcId="{BDEDE967-A1E7-46F1-B116-AF466757C340}" destId="{28F5E13A-51BB-4C1C-88EB-4639FB3AEAF3}" srcOrd="4" destOrd="0" presId="urn:microsoft.com/office/officeart/2005/8/layout/hierarchy4"/>
    <dgm:cxn modelId="{62062F7F-7F2C-427E-A872-E4B4E231EFAD}" type="presParOf" srcId="{28F5E13A-51BB-4C1C-88EB-4639FB3AEAF3}" destId="{105F54AD-D1BD-43B9-93F9-FBDC6710928E}" srcOrd="0" destOrd="0" presId="urn:microsoft.com/office/officeart/2005/8/layout/hierarchy4"/>
    <dgm:cxn modelId="{2E1426D4-29CE-48C5-A42C-7C2CDB7F85C2}" type="presParOf" srcId="{28F5E13A-51BB-4C1C-88EB-4639FB3AEAF3}" destId="{7C31D313-4DF4-42DE-9289-F4C9A7F78F4B}" srcOrd="1" destOrd="0" presId="urn:microsoft.com/office/officeart/2005/8/layout/hierarchy4"/>
    <dgm:cxn modelId="{FD950FB0-5CAA-4090-99DF-B11AFADA4C78}" type="presParOf" srcId="{BDEDE967-A1E7-46F1-B116-AF466757C340}" destId="{562BFB4E-E68B-467C-B743-0D8A4EB1B3DC}" srcOrd="5" destOrd="0" presId="urn:microsoft.com/office/officeart/2005/8/layout/hierarchy4"/>
    <dgm:cxn modelId="{273EE21A-06D5-4ADF-BB29-203D47DE3542}" type="presParOf" srcId="{BDEDE967-A1E7-46F1-B116-AF466757C340}" destId="{1F43353F-72B5-4A05-BC31-BCB523C77B0B}" srcOrd="6" destOrd="0" presId="urn:microsoft.com/office/officeart/2005/8/layout/hierarchy4"/>
    <dgm:cxn modelId="{7FB26DAD-0C99-49E1-8074-D4F94012D7AE}" type="presParOf" srcId="{1F43353F-72B5-4A05-BC31-BCB523C77B0B}" destId="{16505229-B814-4C42-8C98-D21F50DBB4C0}" srcOrd="0" destOrd="0" presId="urn:microsoft.com/office/officeart/2005/8/layout/hierarchy4"/>
    <dgm:cxn modelId="{965E212C-0654-4B48-805C-8D7FC8FE623A}" type="presParOf" srcId="{1F43353F-72B5-4A05-BC31-BCB523C77B0B}" destId="{9912B590-0A62-4897-97AE-4B5BF9882CC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B5D73-F20F-4C89-86AE-D9E5B49A5F85}">
      <dsp:nvSpPr>
        <dsp:cNvPr id="0" name=""/>
        <dsp:cNvSpPr/>
      </dsp:nvSpPr>
      <dsp:spPr>
        <a:xfrm>
          <a:off x="0" y="13517"/>
          <a:ext cx="4610639" cy="65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chemeClr val="accent3"/>
            </a:buClr>
            <a:buFont typeface="+mj-lt"/>
            <a:buNone/>
          </a:pPr>
          <a:r>
            <a:rPr lang="en-US" sz="1400" kern="1200" dirty="0"/>
            <a:t>________________________________</a:t>
          </a:r>
        </a:p>
      </dsp:txBody>
      <dsp:txXfrm>
        <a:off x="31984" y="45501"/>
        <a:ext cx="4546671" cy="591232"/>
      </dsp:txXfrm>
    </dsp:sp>
    <dsp:sp modelId="{CA808B9D-7F8C-482F-87B9-3E144655D46A}">
      <dsp:nvSpPr>
        <dsp:cNvPr id="0" name=""/>
        <dsp:cNvSpPr/>
      </dsp:nvSpPr>
      <dsp:spPr>
        <a:xfrm>
          <a:off x="0" y="668717"/>
          <a:ext cx="4610639"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88" tIns="17780" rIns="99568" bIns="17780" numCol="1" spcCol="1270" anchor="t" anchorCtr="0">
          <a:noAutofit/>
        </a:bodyPr>
        <a:lstStyle/>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Destroyers for bases </a:t>
          </a:r>
        </a:p>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U.S. gives G.B. old destroyers		</a:t>
          </a:r>
        </a:p>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 U.S. gets 2 naval bases</a:t>
          </a:r>
        </a:p>
      </dsp:txBody>
      <dsp:txXfrm>
        <a:off x="0" y="668717"/>
        <a:ext cx="4610639" cy="724500"/>
      </dsp:txXfrm>
    </dsp:sp>
    <dsp:sp modelId="{4D183043-3FEF-4464-8D2B-C68DFA64C723}">
      <dsp:nvSpPr>
        <dsp:cNvPr id="0" name=""/>
        <dsp:cNvSpPr/>
      </dsp:nvSpPr>
      <dsp:spPr>
        <a:xfrm>
          <a:off x="0" y="1393217"/>
          <a:ext cx="4610639" cy="65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chemeClr val="accent3"/>
            </a:buClr>
            <a:buFont typeface="+mj-lt"/>
            <a:buNone/>
          </a:pPr>
          <a:r>
            <a:rPr lang="en-US" sz="1400" kern="1200"/>
            <a:t>______________________________</a:t>
          </a:r>
          <a:endParaRPr lang="en-US" sz="1400" kern="1200" dirty="0"/>
        </a:p>
      </dsp:txBody>
      <dsp:txXfrm>
        <a:off x="31984" y="1425201"/>
        <a:ext cx="4546671" cy="591232"/>
      </dsp:txXfrm>
    </dsp:sp>
    <dsp:sp modelId="{A6677396-6B11-4EAC-94EC-0A8B1CA080B7}">
      <dsp:nvSpPr>
        <dsp:cNvPr id="0" name=""/>
        <dsp:cNvSpPr/>
      </dsp:nvSpPr>
      <dsp:spPr>
        <a:xfrm>
          <a:off x="0" y="2048417"/>
          <a:ext cx="461063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88" tIns="17780" rIns="99568" bIns="17780" numCol="1" spcCol="1270" anchor="t" anchorCtr="0">
          <a:noAutofit/>
        </a:bodyPr>
        <a:lstStyle/>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U. S. would sell war material if the buying nation paid in cash and responsible for transportation</a:t>
          </a:r>
        </a:p>
      </dsp:txBody>
      <dsp:txXfrm>
        <a:off x="0" y="2048417"/>
        <a:ext cx="4610639" cy="579600"/>
      </dsp:txXfrm>
    </dsp:sp>
    <dsp:sp modelId="{A890BCDD-7F0B-4CF1-9E81-A63821B474A4}">
      <dsp:nvSpPr>
        <dsp:cNvPr id="0" name=""/>
        <dsp:cNvSpPr/>
      </dsp:nvSpPr>
      <dsp:spPr>
        <a:xfrm>
          <a:off x="0" y="2628017"/>
          <a:ext cx="4610639" cy="65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________________________________</a:t>
          </a:r>
        </a:p>
      </dsp:txBody>
      <dsp:txXfrm>
        <a:off x="31984" y="2660001"/>
        <a:ext cx="4546671" cy="591232"/>
      </dsp:txXfrm>
    </dsp:sp>
    <dsp:sp modelId="{0E7F4053-24A4-435A-989E-6E7829E87CEC}">
      <dsp:nvSpPr>
        <dsp:cNvPr id="0" name=""/>
        <dsp:cNvSpPr/>
      </dsp:nvSpPr>
      <dsp:spPr>
        <a:xfrm>
          <a:off x="0" y="3283217"/>
          <a:ext cx="461063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8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 U.S. can only give or sell war materials to countries fighting  Germany</a:t>
          </a:r>
        </a:p>
      </dsp:txBody>
      <dsp:txXfrm>
        <a:off x="0" y="3283217"/>
        <a:ext cx="4610639" cy="579600"/>
      </dsp:txXfrm>
    </dsp:sp>
    <dsp:sp modelId="{73A59962-2DA8-46DC-8A6F-EBBC8115343A}">
      <dsp:nvSpPr>
        <dsp:cNvPr id="0" name=""/>
        <dsp:cNvSpPr/>
      </dsp:nvSpPr>
      <dsp:spPr>
        <a:xfrm>
          <a:off x="0" y="3862817"/>
          <a:ext cx="4610639" cy="65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_______________________________</a:t>
          </a:r>
        </a:p>
      </dsp:txBody>
      <dsp:txXfrm>
        <a:off x="31984" y="3894801"/>
        <a:ext cx="4546671" cy="591232"/>
      </dsp:txXfrm>
    </dsp:sp>
    <dsp:sp modelId="{D7055A58-DDFE-4475-8700-E075477FC014}">
      <dsp:nvSpPr>
        <dsp:cNvPr id="0" name=""/>
        <dsp:cNvSpPr/>
      </dsp:nvSpPr>
      <dsp:spPr>
        <a:xfrm>
          <a:off x="0" y="4518017"/>
          <a:ext cx="461063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88" tIns="17780" rIns="99568" bIns="17780" numCol="1" spcCol="1270" anchor="t" anchorCtr="0">
          <a:noAutofit/>
        </a:bodyPr>
        <a:lstStyle/>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Japan (oil, steel, rubber)</a:t>
          </a:r>
        </a:p>
      </dsp:txBody>
      <dsp:txXfrm>
        <a:off x="0" y="4518017"/>
        <a:ext cx="4610639" cy="579600"/>
      </dsp:txXfrm>
    </dsp:sp>
    <dsp:sp modelId="{58C15AC5-256E-46B2-93D9-5408C1AC5075}">
      <dsp:nvSpPr>
        <dsp:cNvPr id="0" name=""/>
        <dsp:cNvSpPr/>
      </dsp:nvSpPr>
      <dsp:spPr>
        <a:xfrm>
          <a:off x="0" y="5097617"/>
          <a:ext cx="4610639" cy="65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chemeClr val="accent3"/>
            </a:buClr>
            <a:buNone/>
          </a:pPr>
          <a:r>
            <a:rPr lang="en-US" sz="1400" kern="1200" dirty="0"/>
            <a:t>_______________________________</a:t>
          </a:r>
        </a:p>
      </dsp:txBody>
      <dsp:txXfrm>
        <a:off x="31984" y="5129601"/>
        <a:ext cx="4546671" cy="591232"/>
      </dsp:txXfrm>
    </dsp:sp>
    <dsp:sp modelId="{B3C90B97-B802-430B-8B9E-F65E493219EE}">
      <dsp:nvSpPr>
        <dsp:cNvPr id="0" name=""/>
        <dsp:cNvSpPr/>
      </dsp:nvSpPr>
      <dsp:spPr>
        <a:xfrm>
          <a:off x="0" y="5752817"/>
          <a:ext cx="461063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88" tIns="17780" rIns="99568" bIns="17780" numCol="1" spcCol="1270" anchor="t" anchorCtr="0">
          <a:noAutofit/>
        </a:bodyPr>
        <a:lstStyle/>
        <a:p>
          <a:pPr marL="114300" lvl="1" indent="-114300" algn="l" defTabSz="622300">
            <a:lnSpc>
              <a:spcPct val="90000"/>
            </a:lnSpc>
            <a:spcBef>
              <a:spcPct val="0"/>
            </a:spcBef>
            <a:spcAft>
              <a:spcPct val="20000"/>
            </a:spcAft>
            <a:buClr>
              <a:schemeClr val="accent3"/>
            </a:buClr>
            <a:buFont typeface="Arial" panose="020B0604020202020204" pitchFamily="34" charset="0"/>
            <a:buChar char="•"/>
          </a:pPr>
          <a:r>
            <a:rPr lang="en-US" sz="1400" kern="1200" dirty="0"/>
            <a:t>Pearl Harbor attacked 12/7/1941</a:t>
          </a:r>
        </a:p>
      </dsp:txBody>
      <dsp:txXfrm>
        <a:off x="0" y="5752817"/>
        <a:ext cx="4610639" cy="57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B9DDF-4BEE-407A-BDCE-1757CCEBDE85}">
      <dsp:nvSpPr>
        <dsp:cNvPr id="0" name=""/>
        <dsp:cNvSpPr/>
      </dsp:nvSpPr>
      <dsp:spPr>
        <a:xfrm>
          <a:off x="985" y="3292"/>
          <a:ext cx="6094029" cy="105300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Effects of WWII</a:t>
          </a:r>
        </a:p>
      </dsp:txBody>
      <dsp:txXfrm>
        <a:off x="31827" y="34134"/>
        <a:ext cx="6032345" cy="991323"/>
      </dsp:txXfrm>
    </dsp:sp>
    <dsp:sp modelId="{55755712-4325-4973-891F-2FFE6A3D7EB9}">
      <dsp:nvSpPr>
        <dsp:cNvPr id="0" name=""/>
        <dsp:cNvSpPr/>
      </dsp:nvSpPr>
      <dsp:spPr>
        <a:xfrm>
          <a:off x="985" y="1314332"/>
          <a:ext cx="1433214" cy="40793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42962" y="1356309"/>
        <a:ext cx="1349260" cy="3995413"/>
      </dsp:txXfrm>
    </dsp:sp>
    <dsp:sp modelId="{9D88BC60-CD9A-4C3F-9B1B-8ED74D7110AA}">
      <dsp:nvSpPr>
        <dsp:cNvPr id="0" name=""/>
        <dsp:cNvSpPr/>
      </dsp:nvSpPr>
      <dsp:spPr>
        <a:xfrm>
          <a:off x="1554590" y="1314332"/>
          <a:ext cx="1433214" cy="40793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596567" y="1356309"/>
        <a:ext cx="1349260" cy="3995413"/>
      </dsp:txXfrm>
    </dsp:sp>
    <dsp:sp modelId="{105F54AD-D1BD-43B9-93F9-FBDC6710928E}">
      <dsp:nvSpPr>
        <dsp:cNvPr id="0" name=""/>
        <dsp:cNvSpPr/>
      </dsp:nvSpPr>
      <dsp:spPr>
        <a:xfrm>
          <a:off x="3108195" y="1314332"/>
          <a:ext cx="1433214" cy="40793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3150172" y="1356309"/>
        <a:ext cx="1349260" cy="3995413"/>
      </dsp:txXfrm>
    </dsp:sp>
    <dsp:sp modelId="{16505229-B814-4C42-8C98-D21F50DBB4C0}">
      <dsp:nvSpPr>
        <dsp:cNvPr id="0" name=""/>
        <dsp:cNvSpPr/>
      </dsp:nvSpPr>
      <dsp:spPr>
        <a:xfrm>
          <a:off x="4661799" y="1314332"/>
          <a:ext cx="1433214" cy="40793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4703776" y="1356309"/>
        <a:ext cx="1349260" cy="39954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700B-06F0-43BB-AC2E-1DAC21D92B6F}" type="datetimeFigureOut">
              <a:rPr lang="en-US" smtClean="0"/>
              <a:t>4/13/2018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2A2B-C11F-456B-AAE1-472D1FB7774E}" type="slidenum">
              <a:rPr lang="en-US" smtClean="0"/>
              <a:t>‹#›</a:t>
            </a:fld>
            <a:endParaRPr lang="en-US"/>
          </a:p>
        </p:txBody>
      </p:sp>
    </p:spTree>
    <p:extLst>
      <p:ext uri="{BB962C8B-B14F-4D97-AF65-F5344CB8AC3E}">
        <p14:creationId xmlns:p14="http://schemas.microsoft.com/office/powerpoint/2010/main" val="162437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42A2B-C11F-456B-AAE1-472D1FB7774E}" type="slidenum">
              <a:rPr lang="en-US" smtClean="0"/>
              <a:t>7</a:t>
            </a:fld>
            <a:endParaRPr lang="en-US"/>
          </a:p>
        </p:txBody>
      </p:sp>
    </p:spTree>
    <p:extLst>
      <p:ext uri="{BB962C8B-B14F-4D97-AF65-F5344CB8AC3E}">
        <p14:creationId xmlns:p14="http://schemas.microsoft.com/office/powerpoint/2010/main" val="2544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42A2B-C11F-456B-AAE1-472D1FB7774E}" type="slidenum">
              <a:rPr lang="en-US" smtClean="0"/>
              <a:t>9</a:t>
            </a:fld>
            <a:endParaRPr lang="en-US"/>
          </a:p>
        </p:txBody>
      </p:sp>
    </p:spTree>
    <p:extLst>
      <p:ext uri="{BB962C8B-B14F-4D97-AF65-F5344CB8AC3E}">
        <p14:creationId xmlns:p14="http://schemas.microsoft.com/office/powerpoint/2010/main" val="161262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294936-D498-490C-AF3E-36032C30FF96}"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337805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94936-D498-490C-AF3E-36032C30FF96}"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321195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94936-D498-490C-AF3E-36032C30FF96}"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287408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94936-D498-490C-AF3E-36032C30FF96}"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286842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294936-D498-490C-AF3E-36032C30FF96}"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144819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94936-D498-490C-AF3E-36032C30FF96}"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21519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94936-D498-490C-AF3E-36032C30FF96}"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218373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94936-D498-490C-AF3E-36032C30FF96}"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160528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94936-D498-490C-AF3E-36032C30FF96}"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115176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294936-D498-490C-AF3E-36032C30FF96}"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133077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294936-D498-490C-AF3E-36032C30FF96}"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EE4C-0D83-40D6-B80A-D851E8FA5475}" type="slidenum">
              <a:rPr lang="en-US" smtClean="0"/>
              <a:t>‹#›</a:t>
            </a:fld>
            <a:endParaRPr lang="en-US"/>
          </a:p>
        </p:txBody>
      </p:sp>
    </p:spTree>
    <p:extLst>
      <p:ext uri="{BB962C8B-B14F-4D97-AF65-F5344CB8AC3E}">
        <p14:creationId xmlns:p14="http://schemas.microsoft.com/office/powerpoint/2010/main" val="2033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94936-D498-490C-AF3E-36032C30FF96}" type="datetimeFigureOut">
              <a:rPr lang="en-US" smtClean="0"/>
              <a:t>4/13/2018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7EE4C-0D83-40D6-B80A-D851E8FA5475}" type="slidenum">
              <a:rPr lang="en-US" smtClean="0"/>
              <a:t>‹#›</a:t>
            </a:fld>
            <a:endParaRPr lang="en-US"/>
          </a:p>
        </p:txBody>
      </p:sp>
    </p:spTree>
    <p:extLst>
      <p:ext uri="{BB962C8B-B14F-4D97-AF65-F5344CB8AC3E}">
        <p14:creationId xmlns:p14="http://schemas.microsoft.com/office/powerpoint/2010/main" val="1706996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22BB-2FC4-415D-AF58-C83E949E216A}"/>
              </a:ext>
            </a:extLst>
          </p:cNvPr>
          <p:cNvSpPr>
            <a:spLocks noGrp="1"/>
          </p:cNvSpPr>
          <p:nvPr>
            <p:ph type="ctrTitle"/>
          </p:nvPr>
        </p:nvSpPr>
        <p:spPr/>
        <p:txBody>
          <a:bodyPr/>
          <a:lstStyle/>
          <a:p>
            <a:r>
              <a:rPr lang="en-US" dirty="0"/>
              <a:t>Unit 8 </a:t>
            </a:r>
          </a:p>
        </p:txBody>
      </p:sp>
      <p:sp>
        <p:nvSpPr>
          <p:cNvPr id="3" name="Subtitle 2">
            <a:extLst>
              <a:ext uri="{FF2B5EF4-FFF2-40B4-BE49-F238E27FC236}">
                <a16:creationId xmlns:a16="http://schemas.microsoft.com/office/drawing/2014/main" id="{FF984592-234F-4DBA-A3BA-D2F7B5CAAC3D}"/>
              </a:ext>
            </a:extLst>
          </p:cNvPr>
          <p:cNvSpPr>
            <a:spLocks noGrp="1"/>
          </p:cNvSpPr>
          <p:nvPr>
            <p:ph type="subTitle" idx="1"/>
          </p:nvPr>
        </p:nvSpPr>
        <p:spPr/>
        <p:txBody>
          <a:bodyPr/>
          <a:lstStyle/>
          <a:p>
            <a:r>
              <a:rPr lang="en-US" dirty="0"/>
              <a:t>WWII Causes and Effects</a:t>
            </a:r>
          </a:p>
        </p:txBody>
      </p:sp>
    </p:spTree>
    <p:extLst>
      <p:ext uri="{BB962C8B-B14F-4D97-AF65-F5344CB8AC3E}">
        <p14:creationId xmlns:p14="http://schemas.microsoft.com/office/powerpoint/2010/main" val="66803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ttp://www.anomalymagazine.com/wp-content/uploads/japanese_internment_camp_map.jpg">
            <a:extLst>
              <a:ext uri="{FF2B5EF4-FFF2-40B4-BE49-F238E27FC236}">
                <a16:creationId xmlns:a16="http://schemas.microsoft.com/office/drawing/2014/main" id="{9CE35BA3-02E1-47A0-9824-99112918D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941925"/>
            <a:ext cx="5353050" cy="419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AC8FD3B-FCA7-4E18-AAB6-88928F4B6F81}"/>
              </a:ext>
            </a:extLst>
          </p:cNvPr>
          <p:cNvSpPr txBox="1">
            <a:spLocks/>
          </p:cNvSpPr>
          <p:nvPr/>
        </p:nvSpPr>
        <p:spPr>
          <a:xfrm>
            <a:off x="95250" y="66675"/>
            <a:ext cx="5524500" cy="2743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Korematsu v. U.S</a:t>
            </a:r>
            <a:r>
              <a:rPr lang="en-US" altLang="en-US" sz="1400" dirty="0"/>
              <a:t>.</a:t>
            </a:r>
          </a:p>
        </p:txBody>
      </p:sp>
      <p:sp>
        <p:nvSpPr>
          <p:cNvPr id="11" name="Rectangle 10">
            <a:extLst>
              <a:ext uri="{FF2B5EF4-FFF2-40B4-BE49-F238E27FC236}">
                <a16:creationId xmlns:a16="http://schemas.microsoft.com/office/drawing/2014/main" id="{510F5BA3-E23C-4CF4-85B9-7A40ABDBFF23}"/>
              </a:ext>
            </a:extLst>
          </p:cNvPr>
          <p:cNvSpPr/>
          <p:nvPr/>
        </p:nvSpPr>
        <p:spPr>
          <a:xfrm>
            <a:off x="2670091" y="144340"/>
            <a:ext cx="3513540" cy="3000821"/>
          </a:xfrm>
          <a:prstGeom prst="rect">
            <a:avLst/>
          </a:prstGeom>
        </p:spPr>
        <p:txBody>
          <a:bodyPr wrap="square">
            <a:spAutoFit/>
          </a:bodyPr>
          <a:lstStyle/>
          <a:p>
            <a:r>
              <a:rPr lang="en-US" sz="1050" dirty="0"/>
              <a:t>	As a result of Pearl Harbor and the fear of Asian espionage, Americans also committed what was later recognized as an act of intolerance: the internment of Japanese Americans. In February 1942, nearly 120,000 Japanese Americans residing in California were removed from their homes and interned behind barbed wire in 10 wretched temporary camps, later to be moved to "relocation centers" outside isolated Southwestern towns. Nearly 63 percent of these Japanese Americans were American-born U.S. citizens. A few were Japanese sympathizers, but no evidence of espionage ever surfaced. Others volunteered for the U.S. Army and fought with distinction and valor in two infantry units on the Italian front. Some served as interpreters and translators in the Pacific. </a:t>
            </a:r>
          </a:p>
          <a:p>
            <a:r>
              <a:rPr lang="en-US" sz="1050" dirty="0"/>
              <a:t>	Japanese In 1983 the U.S. government acknowledged the injustice of internment with limited payments to those Japanese Americans of that era who were still living.</a:t>
            </a:r>
          </a:p>
        </p:txBody>
      </p:sp>
      <p:sp>
        <p:nvSpPr>
          <p:cNvPr id="2" name="Rectangle 1">
            <a:extLst>
              <a:ext uri="{FF2B5EF4-FFF2-40B4-BE49-F238E27FC236}">
                <a16:creationId xmlns:a16="http://schemas.microsoft.com/office/drawing/2014/main" id="{90B4B48A-C38A-437B-8CD8-D117AC540907}"/>
              </a:ext>
            </a:extLst>
          </p:cNvPr>
          <p:cNvSpPr/>
          <p:nvPr/>
        </p:nvSpPr>
        <p:spPr>
          <a:xfrm>
            <a:off x="4936299" y="3424237"/>
            <a:ext cx="4207701" cy="1615827"/>
          </a:xfrm>
          <a:prstGeom prst="rect">
            <a:avLst/>
          </a:prstGeom>
        </p:spPr>
        <p:txBody>
          <a:bodyPr wrap="square">
            <a:spAutoFit/>
          </a:bodyPr>
          <a:lstStyle/>
          <a:p>
            <a:pPr marR="0" lvl="0">
              <a:spcBef>
                <a:spcPts val="0"/>
              </a:spcBef>
              <a:spcAft>
                <a:spcPts val="0"/>
              </a:spcAft>
            </a:pPr>
            <a:r>
              <a:rPr lang="en-US" sz="1100" b="1" dirty="0">
                <a:latin typeface="Times New Roman" panose="02020603050405020304" pitchFamily="18" charset="0"/>
                <a:ea typeface="Calibri" panose="020F0502020204030204" pitchFamily="34" charset="0"/>
              </a:rPr>
              <a:t>In 1988, Congress voted to pay $20,000 to each of the surviving Americans of Japanese descent who were interned during World War II because</a:t>
            </a:r>
            <a:endParaRPr lang="en-US" sz="11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the danger of war with Japan no longer existed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all of the interned Japanese Americans eventually became American citizens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the World Court ordered the United States to pay reparations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many Americans believed the internment was unjust and unnecessary </a:t>
            </a:r>
            <a:endParaRPr lang="en-US" sz="1100" dirty="0"/>
          </a:p>
        </p:txBody>
      </p:sp>
      <p:sp>
        <p:nvSpPr>
          <p:cNvPr id="3" name="Rectangle 2">
            <a:extLst>
              <a:ext uri="{FF2B5EF4-FFF2-40B4-BE49-F238E27FC236}">
                <a16:creationId xmlns:a16="http://schemas.microsoft.com/office/drawing/2014/main" id="{B5A4237B-ED13-4EFE-94A4-BDC8E645F049}"/>
              </a:ext>
            </a:extLst>
          </p:cNvPr>
          <p:cNvSpPr/>
          <p:nvPr/>
        </p:nvSpPr>
        <p:spPr>
          <a:xfrm>
            <a:off x="4572000" y="5710637"/>
            <a:ext cx="4572000" cy="1107996"/>
          </a:xfrm>
          <a:prstGeom prst="rect">
            <a:avLst/>
          </a:prstGeom>
        </p:spPr>
        <p:txBody>
          <a:bodyPr>
            <a:spAutoFit/>
          </a:bodyPr>
          <a:lstStyle/>
          <a:p>
            <a:pPr marR="0" lvl="0">
              <a:spcBef>
                <a:spcPts val="0"/>
              </a:spcBef>
              <a:spcAft>
                <a:spcPts val="0"/>
              </a:spcAft>
            </a:pPr>
            <a:r>
              <a:rPr lang="en-US" sz="1100" b="1" dirty="0">
                <a:latin typeface="Times New Roman" panose="02020603050405020304" pitchFamily="18" charset="0"/>
                <a:ea typeface="Calibri" panose="020F0502020204030204" pitchFamily="34" charset="0"/>
              </a:rPr>
              <a:t>A violation of civil rights that occurred in the United States during World War II was the</a:t>
            </a:r>
            <a:endParaRPr lang="en-US" sz="11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arrests made as a result of the Palmer raids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passage of an open immigration law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internment of Japanese Americans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forced removal of Native American Indians from their reservations </a:t>
            </a:r>
          </a:p>
        </p:txBody>
      </p:sp>
      <p:pic>
        <p:nvPicPr>
          <p:cNvPr id="4098" name="Picture 2" descr="http://www.loc.gov/exhibits/treasures/images/at0069_6s.jpg">
            <a:extLst>
              <a:ext uri="{FF2B5EF4-FFF2-40B4-BE49-F238E27FC236}">
                <a16:creationId xmlns:a16="http://schemas.microsoft.com/office/drawing/2014/main" id="{DE7C1609-A88D-4F7A-9CCF-6736364C4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904" y="0"/>
            <a:ext cx="3054096" cy="352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9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E32700-09E4-41FA-9D23-817D881B5703}"/>
              </a:ext>
            </a:extLst>
          </p:cNvPr>
          <p:cNvPicPr>
            <a:picLocks noChangeAspect="1"/>
          </p:cNvPicPr>
          <p:nvPr/>
        </p:nvPicPr>
        <p:blipFill>
          <a:blip r:embed="rId2"/>
          <a:stretch>
            <a:fillRect/>
          </a:stretch>
        </p:blipFill>
        <p:spPr>
          <a:xfrm>
            <a:off x="139851" y="83061"/>
            <a:ext cx="2493821" cy="1910331"/>
          </a:xfrm>
          <a:prstGeom prst="rect">
            <a:avLst/>
          </a:prstGeom>
        </p:spPr>
      </p:pic>
      <p:pic>
        <p:nvPicPr>
          <p:cNvPr id="5" name="Picture 4">
            <a:extLst>
              <a:ext uri="{FF2B5EF4-FFF2-40B4-BE49-F238E27FC236}">
                <a16:creationId xmlns:a16="http://schemas.microsoft.com/office/drawing/2014/main" id="{DD5DC940-DB45-49A7-B6B7-4FA091394EC2}"/>
              </a:ext>
            </a:extLst>
          </p:cNvPr>
          <p:cNvPicPr>
            <a:picLocks noChangeAspect="1"/>
          </p:cNvPicPr>
          <p:nvPr/>
        </p:nvPicPr>
        <p:blipFill>
          <a:blip r:embed="rId3"/>
          <a:stretch>
            <a:fillRect/>
          </a:stretch>
        </p:blipFill>
        <p:spPr>
          <a:xfrm>
            <a:off x="3803286" y="29481"/>
            <a:ext cx="2191082" cy="601190"/>
          </a:xfrm>
          <a:prstGeom prst="rect">
            <a:avLst/>
          </a:prstGeom>
        </p:spPr>
      </p:pic>
      <p:pic>
        <p:nvPicPr>
          <p:cNvPr id="7" name="Picture 6">
            <a:extLst>
              <a:ext uri="{FF2B5EF4-FFF2-40B4-BE49-F238E27FC236}">
                <a16:creationId xmlns:a16="http://schemas.microsoft.com/office/drawing/2014/main" id="{3C7F54A9-44FB-4344-977C-C2A7945FCC7E}"/>
              </a:ext>
            </a:extLst>
          </p:cNvPr>
          <p:cNvPicPr>
            <a:picLocks noChangeAspect="1"/>
          </p:cNvPicPr>
          <p:nvPr/>
        </p:nvPicPr>
        <p:blipFill>
          <a:blip r:embed="rId4"/>
          <a:stretch>
            <a:fillRect/>
          </a:stretch>
        </p:blipFill>
        <p:spPr>
          <a:xfrm>
            <a:off x="3739654" y="682167"/>
            <a:ext cx="2254714" cy="2954076"/>
          </a:xfrm>
          <a:prstGeom prst="rect">
            <a:avLst/>
          </a:prstGeom>
        </p:spPr>
      </p:pic>
      <p:sp>
        <p:nvSpPr>
          <p:cNvPr id="11" name="Content Placeholder 2">
            <a:extLst>
              <a:ext uri="{FF2B5EF4-FFF2-40B4-BE49-F238E27FC236}">
                <a16:creationId xmlns:a16="http://schemas.microsoft.com/office/drawing/2014/main" id="{341ACA61-E632-499C-AD1A-8DA925C94E46}"/>
              </a:ext>
            </a:extLst>
          </p:cNvPr>
          <p:cNvSpPr txBox="1">
            <a:spLocks/>
          </p:cNvSpPr>
          <p:nvPr/>
        </p:nvSpPr>
        <p:spPr>
          <a:xfrm>
            <a:off x="-20539" y="2203704"/>
            <a:ext cx="44958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06000" fontAlgn="auto">
              <a:buFontTx/>
              <a:buChar char="2"/>
              <a:defRPr/>
            </a:pPr>
            <a:r>
              <a:rPr lang="en-US" altLang="en-US" sz="1800" dirty="0"/>
              <a:t>War Production Board </a:t>
            </a:r>
          </a:p>
          <a:p>
            <a:pPr indent="-306000" fontAlgn="auto">
              <a:buFontTx/>
              <a:buChar char="2"/>
              <a:defRPr/>
            </a:pPr>
            <a:endParaRPr lang="en-US" altLang="en-US" sz="1800" dirty="0"/>
          </a:p>
          <a:p>
            <a:pPr indent="-306000" fontAlgn="auto">
              <a:buFontTx/>
              <a:buChar char="2"/>
              <a:defRPr/>
            </a:pPr>
            <a:endParaRPr lang="en-US" altLang="en-US" sz="1800" dirty="0"/>
          </a:p>
          <a:p>
            <a:pPr indent="-306000" fontAlgn="auto">
              <a:buFontTx/>
              <a:buChar char="2"/>
              <a:defRPr/>
            </a:pPr>
            <a:endParaRPr lang="en-US" altLang="en-US" sz="1800" dirty="0"/>
          </a:p>
          <a:p>
            <a:pPr indent="-306000" fontAlgn="auto">
              <a:buFontTx/>
              <a:buChar char="2"/>
              <a:defRPr/>
            </a:pPr>
            <a:endParaRPr lang="en-US" altLang="en-US" sz="1800" dirty="0"/>
          </a:p>
          <a:p>
            <a:pPr indent="-306000" fontAlgn="auto">
              <a:buFontTx/>
              <a:buChar char="3"/>
              <a:defRPr/>
            </a:pPr>
            <a:r>
              <a:rPr lang="en-US" altLang="en-US" sz="1600" dirty="0"/>
              <a:t>Women &amp; Minorities</a:t>
            </a:r>
          </a:p>
          <a:p>
            <a:pPr marL="379800" lvl="1" indent="0">
              <a:buNone/>
              <a:defRPr/>
            </a:pPr>
            <a:endParaRPr lang="en-US" altLang="en-US" sz="1200" dirty="0"/>
          </a:p>
          <a:p>
            <a:pPr marL="379800" lvl="1" indent="0">
              <a:buNone/>
              <a:defRPr/>
            </a:pPr>
            <a:endParaRPr lang="en-US" altLang="en-US" sz="1200" dirty="0"/>
          </a:p>
          <a:p>
            <a:pPr marL="0" indent="0" fontAlgn="auto">
              <a:buNone/>
              <a:defRPr/>
            </a:pPr>
            <a:endParaRPr lang="en-US" altLang="en-US" sz="1200" dirty="0"/>
          </a:p>
          <a:p>
            <a:endParaRPr lang="en-US" altLang="en-US" sz="1200" dirty="0"/>
          </a:p>
        </p:txBody>
      </p:sp>
      <p:pic>
        <p:nvPicPr>
          <p:cNvPr id="12" name="Picture 11">
            <a:extLst>
              <a:ext uri="{FF2B5EF4-FFF2-40B4-BE49-F238E27FC236}">
                <a16:creationId xmlns:a16="http://schemas.microsoft.com/office/drawing/2014/main" id="{8927ED0E-9D17-4E63-ACC1-851E02FDBD56}"/>
              </a:ext>
            </a:extLst>
          </p:cNvPr>
          <p:cNvPicPr>
            <a:picLocks noChangeAspect="1"/>
          </p:cNvPicPr>
          <p:nvPr/>
        </p:nvPicPr>
        <p:blipFill>
          <a:blip r:embed="rId5"/>
          <a:stretch>
            <a:fillRect/>
          </a:stretch>
        </p:blipFill>
        <p:spPr>
          <a:xfrm>
            <a:off x="139850" y="5102352"/>
            <a:ext cx="2266085" cy="1672587"/>
          </a:xfrm>
          <a:prstGeom prst="rect">
            <a:avLst/>
          </a:prstGeom>
        </p:spPr>
      </p:pic>
      <p:pic>
        <p:nvPicPr>
          <p:cNvPr id="13" name="Picture 12">
            <a:extLst>
              <a:ext uri="{FF2B5EF4-FFF2-40B4-BE49-F238E27FC236}">
                <a16:creationId xmlns:a16="http://schemas.microsoft.com/office/drawing/2014/main" id="{D29E7E78-31C6-4A76-84A0-8481EE8237D3}"/>
              </a:ext>
            </a:extLst>
          </p:cNvPr>
          <p:cNvPicPr>
            <a:picLocks noChangeAspect="1"/>
          </p:cNvPicPr>
          <p:nvPr/>
        </p:nvPicPr>
        <p:blipFill>
          <a:blip r:embed="rId6"/>
          <a:stretch>
            <a:fillRect/>
          </a:stretch>
        </p:blipFill>
        <p:spPr>
          <a:xfrm>
            <a:off x="6855552" y="83061"/>
            <a:ext cx="2165488" cy="1201401"/>
          </a:xfrm>
          <a:prstGeom prst="rect">
            <a:avLst/>
          </a:prstGeom>
        </p:spPr>
      </p:pic>
      <p:pic>
        <p:nvPicPr>
          <p:cNvPr id="14" name="Picture 13">
            <a:extLst>
              <a:ext uri="{FF2B5EF4-FFF2-40B4-BE49-F238E27FC236}">
                <a16:creationId xmlns:a16="http://schemas.microsoft.com/office/drawing/2014/main" id="{949335B6-A36C-4CC5-8240-9D060553048D}"/>
              </a:ext>
            </a:extLst>
          </p:cNvPr>
          <p:cNvPicPr>
            <a:picLocks noChangeAspect="1"/>
          </p:cNvPicPr>
          <p:nvPr/>
        </p:nvPicPr>
        <p:blipFill>
          <a:blip r:embed="rId7"/>
          <a:stretch>
            <a:fillRect/>
          </a:stretch>
        </p:blipFill>
        <p:spPr>
          <a:xfrm>
            <a:off x="6804083" y="1281196"/>
            <a:ext cx="2237456" cy="2350388"/>
          </a:xfrm>
          <a:prstGeom prst="rect">
            <a:avLst/>
          </a:prstGeom>
        </p:spPr>
      </p:pic>
      <p:pic>
        <p:nvPicPr>
          <p:cNvPr id="17" name="Picture 16">
            <a:extLst>
              <a:ext uri="{FF2B5EF4-FFF2-40B4-BE49-F238E27FC236}">
                <a16:creationId xmlns:a16="http://schemas.microsoft.com/office/drawing/2014/main" id="{1A22747A-E53D-49E1-BF71-AB01D0011563}"/>
              </a:ext>
            </a:extLst>
          </p:cNvPr>
          <p:cNvPicPr>
            <a:picLocks noChangeAspect="1"/>
          </p:cNvPicPr>
          <p:nvPr/>
        </p:nvPicPr>
        <p:blipFill>
          <a:blip r:embed="rId8"/>
          <a:stretch>
            <a:fillRect/>
          </a:stretch>
        </p:blipFill>
        <p:spPr>
          <a:xfrm>
            <a:off x="6802572" y="3727290"/>
            <a:ext cx="2295947" cy="1754326"/>
          </a:xfrm>
          <a:prstGeom prst="rect">
            <a:avLst/>
          </a:prstGeom>
        </p:spPr>
      </p:pic>
      <p:sp>
        <p:nvSpPr>
          <p:cNvPr id="19" name="TextBox 18">
            <a:extLst>
              <a:ext uri="{FF2B5EF4-FFF2-40B4-BE49-F238E27FC236}">
                <a16:creationId xmlns:a16="http://schemas.microsoft.com/office/drawing/2014/main" id="{18D70BEA-FC25-43DE-8565-645D6044FB17}"/>
              </a:ext>
            </a:extLst>
          </p:cNvPr>
          <p:cNvSpPr txBox="1"/>
          <p:nvPr/>
        </p:nvSpPr>
        <p:spPr>
          <a:xfrm>
            <a:off x="5102353" y="5481616"/>
            <a:ext cx="4041648" cy="646331"/>
          </a:xfrm>
          <a:prstGeom prst="rect">
            <a:avLst/>
          </a:prstGeom>
          <a:noFill/>
        </p:spPr>
        <p:txBody>
          <a:bodyPr wrap="square" rtlCol="0">
            <a:spAutoFit/>
          </a:bodyPr>
          <a:lstStyle/>
          <a:p>
            <a:r>
              <a:rPr lang="en-US" sz="1200" b="1" dirty="0">
                <a:ea typeface="Times New Roman" panose="02020603050405020304" pitchFamily="18" charset="0"/>
              </a:rPr>
              <a:t>What was so important about D-Day (Battle at Normandy)?</a:t>
            </a:r>
          </a:p>
          <a:p>
            <a:endParaRPr lang="en-US" sz="1200" b="1" dirty="0"/>
          </a:p>
          <a:p>
            <a:endParaRPr lang="en-US" sz="1200" b="1" dirty="0"/>
          </a:p>
        </p:txBody>
      </p:sp>
      <p:sp>
        <p:nvSpPr>
          <p:cNvPr id="21" name="Rectangle 20">
            <a:extLst>
              <a:ext uri="{FF2B5EF4-FFF2-40B4-BE49-F238E27FC236}">
                <a16:creationId xmlns:a16="http://schemas.microsoft.com/office/drawing/2014/main" id="{8BC2E35B-AFDE-432F-853A-B2EA5635A93E}"/>
              </a:ext>
            </a:extLst>
          </p:cNvPr>
          <p:cNvSpPr/>
          <p:nvPr/>
        </p:nvSpPr>
        <p:spPr>
          <a:xfrm>
            <a:off x="2971800" y="3631584"/>
            <a:ext cx="3667125" cy="276999"/>
          </a:xfrm>
          <a:prstGeom prst="rect">
            <a:avLst/>
          </a:prstGeom>
        </p:spPr>
        <p:txBody>
          <a:bodyPr wrap="square">
            <a:spAutoFit/>
          </a:bodyPr>
          <a:lstStyle/>
          <a:p>
            <a:r>
              <a:rPr lang="en-US" sz="1200" b="1" dirty="0"/>
              <a:t>Explain how WWII helped some African Americans</a:t>
            </a:r>
          </a:p>
        </p:txBody>
      </p:sp>
    </p:spTree>
    <p:extLst>
      <p:ext uri="{BB962C8B-B14F-4D97-AF65-F5344CB8AC3E}">
        <p14:creationId xmlns:p14="http://schemas.microsoft.com/office/powerpoint/2010/main" val="391542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A4DE0-F9BB-486F-86E2-73EB1BA1255E}"/>
              </a:ext>
            </a:extLst>
          </p:cNvPr>
          <p:cNvSpPr/>
          <p:nvPr/>
        </p:nvSpPr>
        <p:spPr>
          <a:xfrm>
            <a:off x="123634" y="4709821"/>
            <a:ext cx="5079302" cy="1600438"/>
          </a:xfrm>
          <a:prstGeom prst="rect">
            <a:avLst/>
          </a:prstGeom>
        </p:spPr>
        <p:txBody>
          <a:bodyPr wrap="square">
            <a:spAutoFit/>
          </a:bodyPr>
          <a:lstStyle/>
          <a:p>
            <a:r>
              <a:rPr lang="en-US" sz="1400" b="1" dirty="0">
                <a:ea typeface="Times New Roman" panose="02020603050405020304" pitchFamily="18" charset="0"/>
              </a:rPr>
              <a:t>During WWII, world leaders discussed plans for the postwar world.  Who were the “Big Three”?</a:t>
            </a:r>
          </a:p>
          <a:p>
            <a:endParaRPr lang="en-US" sz="1400" b="1" dirty="0">
              <a:ea typeface="Times New Roman" panose="02020603050405020304" pitchFamily="18" charset="0"/>
            </a:endParaRPr>
          </a:p>
          <a:p>
            <a:endParaRPr lang="en-US" sz="1400" b="1" dirty="0">
              <a:ea typeface="Times New Roman" panose="02020603050405020304" pitchFamily="18" charset="0"/>
            </a:endParaRPr>
          </a:p>
          <a:p>
            <a:endParaRPr lang="en-US" sz="1400" b="1" dirty="0">
              <a:ea typeface="Times New Roman" panose="02020603050405020304" pitchFamily="18" charset="0"/>
            </a:endParaRPr>
          </a:p>
          <a:p>
            <a:r>
              <a:rPr lang="en-US" sz="1400" b="1" dirty="0">
                <a:ea typeface="Times New Roman" panose="02020603050405020304" pitchFamily="18" charset="0"/>
              </a:rPr>
              <a:t>Explain the Political Cartoon. </a:t>
            </a:r>
          </a:p>
          <a:p>
            <a:r>
              <a:rPr lang="en-US" sz="1400" b="1" dirty="0">
                <a:ea typeface="Times New Roman" panose="02020603050405020304" pitchFamily="18" charset="0"/>
              </a:rPr>
              <a:t> </a:t>
            </a:r>
          </a:p>
        </p:txBody>
      </p:sp>
      <p:sp>
        <p:nvSpPr>
          <p:cNvPr id="3" name="Rectangle 2">
            <a:extLst>
              <a:ext uri="{FF2B5EF4-FFF2-40B4-BE49-F238E27FC236}">
                <a16:creationId xmlns:a16="http://schemas.microsoft.com/office/drawing/2014/main" id="{30C08EA6-4E16-4DBC-B33A-FA6DADDE9F4A}"/>
              </a:ext>
            </a:extLst>
          </p:cNvPr>
          <p:cNvSpPr/>
          <p:nvPr/>
        </p:nvSpPr>
        <p:spPr>
          <a:xfrm>
            <a:off x="173736" y="9144"/>
            <a:ext cx="4572000" cy="3693319"/>
          </a:xfrm>
          <a:prstGeom prst="rect">
            <a:avLst/>
          </a:prstGeom>
        </p:spPr>
        <p:txBody>
          <a:bodyPr>
            <a:spAutoFit/>
          </a:bodyPr>
          <a:lstStyle/>
          <a:p>
            <a:pPr indent="-306000" fontAlgn="auto">
              <a:buFontTx/>
              <a:buChar char="4"/>
              <a:defRPr/>
            </a:pPr>
            <a:r>
              <a:rPr lang="en-US" altLang="en-US" dirty="0"/>
              <a:t>Atlantic Charter 1941</a:t>
            </a:r>
          </a:p>
          <a:p>
            <a:pPr>
              <a:defRPr/>
            </a:pPr>
            <a:br>
              <a:rPr lang="en-US" altLang="en-US" dirty="0"/>
            </a:br>
            <a:endParaRPr lang="en-US" altLang="en-US" dirty="0"/>
          </a:p>
          <a:p>
            <a:pPr>
              <a:defRPr/>
            </a:pPr>
            <a:endParaRPr lang="en-US" altLang="en-US" dirty="0"/>
          </a:p>
          <a:p>
            <a:pPr indent="-306000" fontAlgn="auto">
              <a:buFontTx/>
              <a:buChar char="5"/>
              <a:defRPr/>
            </a:pPr>
            <a:r>
              <a:rPr lang="en-US" altLang="en-US" dirty="0"/>
              <a:t>Teheran Conference 1943</a:t>
            </a:r>
          </a:p>
          <a:p>
            <a:pPr indent="-306000" fontAlgn="auto">
              <a:buFontTx/>
              <a:buChar char="5"/>
              <a:defRPr/>
            </a:pPr>
            <a:endParaRPr lang="en-US" altLang="en-US" dirty="0"/>
          </a:p>
          <a:p>
            <a:pPr indent="-306000" fontAlgn="auto">
              <a:buFontTx/>
              <a:buChar char="5"/>
              <a:defRPr/>
            </a:pPr>
            <a:endParaRPr lang="en-US" altLang="en-US" dirty="0"/>
          </a:p>
          <a:p>
            <a:pPr indent="-306000" fontAlgn="auto">
              <a:buFontTx/>
              <a:buChar char="5"/>
              <a:defRPr/>
            </a:pPr>
            <a:endParaRPr lang="en-US" altLang="en-US" dirty="0"/>
          </a:p>
          <a:p>
            <a:pPr marL="342900" indent="-342900" fontAlgn="auto">
              <a:buAutoNum type="arabicPlain" startAt="6"/>
              <a:defRPr/>
            </a:pPr>
            <a:r>
              <a:rPr lang="en-US" altLang="en-US" dirty="0"/>
              <a:t>Yalta Conference 1945 </a:t>
            </a:r>
          </a:p>
          <a:p>
            <a:pPr marL="342900" indent="-342900" fontAlgn="auto">
              <a:buAutoNum type="arabicPlain" startAt="6"/>
              <a:defRPr/>
            </a:pPr>
            <a:endParaRPr lang="en-US" altLang="en-US" dirty="0"/>
          </a:p>
          <a:p>
            <a:pPr marL="342900" indent="-342900" fontAlgn="auto">
              <a:buAutoNum type="arabicPlain" startAt="6"/>
              <a:defRPr/>
            </a:pPr>
            <a:endParaRPr lang="en-US" altLang="en-US" dirty="0"/>
          </a:p>
          <a:p>
            <a:pPr marL="342900" indent="-342900" fontAlgn="auto">
              <a:buAutoNum type="arabicPlain" startAt="6"/>
              <a:defRPr/>
            </a:pPr>
            <a:endParaRPr lang="en-US" altLang="en-US" dirty="0"/>
          </a:p>
          <a:p>
            <a:pPr>
              <a:defRPr/>
            </a:pPr>
            <a:r>
              <a:rPr lang="en-US" altLang="en-US" dirty="0"/>
              <a:t>7      Potsdam Conference 1945 </a:t>
            </a:r>
          </a:p>
        </p:txBody>
      </p:sp>
      <p:sp>
        <p:nvSpPr>
          <p:cNvPr id="4" name="Rectangle 3">
            <a:extLst>
              <a:ext uri="{FF2B5EF4-FFF2-40B4-BE49-F238E27FC236}">
                <a16:creationId xmlns:a16="http://schemas.microsoft.com/office/drawing/2014/main" id="{5CDA4C7D-9A98-48E5-B941-34D3A1912D28}"/>
              </a:ext>
            </a:extLst>
          </p:cNvPr>
          <p:cNvSpPr/>
          <p:nvPr/>
        </p:nvSpPr>
        <p:spPr>
          <a:xfrm>
            <a:off x="4398264" y="0"/>
            <a:ext cx="4572000" cy="2123658"/>
          </a:xfrm>
          <a:prstGeom prst="rect">
            <a:avLst/>
          </a:prstGeom>
        </p:spPr>
        <p:txBody>
          <a:bodyPr>
            <a:spAutoFit/>
          </a:bodyPr>
          <a:lstStyle/>
          <a:p>
            <a:r>
              <a:rPr lang="en-US" sz="1200" b="1" u="sng" dirty="0">
                <a:latin typeface="Times New Roman" panose="02020603050405020304" pitchFamily="18" charset="0"/>
                <a:ea typeface="Calibri" panose="020F0502020204030204" pitchFamily="34" charset="0"/>
              </a:rPr>
              <a:t>The Atlantic Charter</a:t>
            </a:r>
            <a:r>
              <a:rPr lang="en-US" sz="1200" b="1" dirty="0">
                <a:latin typeface="Times New Roman" panose="02020603050405020304" pitchFamily="18" charset="0"/>
                <a:ea typeface="Calibri" panose="020F0502020204030204" pitchFamily="34" charset="0"/>
              </a:rPr>
              <a:t>: </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latin typeface="Times New Roman" panose="02020603050405020304" pitchFamily="18" charset="0"/>
                <a:ea typeface="Calibri" panose="020F0502020204030204" pitchFamily="34" charset="0"/>
              </a:rPr>
              <a:t>In 1941, Roosevelt told Americans he hoped to establish a world based on “Four Freedoms”: freedom of speech, religion, from want and from fear.</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latin typeface="Times New Roman" panose="02020603050405020304" pitchFamily="18" charset="0"/>
                <a:ea typeface="Calibri" panose="020F0502020204030204" pitchFamily="34" charset="0"/>
              </a:rPr>
              <a:t>Roosevelt and British Prime Minister Winston Churchill aboard a warship in the Atlantic discussed their common objectives for a postwar world.</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dirty="0">
                <a:latin typeface="Times New Roman" panose="02020603050405020304" pitchFamily="18" charset="0"/>
                <a:ea typeface="Calibri" panose="020F0502020204030204" pitchFamily="34" charset="0"/>
              </a:rPr>
              <a:t>They signed the Atlantic Charter, laying the foundation for the United Nations.</a:t>
            </a:r>
            <a:endParaRPr lang="en-US" sz="1200" dirty="0">
              <a:latin typeface="Times New Roman" panose="02020603050405020304" pitchFamily="18" charset="0"/>
              <a:ea typeface="Calibri" panose="020F0502020204030204" pitchFamily="34" charset="0"/>
            </a:endParaRPr>
          </a:p>
          <a:p>
            <a:r>
              <a:rPr lang="en-US" sz="1200" b="1" dirty="0">
                <a:latin typeface="Times New Roman" panose="02020603050405020304" pitchFamily="18" charset="0"/>
                <a:ea typeface="Calibri" panose="020F0502020204030204" pitchFamily="34" charset="0"/>
              </a:rPr>
              <a:t>~ Adapted from The Key to Understanding U.S. History and Government</a:t>
            </a:r>
            <a:endParaRPr lang="en-US" sz="1200" dirty="0"/>
          </a:p>
        </p:txBody>
      </p:sp>
      <p:pic>
        <p:nvPicPr>
          <p:cNvPr id="5122" name="Picture 2" descr="Image result for political cartoon yalta conference">
            <a:extLst>
              <a:ext uri="{FF2B5EF4-FFF2-40B4-BE49-F238E27FC236}">
                <a16:creationId xmlns:a16="http://schemas.microsoft.com/office/drawing/2014/main" id="{7221168A-8306-4109-BD69-711F45B5B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736" y="2230469"/>
            <a:ext cx="41052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43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FAF88-2F28-4685-A071-901409A328BB}"/>
              </a:ext>
            </a:extLst>
          </p:cNvPr>
          <p:cNvPicPr>
            <a:picLocks noChangeAspect="1"/>
          </p:cNvPicPr>
          <p:nvPr/>
        </p:nvPicPr>
        <p:blipFill>
          <a:blip r:embed="rId2"/>
          <a:stretch>
            <a:fillRect/>
          </a:stretch>
        </p:blipFill>
        <p:spPr>
          <a:xfrm>
            <a:off x="2036" y="0"/>
            <a:ext cx="2359549" cy="1478405"/>
          </a:xfrm>
          <a:prstGeom prst="rect">
            <a:avLst/>
          </a:prstGeom>
        </p:spPr>
      </p:pic>
      <p:pic>
        <p:nvPicPr>
          <p:cNvPr id="4" name="Picture 3">
            <a:extLst>
              <a:ext uri="{FF2B5EF4-FFF2-40B4-BE49-F238E27FC236}">
                <a16:creationId xmlns:a16="http://schemas.microsoft.com/office/drawing/2014/main" id="{BC82FCF1-9CCF-4C9D-B6AC-81C9144F3C54}"/>
              </a:ext>
            </a:extLst>
          </p:cNvPr>
          <p:cNvPicPr>
            <a:picLocks noChangeAspect="1"/>
          </p:cNvPicPr>
          <p:nvPr/>
        </p:nvPicPr>
        <p:blipFill>
          <a:blip r:embed="rId3"/>
          <a:stretch>
            <a:fillRect/>
          </a:stretch>
        </p:blipFill>
        <p:spPr>
          <a:xfrm>
            <a:off x="2613733" y="4297909"/>
            <a:ext cx="2359549" cy="2217001"/>
          </a:xfrm>
          <a:prstGeom prst="rect">
            <a:avLst/>
          </a:prstGeom>
        </p:spPr>
      </p:pic>
      <p:pic>
        <p:nvPicPr>
          <p:cNvPr id="6" name="Picture 5">
            <a:extLst>
              <a:ext uri="{FF2B5EF4-FFF2-40B4-BE49-F238E27FC236}">
                <a16:creationId xmlns:a16="http://schemas.microsoft.com/office/drawing/2014/main" id="{3E0E0011-16A6-4C91-834E-47038C5FE4CB}"/>
              </a:ext>
            </a:extLst>
          </p:cNvPr>
          <p:cNvPicPr>
            <a:picLocks noChangeAspect="1"/>
          </p:cNvPicPr>
          <p:nvPr/>
        </p:nvPicPr>
        <p:blipFill>
          <a:blip r:embed="rId4"/>
          <a:stretch>
            <a:fillRect/>
          </a:stretch>
        </p:blipFill>
        <p:spPr>
          <a:xfrm>
            <a:off x="126727" y="4070591"/>
            <a:ext cx="2234858" cy="2671638"/>
          </a:xfrm>
          <a:prstGeom prst="rect">
            <a:avLst/>
          </a:prstGeom>
        </p:spPr>
      </p:pic>
      <p:sp>
        <p:nvSpPr>
          <p:cNvPr id="9" name="TextBox 8">
            <a:extLst>
              <a:ext uri="{FF2B5EF4-FFF2-40B4-BE49-F238E27FC236}">
                <a16:creationId xmlns:a16="http://schemas.microsoft.com/office/drawing/2014/main" id="{B10ED3EB-1976-4248-AF24-3C2419A384F3}"/>
              </a:ext>
            </a:extLst>
          </p:cNvPr>
          <p:cNvSpPr txBox="1"/>
          <p:nvPr/>
        </p:nvSpPr>
        <p:spPr>
          <a:xfrm>
            <a:off x="-33888" y="1596699"/>
            <a:ext cx="3152296" cy="461665"/>
          </a:xfrm>
          <a:prstGeom prst="rect">
            <a:avLst/>
          </a:prstGeom>
          <a:noFill/>
        </p:spPr>
        <p:txBody>
          <a:bodyPr wrap="square" rtlCol="0">
            <a:spAutoFit/>
          </a:bodyPr>
          <a:lstStyle/>
          <a:p>
            <a:r>
              <a:rPr lang="en-US" sz="1200" b="1" dirty="0"/>
              <a:t>Why were the Japanese able to conquer much of the Pacific after the attack on Pearl Harbor? </a:t>
            </a:r>
          </a:p>
        </p:txBody>
      </p:sp>
      <p:sp>
        <p:nvSpPr>
          <p:cNvPr id="10" name="TextBox 9">
            <a:extLst>
              <a:ext uri="{FF2B5EF4-FFF2-40B4-BE49-F238E27FC236}">
                <a16:creationId xmlns:a16="http://schemas.microsoft.com/office/drawing/2014/main" id="{4D36E581-C4FD-427E-941E-648016A4333D}"/>
              </a:ext>
            </a:extLst>
          </p:cNvPr>
          <p:cNvSpPr txBox="1"/>
          <p:nvPr/>
        </p:nvSpPr>
        <p:spPr>
          <a:xfrm>
            <a:off x="4973282" y="4762078"/>
            <a:ext cx="4103146" cy="461665"/>
          </a:xfrm>
          <a:prstGeom prst="rect">
            <a:avLst/>
          </a:prstGeom>
          <a:noFill/>
        </p:spPr>
        <p:txBody>
          <a:bodyPr wrap="square" rtlCol="0">
            <a:spAutoFit/>
          </a:bodyPr>
          <a:lstStyle/>
          <a:p>
            <a:pPr algn="ctr"/>
            <a:r>
              <a:rPr lang="en-US" sz="1200" b="1" dirty="0"/>
              <a:t>What advantage did the American Pacific fleet have over the Japanese? </a:t>
            </a:r>
          </a:p>
        </p:txBody>
      </p:sp>
      <p:pic>
        <p:nvPicPr>
          <p:cNvPr id="12" name="Picture 11">
            <a:extLst>
              <a:ext uri="{FF2B5EF4-FFF2-40B4-BE49-F238E27FC236}">
                <a16:creationId xmlns:a16="http://schemas.microsoft.com/office/drawing/2014/main" id="{02A2B120-7DF9-4D02-8AE8-A5476F95FF73}"/>
              </a:ext>
            </a:extLst>
          </p:cNvPr>
          <p:cNvPicPr>
            <a:picLocks noChangeAspect="1"/>
          </p:cNvPicPr>
          <p:nvPr/>
        </p:nvPicPr>
        <p:blipFill>
          <a:blip r:embed="rId5"/>
          <a:stretch>
            <a:fillRect/>
          </a:stretch>
        </p:blipFill>
        <p:spPr>
          <a:xfrm>
            <a:off x="6782417" y="1634257"/>
            <a:ext cx="2294011" cy="3005819"/>
          </a:xfrm>
          <a:prstGeom prst="rect">
            <a:avLst/>
          </a:prstGeom>
        </p:spPr>
      </p:pic>
      <p:sp>
        <p:nvSpPr>
          <p:cNvPr id="13" name="Rectangle 2">
            <a:extLst>
              <a:ext uri="{FF2B5EF4-FFF2-40B4-BE49-F238E27FC236}">
                <a16:creationId xmlns:a16="http://schemas.microsoft.com/office/drawing/2014/main" id="{46D383F8-2130-4378-B9BC-5E6021B89639}"/>
              </a:ext>
            </a:extLst>
          </p:cNvPr>
          <p:cNvSpPr txBox="1">
            <a:spLocks/>
          </p:cNvSpPr>
          <p:nvPr/>
        </p:nvSpPr>
        <p:spPr>
          <a:xfrm>
            <a:off x="5061894" y="-56133"/>
            <a:ext cx="1720523" cy="6797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1600" b="1" dirty="0"/>
              <a:t>War in the Pacific</a:t>
            </a:r>
          </a:p>
        </p:txBody>
      </p:sp>
    </p:spTree>
    <p:extLst>
      <p:ext uri="{BB962C8B-B14F-4D97-AF65-F5344CB8AC3E}">
        <p14:creationId xmlns:p14="http://schemas.microsoft.com/office/powerpoint/2010/main" val="342548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50AAA-C289-4494-95AD-1C7C268D2A72}"/>
              </a:ext>
            </a:extLst>
          </p:cNvPr>
          <p:cNvPicPr>
            <a:picLocks noChangeAspect="1"/>
          </p:cNvPicPr>
          <p:nvPr/>
        </p:nvPicPr>
        <p:blipFill>
          <a:blip r:embed="rId2"/>
          <a:stretch>
            <a:fillRect/>
          </a:stretch>
        </p:blipFill>
        <p:spPr>
          <a:xfrm>
            <a:off x="0" y="294736"/>
            <a:ext cx="4205544" cy="2404872"/>
          </a:xfrm>
          <a:prstGeom prst="rect">
            <a:avLst/>
          </a:prstGeom>
        </p:spPr>
      </p:pic>
      <p:pic>
        <p:nvPicPr>
          <p:cNvPr id="3" name="Picture 2">
            <a:extLst>
              <a:ext uri="{FF2B5EF4-FFF2-40B4-BE49-F238E27FC236}">
                <a16:creationId xmlns:a16="http://schemas.microsoft.com/office/drawing/2014/main" id="{5237438C-27AF-4E68-86EB-6E358E5F0A16}"/>
              </a:ext>
            </a:extLst>
          </p:cNvPr>
          <p:cNvPicPr>
            <a:picLocks noChangeAspect="1"/>
          </p:cNvPicPr>
          <p:nvPr/>
        </p:nvPicPr>
        <p:blipFill>
          <a:blip r:embed="rId3"/>
          <a:stretch>
            <a:fillRect/>
          </a:stretch>
        </p:blipFill>
        <p:spPr>
          <a:xfrm>
            <a:off x="103584" y="3116808"/>
            <a:ext cx="4365001" cy="2535895"/>
          </a:xfrm>
          <a:prstGeom prst="rect">
            <a:avLst/>
          </a:prstGeom>
        </p:spPr>
      </p:pic>
      <p:pic>
        <p:nvPicPr>
          <p:cNvPr id="4" name="Picture 3">
            <a:extLst>
              <a:ext uri="{FF2B5EF4-FFF2-40B4-BE49-F238E27FC236}">
                <a16:creationId xmlns:a16="http://schemas.microsoft.com/office/drawing/2014/main" id="{1042A8B1-2B48-4580-937C-F69E892A84BE}"/>
              </a:ext>
            </a:extLst>
          </p:cNvPr>
          <p:cNvPicPr>
            <a:picLocks noChangeAspect="1"/>
          </p:cNvPicPr>
          <p:nvPr/>
        </p:nvPicPr>
        <p:blipFill>
          <a:blip r:embed="rId4"/>
          <a:stretch>
            <a:fillRect/>
          </a:stretch>
        </p:blipFill>
        <p:spPr>
          <a:xfrm>
            <a:off x="103585" y="5705800"/>
            <a:ext cx="4365001" cy="1152200"/>
          </a:xfrm>
          <a:prstGeom prst="rect">
            <a:avLst/>
          </a:prstGeom>
        </p:spPr>
      </p:pic>
      <p:sp>
        <p:nvSpPr>
          <p:cNvPr id="5" name="Rectangle 4">
            <a:extLst>
              <a:ext uri="{FF2B5EF4-FFF2-40B4-BE49-F238E27FC236}">
                <a16:creationId xmlns:a16="http://schemas.microsoft.com/office/drawing/2014/main" id="{8A96757D-6264-4929-A4F0-8DDAF48121C6}"/>
              </a:ext>
            </a:extLst>
          </p:cNvPr>
          <p:cNvSpPr/>
          <p:nvPr/>
        </p:nvSpPr>
        <p:spPr>
          <a:xfrm>
            <a:off x="5789692" y="0"/>
            <a:ext cx="1992148" cy="369332"/>
          </a:xfrm>
          <a:prstGeom prst="rect">
            <a:avLst/>
          </a:prstGeom>
        </p:spPr>
        <p:txBody>
          <a:bodyPr wrap="none">
            <a:spAutoFit/>
          </a:bodyPr>
          <a:lstStyle/>
          <a:p>
            <a:pPr fontAlgn="auto">
              <a:defRPr/>
            </a:pPr>
            <a:r>
              <a:rPr lang="en-US" altLang="en-US" dirty="0"/>
              <a:t>Manhattan Project </a:t>
            </a:r>
          </a:p>
        </p:txBody>
      </p:sp>
      <p:graphicFrame>
        <p:nvGraphicFramePr>
          <p:cNvPr id="6" name="Table 5">
            <a:extLst>
              <a:ext uri="{FF2B5EF4-FFF2-40B4-BE49-F238E27FC236}">
                <a16:creationId xmlns:a16="http://schemas.microsoft.com/office/drawing/2014/main" id="{048F9334-37F6-4D44-A02E-2CF3E3EEDF16}"/>
              </a:ext>
            </a:extLst>
          </p:cNvPr>
          <p:cNvGraphicFramePr>
            <a:graphicFrameLocks noGrp="1"/>
          </p:cNvGraphicFramePr>
          <p:nvPr>
            <p:extLst>
              <p:ext uri="{D42A27DB-BD31-4B8C-83A1-F6EECF244321}">
                <p14:modId xmlns:p14="http://schemas.microsoft.com/office/powerpoint/2010/main" val="1322545592"/>
              </p:ext>
            </p:extLst>
          </p:nvPr>
        </p:nvGraphicFramePr>
        <p:xfrm>
          <a:off x="4468585" y="1967231"/>
          <a:ext cx="4687389" cy="4835048"/>
        </p:xfrm>
        <a:graphic>
          <a:graphicData uri="http://schemas.openxmlformats.org/drawingml/2006/table">
            <a:tbl>
              <a:tblPr/>
              <a:tblGrid>
                <a:gridCol w="2487186">
                  <a:extLst>
                    <a:ext uri="{9D8B030D-6E8A-4147-A177-3AD203B41FA5}">
                      <a16:colId xmlns:a16="http://schemas.microsoft.com/office/drawing/2014/main" val="611122346"/>
                    </a:ext>
                  </a:extLst>
                </a:gridCol>
                <a:gridCol w="2200203">
                  <a:extLst>
                    <a:ext uri="{9D8B030D-6E8A-4147-A177-3AD203B41FA5}">
                      <a16:colId xmlns:a16="http://schemas.microsoft.com/office/drawing/2014/main" val="2671753420"/>
                    </a:ext>
                  </a:extLst>
                </a:gridCol>
              </a:tblGrid>
              <a:tr h="4710684">
                <a:tc>
                  <a:txBody>
                    <a:bodyPr/>
                    <a:lstStyle/>
                    <a:p>
                      <a:pPr marL="0" marR="0" algn="ctr">
                        <a:lnSpc>
                          <a:spcPct val="115000"/>
                        </a:lnSpc>
                        <a:spcBef>
                          <a:spcPts val="1200"/>
                        </a:spcBef>
                        <a:spcAft>
                          <a:spcPts val="200"/>
                        </a:spcAft>
                      </a:pPr>
                      <a:r>
                        <a:rPr lang="en-US" sz="1000" b="1" dirty="0">
                          <a:solidFill>
                            <a:srgbClr val="000000"/>
                          </a:solidFill>
                          <a:effectLst/>
                          <a:latin typeface="Helvetica Neue"/>
                          <a:ea typeface="Helvetica Neue"/>
                          <a:cs typeface="Helvetica Neue"/>
                        </a:rPr>
                        <a:t>Why the bomb was needed or justified:</a:t>
                      </a:r>
                      <a:endParaRPr lang="en-US" sz="1000" b="1" dirty="0">
                        <a:solidFill>
                          <a:srgbClr val="000000"/>
                        </a:solidFill>
                        <a:effectLst/>
                        <a:latin typeface="Arial" panose="020B0604020202020204" pitchFamily="34" charset="0"/>
                      </a:endParaRPr>
                    </a:p>
                    <a:p>
                      <a:pPr marL="0" marR="0" algn="ctr">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  </a:t>
                      </a: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The Japanese had demonstrated near-fanatical resistance, fighting to almost the last man on Pacific islands, committing mass suicide on Saipan and unleashing kamikaze attacks at Okinawa. Fire bombing had killed 100,000 in Tokyo with no discernible political effect. </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With only two bombs ready (and a third on the way by late August 1945) it was too risky to "waste" one in a demonstration over an unpopulated area such as Tokyo’s harbor. Only the atomic bomb could jolt Japan's leadership to surrender.</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An invasion of Japan would have caused casualties on both sides that could easily have exceeded the toll at Hiroshima and Nagasaki.</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Immediate use of the bomb convinced the world of its horror and prevented future use when nuclear stockpiles were far larger.</a:t>
                      </a:r>
                      <a:endParaRPr lang="en-US" sz="1000" dirty="0">
                        <a:solidFill>
                          <a:srgbClr val="000000"/>
                        </a:solidFill>
                        <a:effectLst/>
                        <a:latin typeface="Arial" panose="020B0604020202020204" pitchFamily="34" charset="0"/>
                        <a:ea typeface="Arial" panose="020B0604020202020204" pitchFamily="34" charset="0"/>
                      </a:endParaRPr>
                    </a:p>
                  </a:txBody>
                  <a:tcPr marL="46275" marR="46275" marT="46275" marB="46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200"/>
                        </a:spcAft>
                      </a:pPr>
                      <a:r>
                        <a:rPr lang="en-US" sz="1000" b="1" dirty="0">
                          <a:solidFill>
                            <a:srgbClr val="000000"/>
                          </a:solidFill>
                          <a:effectLst/>
                          <a:latin typeface="Arial" panose="020B0604020202020204" pitchFamily="34" charset="0"/>
                        </a:rPr>
                        <a:t>Why the bomb was not needed, or unjustified:</a:t>
                      </a:r>
                    </a:p>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 </a:t>
                      </a: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Japan was ready to call it quits anyway. More than 60 of its cities had been destroyed by conventional bombing, the home islands were being blockaded by the American Navy, and the Soviet Union entered the war by attacking Japanese troops in Manchuria.</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American refusal to modify its "unconditional surrender" demand to allow the Japanese to keep their emperor needlessly prolonged Japan's resistance.</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A demonstration explosion over Tokyo harbor would have convinced Japan's leaders to quit without killing many people.</a:t>
                      </a:r>
                      <a:endParaRPr lang="en-US" sz="1000" u="none" strike="noStrike" dirty="0">
                        <a:solidFill>
                          <a:srgbClr val="000000"/>
                        </a:solidFill>
                        <a:effectLst/>
                        <a:latin typeface="Arial" panose="020B0604020202020204" pitchFamily="34" charset="0"/>
                      </a:endParaRPr>
                    </a:p>
                    <a:p>
                      <a:pPr marL="342900" lvl="0" indent="-342900">
                        <a:lnSpc>
                          <a:spcPct val="115000"/>
                        </a:lnSpc>
                        <a:buSzPts val="1200"/>
                        <a:buFont typeface="Arial" panose="020B0604020202020204" pitchFamily="34" charset="0"/>
                        <a:buChar char="●"/>
                      </a:pPr>
                      <a:r>
                        <a:rPr lang="en-US" sz="1000" u="none" strike="noStrike" dirty="0">
                          <a:solidFill>
                            <a:srgbClr val="000000"/>
                          </a:solidFill>
                          <a:effectLst/>
                          <a:latin typeface="Helvetica Neue"/>
                          <a:ea typeface="Helvetica Neue"/>
                          <a:cs typeface="Helvetica Neue"/>
                        </a:rPr>
                        <a:t>The bomb was used partly to justify the $2 billion spent on its development</a:t>
                      </a:r>
                      <a:endParaRPr lang="en-US" sz="10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rPr>
                        <a:t> </a:t>
                      </a:r>
                      <a:endParaRPr lang="en-US" sz="1000" dirty="0">
                        <a:solidFill>
                          <a:srgbClr val="000000"/>
                        </a:solidFill>
                        <a:effectLst/>
                        <a:latin typeface="Arial" panose="020B0604020202020204" pitchFamily="34" charset="0"/>
                        <a:ea typeface="Arial" panose="020B0604020202020204" pitchFamily="34" charset="0"/>
                      </a:endParaRPr>
                    </a:p>
                  </a:txBody>
                  <a:tcPr marL="46275" marR="46275" marT="46275" marB="46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227718"/>
                  </a:ext>
                </a:extLst>
              </a:tr>
            </a:tbl>
          </a:graphicData>
        </a:graphic>
      </p:graphicFrame>
    </p:spTree>
    <p:extLst>
      <p:ext uri="{BB962C8B-B14F-4D97-AF65-F5344CB8AC3E}">
        <p14:creationId xmlns:p14="http://schemas.microsoft.com/office/powerpoint/2010/main" val="245619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AFE81-849B-4B87-9BFB-CBAA187837B5}"/>
              </a:ext>
            </a:extLst>
          </p:cNvPr>
          <p:cNvPicPr/>
          <p:nvPr/>
        </p:nvPicPr>
        <p:blipFill>
          <a:blip r:embed="rId2"/>
          <a:stretch>
            <a:fillRect/>
          </a:stretch>
        </p:blipFill>
        <p:spPr>
          <a:xfrm rot="16200000">
            <a:off x="1225297" y="-941833"/>
            <a:ext cx="6684263" cy="8750807"/>
          </a:xfrm>
          <a:prstGeom prst="rect">
            <a:avLst/>
          </a:prstGeom>
        </p:spPr>
      </p:pic>
    </p:spTree>
    <p:extLst>
      <p:ext uri="{BB962C8B-B14F-4D97-AF65-F5344CB8AC3E}">
        <p14:creationId xmlns:p14="http://schemas.microsoft.com/office/powerpoint/2010/main" val="500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9BB55-F486-4888-9318-A8344B8DA4B1}"/>
              </a:ext>
            </a:extLst>
          </p:cNvPr>
          <p:cNvPicPr>
            <a:picLocks noChangeAspect="1"/>
          </p:cNvPicPr>
          <p:nvPr/>
        </p:nvPicPr>
        <p:blipFill>
          <a:blip r:embed="rId2"/>
          <a:stretch>
            <a:fillRect/>
          </a:stretch>
        </p:blipFill>
        <p:spPr>
          <a:xfrm>
            <a:off x="-306982" y="3389463"/>
            <a:ext cx="2872869" cy="1270366"/>
          </a:xfrm>
          <a:prstGeom prst="rect">
            <a:avLst/>
          </a:prstGeom>
        </p:spPr>
      </p:pic>
      <p:pic>
        <p:nvPicPr>
          <p:cNvPr id="3" name="Picture 2">
            <a:extLst>
              <a:ext uri="{FF2B5EF4-FFF2-40B4-BE49-F238E27FC236}">
                <a16:creationId xmlns:a16="http://schemas.microsoft.com/office/drawing/2014/main" id="{D034AEDD-2414-48B6-A46C-9AF7F00075D6}"/>
              </a:ext>
            </a:extLst>
          </p:cNvPr>
          <p:cNvPicPr>
            <a:picLocks noChangeAspect="1"/>
          </p:cNvPicPr>
          <p:nvPr/>
        </p:nvPicPr>
        <p:blipFill>
          <a:blip r:embed="rId3"/>
          <a:stretch>
            <a:fillRect/>
          </a:stretch>
        </p:blipFill>
        <p:spPr>
          <a:xfrm>
            <a:off x="128516" y="0"/>
            <a:ext cx="2551652" cy="3255264"/>
          </a:xfrm>
          <a:prstGeom prst="rect">
            <a:avLst/>
          </a:prstGeom>
        </p:spPr>
      </p:pic>
      <p:pic>
        <p:nvPicPr>
          <p:cNvPr id="5" name="Picture 4">
            <a:extLst>
              <a:ext uri="{FF2B5EF4-FFF2-40B4-BE49-F238E27FC236}">
                <a16:creationId xmlns:a16="http://schemas.microsoft.com/office/drawing/2014/main" id="{E578E5B0-A9FB-469E-AF51-BD8E4B116BA4}"/>
              </a:ext>
            </a:extLst>
          </p:cNvPr>
          <p:cNvPicPr>
            <a:picLocks noChangeAspect="1"/>
          </p:cNvPicPr>
          <p:nvPr/>
        </p:nvPicPr>
        <p:blipFill>
          <a:blip r:embed="rId4"/>
          <a:stretch>
            <a:fillRect/>
          </a:stretch>
        </p:blipFill>
        <p:spPr>
          <a:xfrm>
            <a:off x="2704824" y="20496"/>
            <a:ext cx="2780673" cy="2064639"/>
          </a:xfrm>
          <a:prstGeom prst="rect">
            <a:avLst/>
          </a:prstGeom>
        </p:spPr>
      </p:pic>
      <p:sp>
        <p:nvSpPr>
          <p:cNvPr id="8" name="Rectangle 3">
            <a:extLst>
              <a:ext uri="{FF2B5EF4-FFF2-40B4-BE49-F238E27FC236}">
                <a16:creationId xmlns:a16="http://schemas.microsoft.com/office/drawing/2014/main" id="{3C391BC0-7E24-47C6-A818-5AFE38FE631A}"/>
              </a:ext>
            </a:extLst>
          </p:cNvPr>
          <p:cNvSpPr txBox="1">
            <a:spLocks/>
          </p:cNvSpPr>
          <p:nvPr/>
        </p:nvSpPr>
        <p:spPr>
          <a:xfrm>
            <a:off x="5504690" y="14669"/>
            <a:ext cx="3753609" cy="5362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9"/>
            </a:pPr>
            <a:r>
              <a:rPr lang="en-US" altLang="en-US" sz="1600" b="1" dirty="0"/>
              <a:t>Holocaust</a:t>
            </a:r>
          </a:p>
        </p:txBody>
      </p:sp>
      <p:sp>
        <p:nvSpPr>
          <p:cNvPr id="2" name="Rectangle 1">
            <a:extLst>
              <a:ext uri="{FF2B5EF4-FFF2-40B4-BE49-F238E27FC236}">
                <a16:creationId xmlns:a16="http://schemas.microsoft.com/office/drawing/2014/main" id="{07509704-F48B-4159-A6B0-8D59032513D8}"/>
              </a:ext>
            </a:extLst>
          </p:cNvPr>
          <p:cNvSpPr/>
          <p:nvPr/>
        </p:nvSpPr>
        <p:spPr>
          <a:xfrm>
            <a:off x="128516" y="5103674"/>
            <a:ext cx="3510796" cy="1938992"/>
          </a:xfrm>
          <a:prstGeom prst="rect">
            <a:avLst/>
          </a:prstGeom>
        </p:spPr>
        <p:txBody>
          <a:bodyPr wrap="square">
            <a:spAutoFit/>
          </a:bodyPr>
          <a:lstStyle/>
          <a:p>
            <a:pPr marR="0" lvl="0">
              <a:spcBef>
                <a:spcPts val="0"/>
              </a:spcBef>
              <a:spcAft>
                <a:spcPts val="0"/>
              </a:spcAft>
            </a:pPr>
            <a:r>
              <a:rPr lang="en-US" sz="1200" b="1" dirty="0">
                <a:latin typeface="Times New Roman" panose="02020603050405020304" pitchFamily="18" charset="0"/>
                <a:ea typeface="Calibri" panose="020F0502020204030204" pitchFamily="34" charset="0"/>
              </a:rPr>
              <a:t>Which precedent was established by the Nuremberg war crimes trials?</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National leaders can be held responsible for crimes against humanity.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Only individuals who actually commit murder during a war can be guilty of a crime.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Defeated nations cannot be forced to pay reparations.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Defeated nations can be occupied by the victors. </a:t>
            </a:r>
          </a:p>
          <a:p>
            <a:r>
              <a:rPr lang="en-US" sz="1200" b="1" dirty="0">
                <a:latin typeface="Times New Roman" panose="02020603050405020304" pitchFamily="18" charset="0"/>
                <a:ea typeface="Calibri" panose="020F0502020204030204" pitchFamily="34" charset="0"/>
              </a:rPr>
              <a:t> </a:t>
            </a:r>
            <a:endParaRPr lang="en-US" sz="1200"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531BFD0A-A642-41C9-B720-31A15BC22DA5}"/>
              </a:ext>
            </a:extLst>
          </p:cNvPr>
          <p:cNvSpPr/>
          <p:nvPr/>
        </p:nvSpPr>
        <p:spPr>
          <a:xfrm>
            <a:off x="3534649" y="5036259"/>
            <a:ext cx="5480835" cy="1200329"/>
          </a:xfrm>
          <a:prstGeom prst="rect">
            <a:avLst/>
          </a:prstGeom>
        </p:spPr>
        <p:txBody>
          <a:bodyPr wrap="square">
            <a:spAutoFit/>
          </a:bodyPr>
          <a:lstStyle/>
          <a:p>
            <a:r>
              <a:rPr lang="en-US" sz="1200" dirty="0">
                <a:ea typeface="Times New Roman" panose="02020603050405020304" pitchFamily="18" charset="0"/>
              </a:rPr>
              <a:t>What happened at the Nuremberg Trials?</a:t>
            </a:r>
          </a:p>
          <a:p>
            <a:r>
              <a:rPr lang="en-US" sz="1200" dirty="0">
                <a:ea typeface="Times New Roman" panose="02020603050405020304" pitchFamily="18" charset="0"/>
              </a:rPr>
              <a:t> </a:t>
            </a:r>
          </a:p>
          <a:p>
            <a:endParaRPr lang="en-US" sz="1200" dirty="0">
              <a:ea typeface="Times New Roman" panose="02020603050405020304" pitchFamily="18" charset="0"/>
            </a:endParaRPr>
          </a:p>
          <a:p>
            <a:endParaRPr lang="en-US" sz="1200" dirty="0">
              <a:ea typeface="Times New Roman" panose="02020603050405020304" pitchFamily="18" charset="0"/>
            </a:endParaRPr>
          </a:p>
          <a:p>
            <a:r>
              <a:rPr lang="en-US" sz="1200" dirty="0">
                <a:ea typeface="Times New Roman" panose="02020603050405020304" pitchFamily="18" charset="0"/>
              </a:rPr>
              <a:t>What did the International Military Tribunal for the Far East do?</a:t>
            </a:r>
          </a:p>
          <a:p>
            <a:r>
              <a:rPr lang="en-US" sz="1200" dirty="0">
                <a:ea typeface="Times New Roman" panose="02020603050405020304" pitchFamily="18" charset="0"/>
              </a:rPr>
              <a:t> </a:t>
            </a:r>
          </a:p>
        </p:txBody>
      </p:sp>
    </p:spTree>
    <p:extLst>
      <p:ext uri="{BB962C8B-B14F-4D97-AF65-F5344CB8AC3E}">
        <p14:creationId xmlns:p14="http://schemas.microsoft.com/office/powerpoint/2010/main" val="13186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32562A-E8BE-4B3A-B3E4-19655B062DBC}"/>
              </a:ext>
            </a:extLst>
          </p:cNvPr>
          <p:cNvPicPr/>
          <p:nvPr/>
        </p:nvPicPr>
        <p:blipFill>
          <a:blip r:embed="rId2"/>
          <a:stretch>
            <a:fillRect/>
          </a:stretch>
        </p:blipFill>
        <p:spPr>
          <a:xfrm rot="16200000">
            <a:off x="1315085" y="-989203"/>
            <a:ext cx="6446520" cy="8772398"/>
          </a:xfrm>
          <a:prstGeom prst="rect">
            <a:avLst/>
          </a:prstGeom>
        </p:spPr>
      </p:pic>
    </p:spTree>
    <p:extLst>
      <p:ext uri="{BB962C8B-B14F-4D97-AF65-F5344CB8AC3E}">
        <p14:creationId xmlns:p14="http://schemas.microsoft.com/office/powerpoint/2010/main" val="424934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E287E-406A-447F-8792-F57220B97ED0}"/>
              </a:ext>
            </a:extLst>
          </p:cNvPr>
          <p:cNvPicPr>
            <a:picLocks noChangeAspect="1"/>
          </p:cNvPicPr>
          <p:nvPr/>
        </p:nvPicPr>
        <p:blipFill>
          <a:blip r:embed="rId2"/>
          <a:stretch>
            <a:fillRect/>
          </a:stretch>
        </p:blipFill>
        <p:spPr>
          <a:xfrm>
            <a:off x="331304" y="0"/>
            <a:ext cx="8481391" cy="6858000"/>
          </a:xfrm>
          <a:prstGeom prst="rect">
            <a:avLst/>
          </a:prstGeom>
        </p:spPr>
      </p:pic>
    </p:spTree>
    <p:extLst>
      <p:ext uri="{BB962C8B-B14F-4D97-AF65-F5344CB8AC3E}">
        <p14:creationId xmlns:p14="http://schemas.microsoft.com/office/powerpoint/2010/main" val="302093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piece of paper&#10;&#10;Description generated with high confidence">
            <a:extLst>
              <a:ext uri="{FF2B5EF4-FFF2-40B4-BE49-F238E27FC236}">
                <a16:creationId xmlns:a16="http://schemas.microsoft.com/office/drawing/2014/main" id="{78C6EDB3-3AAE-46EA-92E8-E94BD31B0822}"/>
              </a:ext>
            </a:extLst>
          </p:cNvPr>
          <p:cNvPicPr>
            <a:picLocks noChangeAspect="1"/>
          </p:cNvPicPr>
          <p:nvPr/>
        </p:nvPicPr>
        <p:blipFill rotWithShape="1">
          <a:blip r:embed="rId2"/>
          <a:srcRect t="311" b="10668"/>
          <a:stretch/>
        </p:blipFill>
        <p:spPr>
          <a:xfrm>
            <a:off x="20" y="10"/>
            <a:ext cx="9143980" cy="6857990"/>
          </a:xfrm>
          <a:prstGeom prst="rect">
            <a:avLst/>
          </a:prstGeom>
        </p:spPr>
      </p:pic>
    </p:spTree>
    <p:extLst>
      <p:ext uri="{BB962C8B-B14F-4D97-AF65-F5344CB8AC3E}">
        <p14:creationId xmlns:p14="http://schemas.microsoft.com/office/powerpoint/2010/main" val="333985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78E1F-B793-4927-8E45-D74728C85867}"/>
              </a:ext>
            </a:extLst>
          </p:cNvPr>
          <p:cNvPicPr>
            <a:picLocks noChangeAspect="1"/>
          </p:cNvPicPr>
          <p:nvPr/>
        </p:nvPicPr>
        <p:blipFill>
          <a:blip r:embed="rId2"/>
          <a:stretch>
            <a:fillRect/>
          </a:stretch>
        </p:blipFill>
        <p:spPr>
          <a:xfrm>
            <a:off x="0" y="96743"/>
            <a:ext cx="3577389" cy="5281373"/>
          </a:xfrm>
          <a:prstGeom prst="rect">
            <a:avLst/>
          </a:prstGeom>
        </p:spPr>
      </p:pic>
      <p:sp>
        <p:nvSpPr>
          <p:cNvPr id="3" name="Rectangle 13">
            <a:extLst>
              <a:ext uri="{FF2B5EF4-FFF2-40B4-BE49-F238E27FC236}">
                <a16:creationId xmlns:a16="http://schemas.microsoft.com/office/drawing/2014/main" id="{BAAC41BD-6E83-43CE-9F1C-91E8611A781C}"/>
              </a:ext>
            </a:extLst>
          </p:cNvPr>
          <p:cNvSpPr>
            <a:spLocks noChangeArrowheads="1"/>
          </p:cNvSpPr>
          <p:nvPr/>
        </p:nvSpPr>
        <p:spPr bwMode="auto">
          <a:xfrm>
            <a:off x="4229099" y="0"/>
            <a:ext cx="4914901"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eaLnBrk="0" hangingPunct="0">
              <a:defRPr sz="2200">
                <a:solidFill>
                  <a:schemeClr val="tx1"/>
                </a:solidFill>
                <a:latin typeface="Verdana" panose="020B0604030504040204" pitchFamily="34" charset="0"/>
                <a:cs typeface="Arial" panose="020B0604020202020204" pitchFamily="34" charset="0"/>
              </a:defRPr>
            </a:lvl1pPr>
            <a:lvl2pPr marL="742950" indent="-285750" algn="l" eaLnBrk="0" hangingPunct="0">
              <a:defRPr sz="2200">
                <a:solidFill>
                  <a:schemeClr val="tx1"/>
                </a:solidFill>
                <a:latin typeface="Verdana" panose="020B0604030504040204" pitchFamily="34" charset="0"/>
                <a:cs typeface="Arial" panose="020B0604020202020204" pitchFamily="34" charset="0"/>
              </a:defRPr>
            </a:lvl2pPr>
            <a:lvl3pPr marL="1143000" indent="-228600" algn="l" eaLnBrk="0" hangingPunct="0">
              <a:defRPr sz="2200">
                <a:solidFill>
                  <a:schemeClr val="tx1"/>
                </a:solidFill>
                <a:latin typeface="Verdana" panose="020B0604030504040204" pitchFamily="34" charset="0"/>
                <a:cs typeface="Arial" panose="020B0604020202020204" pitchFamily="34" charset="0"/>
              </a:defRPr>
            </a:lvl3pPr>
            <a:lvl4pPr marL="1600200" indent="-228600" algn="l" eaLnBrk="0" hangingPunct="0">
              <a:defRPr sz="2200">
                <a:solidFill>
                  <a:schemeClr val="tx1"/>
                </a:solidFill>
                <a:latin typeface="Verdana" panose="020B0604030504040204" pitchFamily="34" charset="0"/>
                <a:cs typeface="Arial" panose="020B0604020202020204" pitchFamily="34" charset="0"/>
              </a:defRPr>
            </a:lvl4pPr>
            <a:lvl5pPr marL="2057400" indent="-228600" algn="l"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hangingPunct="1">
              <a:buSzPct val="80000"/>
              <a:buFontTx/>
              <a:buChar char="•"/>
            </a:pPr>
            <a:r>
              <a:rPr lang="en-US" altLang="en-US" sz="1100" b="1" dirty="0">
                <a:solidFill>
                  <a:srgbClr val="FF0000"/>
                </a:solidFill>
              </a:rPr>
              <a:t>Dwight Eisenhower </a:t>
            </a:r>
            <a:r>
              <a:rPr lang="en-US" altLang="en-US" sz="1100" b="1" dirty="0"/>
              <a:t>− </a:t>
            </a:r>
            <a:r>
              <a:rPr lang="en-US" altLang="en-US" sz="1100" dirty="0"/>
              <a:t>American general and  commander of Allied forces during World War II</a:t>
            </a:r>
          </a:p>
          <a:p>
            <a:pPr eaLnBrk="1" hangingPunct="1">
              <a:buSzPct val="80000"/>
              <a:buFontTx/>
              <a:buChar char="•"/>
            </a:pPr>
            <a:r>
              <a:rPr lang="en-US" altLang="en-US" sz="1100" b="1" dirty="0">
                <a:solidFill>
                  <a:srgbClr val="FF0000"/>
                </a:solidFill>
              </a:rPr>
              <a:t>George S. Patton, Jr. </a:t>
            </a:r>
            <a:r>
              <a:rPr lang="en-US" altLang="en-US" sz="1100" b="1" dirty="0"/>
              <a:t>−</a:t>
            </a:r>
            <a:r>
              <a:rPr lang="en-US" altLang="en-US" sz="1100" dirty="0"/>
              <a:t> American general and tank commander during World War II</a:t>
            </a:r>
          </a:p>
          <a:p>
            <a:pPr eaLnBrk="1" hangingPunct="1">
              <a:buSzPct val="80000"/>
              <a:buFontTx/>
              <a:buChar char="•"/>
            </a:pPr>
            <a:r>
              <a:rPr lang="en-US" altLang="en-US" sz="1100" b="1" dirty="0">
                <a:solidFill>
                  <a:srgbClr val="FF0000"/>
                </a:solidFill>
              </a:rPr>
              <a:t>unconditional surrender </a:t>
            </a:r>
            <a:r>
              <a:rPr lang="en-US" altLang="en-US" sz="1100" b="1" dirty="0"/>
              <a:t>−</a:t>
            </a:r>
            <a:r>
              <a:rPr lang="en-US" altLang="en-US" sz="1100" dirty="0"/>
              <a:t> giving up completely without any concessions</a:t>
            </a:r>
          </a:p>
          <a:p>
            <a:pPr eaLnBrk="1" hangingPunct="1">
              <a:buSzPct val="80000"/>
              <a:buFontTx/>
              <a:buChar char="•"/>
            </a:pPr>
            <a:r>
              <a:rPr lang="en-US" altLang="en-US" sz="1100" b="1" dirty="0">
                <a:solidFill>
                  <a:srgbClr val="FF0000"/>
                </a:solidFill>
              </a:rPr>
              <a:t>saturation bombing </a:t>
            </a:r>
            <a:r>
              <a:rPr lang="en-US" altLang="en-US" sz="1100" b="1" dirty="0"/>
              <a:t>−</a:t>
            </a:r>
            <a:r>
              <a:rPr lang="en-US" altLang="en-US" sz="1100" dirty="0"/>
              <a:t> dropping massive amounts of bombs to inflict maximum damage</a:t>
            </a:r>
          </a:p>
          <a:p>
            <a:pPr eaLnBrk="1" hangingPunct="1">
              <a:buSzPct val="80000"/>
              <a:buFontTx/>
              <a:buChar char="•"/>
            </a:pPr>
            <a:r>
              <a:rPr lang="en-US" altLang="en-US" sz="1100" b="1" dirty="0">
                <a:solidFill>
                  <a:srgbClr val="FF0000"/>
                </a:solidFill>
              </a:rPr>
              <a:t>strategic bombing </a:t>
            </a:r>
            <a:r>
              <a:rPr lang="en-US" altLang="en-US" sz="1100" b="1" dirty="0"/>
              <a:t>− </a:t>
            </a:r>
            <a:r>
              <a:rPr lang="en-US" altLang="en-US" sz="1100" dirty="0"/>
              <a:t>dropping bombs on key targets to destroy the enemy’s capacity to make war </a:t>
            </a:r>
          </a:p>
          <a:p>
            <a:pPr eaLnBrk="1" hangingPunct="1">
              <a:buSzPct val="80000"/>
              <a:buFontTx/>
              <a:buChar char="•"/>
            </a:pPr>
            <a:r>
              <a:rPr lang="en-US" altLang="en-US" sz="1100" b="1" dirty="0">
                <a:solidFill>
                  <a:srgbClr val="FF0000"/>
                </a:solidFill>
              </a:rPr>
              <a:t>Tuskegee Airmen </a:t>
            </a:r>
            <a:r>
              <a:rPr lang="en-US" altLang="en-US" sz="1100" b="1" dirty="0"/>
              <a:t>−</a:t>
            </a:r>
            <a:r>
              <a:rPr lang="en-US" altLang="en-US" sz="1100" dirty="0"/>
              <a:t> African American squadron that escorted bombers in the air war over Europe during World War II</a:t>
            </a:r>
          </a:p>
          <a:p>
            <a:pPr eaLnBrk="1" hangingPunct="1">
              <a:buSzPct val="80000"/>
              <a:buFontTx/>
              <a:buChar char="•"/>
            </a:pPr>
            <a:r>
              <a:rPr lang="en-US" altLang="en-US" sz="1100" b="1" dirty="0">
                <a:solidFill>
                  <a:srgbClr val="FF0000"/>
                </a:solidFill>
              </a:rPr>
              <a:t>Chester Nimitz </a:t>
            </a:r>
            <a:r>
              <a:rPr lang="en-US" altLang="en-US" sz="1100" b="1" dirty="0"/>
              <a:t>−</a:t>
            </a:r>
            <a:r>
              <a:rPr lang="en-US" altLang="en-US" sz="1100" dirty="0"/>
              <a:t> Commander of the U.S. Navy in the Pacific</a:t>
            </a:r>
          </a:p>
          <a:p>
            <a:pPr eaLnBrk="1" hangingPunct="1">
              <a:buSzPct val="80000"/>
              <a:buFontTx/>
              <a:buChar char="•"/>
            </a:pPr>
            <a:r>
              <a:rPr lang="en-US" altLang="en-US" sz="1100" b="1" dirty="0">
                <a:solidFill>
                  <a:srgbClr val="FF0000"/>
                </a:solidFill>
              </a:rPr>
              <a:t>Battle of Midway </a:t>
            </a:r>
            <a:r>
              <a:rPr lang="en-US" altLang="en-US" sz="1100" b="1" dirty="0"/>
              <a:t>−</a:t>
            </a:r>
            <a:r>
              <a:rPr lang="en-US" altLang="en-US" sz="1100" dirty="0"/>
              <a:t> American victory and turning point of the war in the Pacific</a:t>
            </a:r>
          </a:p>
          <a:p>
            <a:pPr eaLnBrk="1" hangingPunct="1">
              <a:buSzPct val="80000"/>
              <a:buFontTx/>
              <a:buChar char="•"/>
            </a:pPr>
            <a:r>
              <a:rPr lang="en-US" altLang="en-US" sz="1100" b="1" dirty="0">
                <a:solidFill>
                  <a:srgbClr val="FF0000"/>
                </a:solidFill>
              </a:rPr>
              <a:t>genocide </a:t>
            </a:r>
            <a:r>
              <a:rPr lang="en-US" altLang="en-US" sz="1100" b="1" dirty="0"/>
              <a:t>− </a:t>
            </a:r>
            <a:r>
              <a:rPr lang="en-US" altLang="en-US" sz="1100" dirty="0"/>
              <a:t>willful annihilation of a racial, political, or cultural group</a:t>
            </a:r>
            <a:endParaRPr lang="en-US" altLang="en-US" sz="1100" b="1" dirty="0">
              <a:solidFill>
                <a:srgbClr val="FF0000"/>
              </a:solidFill>
            </a:endParaRPr>
          </a:p>
          <a:p>
            <a:pPr eaLnBrk="1" hangingPunct="1">
              <a:buSzPct val="80000"/>
              <a:buFontTx/>
              <a:buChar char="•"/>
            </a:pPr>
            <a:r>
              <a:rPr lang="en-US" altLang="en-US" sz="1100" b="1" dirty="0">
                <a:solidFill>
                  <a:srgbClr val="FF0000"/>
                </a:solidFill>
              </a:rPr>
              <a:t>concentration camp</a:t>
            </a:r>
            <a:r>
              <a:rPr lang="en-US" altLang="en-US" sz="1100" b="1" dirty="0"/>
              <a:t> −</a:t>
            </a:r>
            <a:r>
              <a:rPr lang="en-US" altLang="en-US" sz="1100" dirty="0"/>
              <a:t> camps used by the Nazis to imprison “undesirable” members of society</a:t>
            </a:r>
          </a:p>
          <a:p>
            <a:pPr eaLnBrk="1" hangingPunct="1">
              <a:buSzPct val="80000"/>
              <a:buFontTx/>
              <a:buChar char="•"/>
            </a:pPr>
            <a:r>
              <a:rPr lang="en-US" altLang="en-US" sz="1100" b="1" dirty="0">
                <a:solidFill>
                  <a:srgbClr val="FF0000"/>
                </a:solidFill>
              </a:rPr>
              <a:t>death camp </a:t>
            </a:r>
            <a:r>
              <a:rPr lang="en-US" altLang="en-US" sz="1100" b="1" dirty="0"/>
              <a:t>−</a:t>
            </a:r>
            <a:r>
              <a:rPr lang="en-US" altLang="en-US" sz="1100" dirty="0"/>
              <a:t> Nazi camp designed for the extermination of prisoners </a:t>
            </a:r>
          </a:p>
          <a:p>
            <a:pPr eaLnBrk="1" hangingPunct="1">
              <a:buSzPct val="80000"/>
              <a:buFontTx/>
              <a:buChar char="•"/>
            </a:pPr>
            <a:r>
              <a:rPr lang="en-US" altLang="en-US" sz="1100" b="1" dirty="0">
                <a:solidFill>
                  <a:srgbClr val="FF0000"/>
                </a:solidFill>
              </a:rPr>
              <a:t>War Refugee Board </a:t>
            </a:r>
            <a:r>
              <a:rPr lang="en-US" altLang="en-US" sz="1100" b="1" dirty="0"/>
              <a:t>−</a:t>
            </a:r>
            <a:r>
              <a:rPr lang="en-US" altLang="en-US" sz="1100" dirty="0"/>
              <a:t> U.S. government agency founded in 1944 to save Eastern European Jews</a:t>
            </a:r>
          </a:p>
          <a:p>
            <a:pPr>
              <a:buSzPct val="80000"/>
              <a:buFontTx/>
              <a:buChar char="•"/>
            </a:pPr>
            <a:r>
              <a:rPr lang="en-US" altLang="en-US" sz="1100" b="1" dirty="0">
                <a:solidFill>
                  <a:srgbClr val="FF0000"/>
                </a:solidFill>
              </a:rPr>
              <a:t>Yalta Conference </a:t>
            </a:r>
            <a:r>
              <a:rPr lang="en-US" altLang="en-US" sz="1100" b="1" dirty="0"/>
              <a:t>− </a:t>
            </a:r>
            <a:r>
              <a:rPr lang="en-US" altLang="en-US" sz="1100" dirty="0"/>
              <a:t>1945 meeting at which Roosevelt, Churchill, and Stalin discussed plans for the postwar world</a:t>
            </a:r>
            <a:r>
              <a:rPr lang="en-US" altLang="en-US" sz="1100" b="1" dirty="0"/>
              <a:t> </a:t>
            </a:r>
            <a:endParaRPr lang="en-US" altLang="en-US" sz="1100" dirty="0"/>
          </a:p>
          <a:p>
            <a:pPr>
              <a:buSzPct val="80000"/>
              <a:buFontTx/>
              <a:buChar char="•"/>
            </a:pPr>
            <a:r>
              <a:rPr lang="en-US" altLang="en-US" sz="1100" b="1" dirty="0">
                <a:solidFill>
                  <a:srgbClr val="FF0000"/>
                </a:solidFill>
              </a:rPr>
              <a:t>superpower</a:t>
            </a:r>
            <a:r>
              <a:rPr lang="en-US" altLang="en-US" sz="1100" b="1" dirty="0"/>
              <a:t> −</a:t>
            </a:r>
            <a:r>
              <a:rPr lang="en-US" altLang="en-US" sz="1100" dirty="0"/>
              <a:t> powerful country that plays a dominant economic, political, and military role in the world</a:t>
            </a:r>
          </a:p>
          <a:p>
            <a:pPr>
              <a:buSzPct val="80000"/>
              <a:buFontTx/>
              <a:buChar char="•"/>
            </a:pPr>
            <a:r>
              <a:rPr lang="en-US" altLang="en-US" sz="1100" b="1" dirty="0">
                <a:solidFill>
                  <a:srgbClr val="FF0000"/>
                </a:solidFill>
              </a:rPr>
              <a:t>General Agreement on Tariffs and Trade (GATT) </a:t>
            </a:r>
            <a:r>
              <a:rPr lang="en-US" altLang="en-US" sz="1100" b="1" dirty="0"/>
              <a:t>−</a:t>
            </a:r>
            <a:r>
              <a:rPr lang="en-US" altLang="en-US" sz="1100" b="1" dirty="0">
                <a:solidFill>
                  <a:srgbClr val="FF0000"/>
                </a:solidFill>
              </a:rPr>
              <a:t> </a:t>
            </a:r>
            <a:r>
              <a:rPr lang="en-US" altLang="en-US" sz="1100" dirty="0"/>
              <a:t>treaty designed to expand world trade by reducing tariffs</a:t>
            </a:r>
          </a:p>
          <a:p>
            <a:pPr>
              <a:buSzPct val="80000"/>
              <a:buFontTx/>
              <a:buChar char="•"/>
            </a:pPr>
            <a:r>
              <a:rPr lang="en-US" altLang="en-US" sz="1100" b="1" dirty="0">
                <a:solidFill>
                  <a:srgbClr val="FF0000"/>
                </a:solidFill>
              </a:rPr>
              <a:t>United Nations </a:t>
            </a:r>
            <a:r>
              <a:rPr lang="en-US" altLang="en-US" sz="1100" b="1" dirty="0"/>
              <a:t>−</a:t>
            </a:r>
            <a:r>
              <a:rPr lang="en-US" altLang="en-US" sz="1100" dirty="0"/>
              <a:t> organization of nations formed after in 1945 to promote peace </a:t>
            </a:r>
          </a:p>
          <a:p>
            <a:pPr>
              <a:buSzPct val="80000"/>
              <a:buFontTx/>
              <a:buChar char="•"/>
            </a:pPr>
            <a:r>
              <a:rPr lang="en-US" altLang="en-US" sz="1100" b="1" dirty="0">
                <a:solidFill>
                  <a:srgbClr val="FF0000"/>
                </a:solidFill>
              </a:rPr>
              <a:t>Universal Declaration of  Human Rights </a:t>
            </a:r>
            <a:r>
              <a:rPr lang="en-US" altLang="en-US" sz="1100" b="1" dirty="0"/>
              <a:t>− </a:t>
            </a:r>
            <a:r>
              <a:rPr lang="en-US" altLang="en-US" sz="1100" dirty="0"/>
              <a:t>United Nations document affirming basic human rights </a:t>
            </a:r>
            <a:endParaRPr lang="en-US" altLang="en-US" sz="1100" b="1" dirty="0"/>
          </a:p>
          <a:p>
            <a:pPr>
              <a:buSzPct val="80000"/>
              <a:buFontTx/>
              <a:buChar char="•"/>
            </a:pPr>
            <a:r>
              <a:rPr lang="en-US" altLang="en-US" sz="1100" b="1" dirty="0">
                <a:solidFill>
                  <a:srgbClr val="FF0000"/>
                </a:solidFill>
              </a:rPr>
              <a:t>Geneva Convention </a:t>
            </a:r>
            <a:r>
              <a:rPr lang="en-US" altLang="en-US" sz="1100" b="1" dirty="0"/>
              <a:t>−</a:t>
            </a:r>
            <a:r>
              <a:rPr lang="en-US" altLang="en-US" sz="1100" dirty="0"/>
              <a:t> international agreement governing the humane treatment of wounded soldiers and prisoners of war </a:t>
            </a:r>
          </a:p>
          <a:p>
            <a:pPr>
              <a:buSzPct val="80000"/>
              <a:buFontTx/>
              <a:buChar char="•"/>
            </a:pPr>
            <a:r>
              <a:rPr lang="en-US" altLang="en-US" sz="1100" b="1" dirty="0">
                <a:solidFill>
                  <a:srgbClr val="FF0000"/>
                </a:solidFill>
              </a:rPr>
              <a:t>Nuremberg Trials </a:t>
            </a:r>
            <a:r>
              <a:rPr lang="en-US" altLang="en-US" sz="1100" b="1" dirty="0"/>
              <a:t>−</a:t>
            </a:r>
            <a:r>
              <a:rPr lang="en-US" altLang="en-US" sz="1100" dirty="0"/>
              <a:t> trials in which Nazi leaders were charged with war crimes</a:t>
            </a:r>
          </a:p>
          <a:p>
            <a:pPr eaLnBrk="1" hangingPunct="1"/>
            <a:endParaRPr lang="en-US" altLang="en-US" sz="1100" dirty="0"/>
          </a:p>
        </p:txBody>
      </p:sp>
      <p:sp>
        <p:nvSpPr>
          <p:cNvPr id="4" name="Rectangle 11">
            <a:extLst>
              <a:ext uri="{FF2B5EF4-FFF2-40B4-BE49-F238E27FC236}">
                <a16:creationId xmlns:a16="http://schemas.microsoft.com/office/drawing/2014/main" id="{A20C4DCD-BE34-4C7B-9F1F-B92779D2B1EA}"/>
              </a:ext>
            </a:extLst>
          </p:cNvPr>
          <p:cNvSpPr>
            <a:spLocks noChangeArrowheads="1"/>
          </p:cNvSpPr>
          <p:nvPr/>
        </p:nvSpPr>
        <p:spPr bwMode="auto">
          <a:xfrm>
            <a:off x="0" y="5380672"/>
            <a:ext cx="4229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200">
                <a:solidFill>
                  <a:schemeClr val="tx1"/>
                </a:solidFill>
                <a:latin typeface="Verdana" panose="020B0604030504040204" pitchFamily="34" charset="0"/>
                <a:cs typeface="Arial" panose="020B0604020202020204" pitchFamily="34" charset="0"/>
              </a:defRPr>
            </a:lvl1pPr>
            <a:lvl2pPr marL="742950" indent="-285750" algn="l" eaLnBrk="0" hangingPunct="0">
              <a:defRPr sz="2200">
                <a:solidFill>
                  <a:schemeClr val="tx1"/>
                </a:solidFill>
                <a:latin typeface="Verdana" panose="020B0604030504040204" pitchFamily="34" charset="0"/>
                <a:cs typeface="Arial" panose="020B0604020202020204" pitchFamily="34" charset="0"/>
              </a:defRPr>
            </a:lvl2pPr>
            <a:lvl3pPr marL="1143000" indent="-228600" algn="l" eaLnBrk="0" hangingPunct="0">
              <a:defRPr sz="2200">
                <a:solidFill>
                  <a:schemeClr val="tx1"/>
                </a:solidFill>
                <a:latin typeface="Verdana" panose="020B0604030504040204" pitchFamily="34" charset="0"/>
                <a:cs typeface="Arial" panose="020B0604020202020204" pitchFamily="34" charset="0"/>
              </a:defRPr>
            </a:lvl3pPr>
            <a:lvl4pPr marL="1600200" indent="-228600" algn="l" eaLnBrk="0" hangingPunct="0">
              <a:defRPr sz="2200">
                <a:solidFill>
                  <a:schemeClr val="tx1"/>
                </a:solidFill>
                <a:latin typeface="Verdana" panose="020B0604030504040204" pitchFamily="34" charset="0"/>
                <a:cs typeface="Arial" panose="020B0604020202020204" pitchFamily="34" charset="0"/>
              </a:defRPr>
            </a:lvl4pPr>
            <a:lvl5pPr marL="2057400" indent="-228600" algn="l"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hangingPunct="1"/>
            <a:r>
              <a:rPr lang="en-US" altLang="en-US" sz="1200" b="1" dirty="0"/>
              <a:t>How did the Allies turn the tide against the Axis? </a:t>
            </a:r>
          </a:p>
        </p:txBody>
      </p:sp>
      <p:sp>
        <p:nvSpPr>
          <p:cNvPr id="5" name="Rectangle 12">
            <a:extLst>
              <a:ext uri="{FF2B5EF4-FFF2-40B4-BE49-F238E27FC236}">
                <a16:creationId xmlns:a16="http://schemas.microsoft.com/office/drawing/2014/main" id="{89AA0D90-05B2-4865-B685-69AA68463444}"/>
              </a:ext>
            </a:extLst>
          </p:cNvPr>
          <p:cNvSpPr>
            <a:spLocks noChangeArrowheads="1"/>
          </p:cNvSpPr>
          <p:nvPr/>
        </p:nvSpPr>
        <p:spPr bwMode="auto">
          <a:xfrm>
            <a:off x="0" y="5842337"/>
            <a:ext cx="422909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200">
                <a:solidFill>
                  <a:schemeClr val="tx1"/>
                </a:solidFill>
                <a:latin typeface="Verdana" panose="020B0604030504040204" pitchFamily="34" charset="0"/>
                <a:cs typeface="Arial" panose="020B0604020202020204" pitchFamily="34" charset="0"/>
              </a:defRPr>
            </a:lvl1pPr>
            <a:lvl2pPr marL="742950" indent="-285750" algn="l" eaLnBrk="0" hangingPunct="0">
              <a:defRPr sz="2200">
                <a:solidFill>
                  <a:schemeClr val="tx1"/>
                </a:solidFill>
                <a:latin typeface="Verdana" panose="020B0604030504040204" pitchFamily="34" charset="0"/>
                <a:cs typeface="Arial" panose="020B0604020202020204" pitchFamily="34" charset="0"/>
              </a:defRPr>
            </a:lvl2pPr>
            <a:lvl3pPr marL="1143000" indent="-228600" algn="l" eaLnBrk="0" hangingPunct="0">
              <a:defRPr sz="2200">
                <a:solidFill>
                  <a:schemeClr val="tx1"/>
                </a:solidFill>
                <a:latin typeface="Verdana" panose="020B0604030504040204" pitchFamily="34" charset="0"/>
                <a:cs typeface="Arial" panose="020B0604020202020204" pitchFamily="34" charset="0"/>
              </a:defRPr>
            </a:lvl3pPr>
            <a:lvl4pPr marL="1600200" indent="-228600" algn="l" eaLnBrk="0" hangingPunct="0">
              <a:defRPr sz="2200">
                <a:solidFill>
                  <a:schemeClr val="tx1"/>
                </a:solidFill>
                <a:latin typeface="Verdana" panose="020B0604030504040204" pitchFamily="34" charset="0"/>
                <a:cs typeface="Arial" panose="020B0604020202020204" pitchFamily="34" charset="0"/>
              </a:defRPr>
            </a:lvl4pPr>
            <a:lvl5pPr marL="2057400" indent="-228600" algn="l"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hangingPunct="1"/>
            <a:r>
              <a:rPr lang="en-US" altLang="en-US" sz="1100" dirty="0"/>
              <a:t>After the dark days of 1942, the Allies  began to make important advances.</a:t>
            </a:r>
          </a:p>
          <a:p>
            <a:pPr eaLnBrk="1" hangingPunct="1"/>
            <a:endParaRPr lang="en-US" altLang="en-US" sz="1100" dirty="0"/>
          </a:p>
          <a:p>
            <a:pPr eaLnBrk="1" hangingPunct="1"/>
            <a:r>
              <a:rPr lang="en-US" altLang="en-US" sz="1100" dirty="0"/>
              <a:t>Tough years of fighting lay ahead, but many began to see a glimmer of hope.</a:t>
            </a:r>
          </a:p>
        </p:txBody>
      </p:sp>
    </p:spTree>
    <p:extLst>
      <p:ext uri="{BB962C8B-B14F-4D97-AF65-F5344CB8AC3E}">
        <p14:creationId xmlns:p14="http://schemas.microsoft.com/office/powerpoint/2010/main" val="23398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CD75AE-0833-48A1-958F-6E4B81A75625}"/>
              </a:ext>
            </a:extLst>
          </p:cNvPr>
          <p:cNvGraphicFramePr/>
          <p:nvPr>
            <p:extLst>
              <p:ext uri="{D42A27DB-BD31-4B8C-83A1-F6EECF244321}">
                <p14:modId xmlns:p14="http://schemas.microsoft.com/office/powerpoint/2010/main" val="3768310743"/>
              </p:ext>
            </p:extLst>
          </p:nvPr>
        </p:nvGraphicFramePr>
        <p:xfrm>
          <a:off x="97536" y="80264"/>
          <a:ext cx="6096000" cy="539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AB7E72F-02CD-4042-B614-6E1DEFF0CF0D}"/>
              </a:ext>
            </a:extLst>
          </p:cNvPr>
          <p:cNvSpPr/>
          <p:nvPr/>
        </p:nvSpPr>
        <p:spPr>
          <a:xfrm>
            <a:off x="6272784" y="80264"/>
            <a:ext cx="2773680" cy="2862322"/>
          </a:xfrm>
          <a:prstGeom prst="rect">
            <a:avLst/>
          </a:prstGeom>
        </p:spPr>
        <p:txBody>
          <a:bodyPr wrap="square">
            <a:spAutoFit/>
          </a:bodyPr>
          <a:lstStyle/>
          <a:p>
            <a:pPr marR="0" lvl="0">
              <a:spcBef>
                <a:spcPts val="0"/>
              </a:spcBef>
              <a:spcAft>
                <a:spcPts val="0"/>
              </a:spcAft>
            </a:pPr>
            <a:r>
              <a:rPr lang="en-US" sz="1200" b="1" dirty="0">
                <a:latin typeface="Times New Roman" panose="02020603050405020304" pitchFamily="18" charset="0"/>
                <a:ea typeface="Calibri" panose="020F0502020204030204" pitchFamily="34" charset="0"/>
              </a:rPr>
              <a:t>As World War II was ending, the United States decided to join the United Nations mainly because the United States</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sought to meet the American public’s overwhelming demand for free-trade agreements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wanted to continue to play the same role it had in the League of Nations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recognized that efforts to achieve world peace required United States involvement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wanted to stop the growing influence of newly independent developing nations </a:t>
            </a:r>
          </a:p>
        </p:txBody>
      </p:sp>
      <p:sp>
        <p:nvSpPr>
          <p:cNvPr id="4" name="Rectangle 3">
            <a:extLst>
              <a:ext uri="{FF2B5EF4-FFF2-40B4-BE49-F238E27FC236}">
                <a16:creationId xmlns:a16="http://schemas.microsoft.com/office/drawing/2014/main" id="{1A5AA4D6-EEC5-41C9-9BF5-14420BCA1FD4}"/>
              </a:ext>
            </a:extLst>
          </p:cNvPr>
          <p:cNvSpPr/>
          <p:nvPr/>
        </p:nvSpPr>
        <p:spPr>
          <a:xfrm>
            <a:off x="6193536" y="3291840"/>
            <a:ext cx="3063240" cy="2185416"/>
          </a:xfrm>
          <a:prstGeom prst="rect">
            <a:avLst/>
          </a:prstGeom>
        </p:spPr>
        <p:txBody>
          <a:bodyPr wrap="square">
            <a:spAutoFit/>
          </a:bodyPr>
          <a:lstStyle/>
          <a:p>
            <a:pPr marR="0" lvl="0">
              <a:spcBef>
                <a:spcPts val="0"/>
              </a:spcBef>
              <a:spcAft>
                <a:spcPts val="0"/>
              </a:spcAft>
            </a:pPr>
            <a:r>
              <a:rPr lang="en-US" sz="1200" b="1" dirty="0">
                <a:latin typeface="Times New Roman" panose="02020603050405020304" pitchFamily="18" charset="0"/>
                <a:ea typeface="Calibri" panose="020F0502020204030204" pitchFamily="34" charset="0"/>
              </a:rPr>
              <a:t>President Harry Truman’s decision to use atomic bombs against Japan was primarily based on his belief that</a:t>
            </a:r>
            <a:endParaRPr lang="en-US" sz="12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an invasion of Japan would result in excessive casualties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Germany would refuse to surrender in Europe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an alliance was developing between Japan and the Soviet Union </a:t>
            </a:r>
          </a:p>
          <a:p>
            <a:pPr marL="342900" marR="0" lvl="0" indent="-342900">
              <a:spcBef>
                <a:spcPts val="0"/>
              </a:spcBef>
              <a:spcAft>
                <a:spcPts val="0"/>
              </a:spcAft>
              <a:buFont typeface="+mj-lt"/>
              <a:buAutoNum type="alphaUcPeriod"/>
            </a:pPr>
            <a:r>
              <a:rPr lang="en-US" sz="1200" dirty="0">
                <a:latin typeface="Times New Roman" panose="02020603050405020304" pitchFamily="18" charset="0"/>
                <a:ea typeface="Calibri" panose="020F0502020204030204" pitchFamily="34" charset="0"/>
              </a:rPr>
              <a:t>Japan was in the process of developing its own atomic weapons </a:t>
            </a:r>
          </a:p>
        </p:txBody>
      </p:sp>
    </p:spTree>
    <p:extLst>
      <p:ext uri="{BB962C8B-B14F-4D97-AF65-F5344CB8AC3E}">
        <p14:creationId xmlns:p14="http://schemas.microsoft.com/office/powerpoint/2010/main" val="347442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9691C-FDFD-4621-A66A-9FF6A956DCCE}"/>
              </a:ext>
            </a:extLst>
          </p:cNvPr>
          <p:cNvPicPr>
            <a:picLocks noChangeAspect="1"/>
          </p:cNvPicPr>
          <p:nvPr/>
        </p:nvPicPr>
        <p:blipFill>
          <a:blip r:embed="rId2"/>
          <a:stretch>
            <a:fillRect/>
          </a:stretch>
        </p:blipFill>
        <p:spPr>
          <a:xfrm>
            <a:off x="66984" y="0"/>
            <a:ext cx="8963894" cy="6858000"/>
          </a:xfrm>
          <a:prstGeom prst="rect">
            <a:avLst/>
          </a:prstGeom>
        </p:spPr>
      </p:pic>
      <p:sp>
        <p:nvSpPr>
          <p:cNvPr id="3" name="Slide Number Placeholder 2">
            <a:extLst>
              <a:ext uri="{FF2B5EF4-FFF2-40B4-BE49-F238E27FC236}">
                <a16:creationId xmlns:a16="http://schemas.microsoft.com/office/drawing/2014/main" id="{B7B99EA4-2978-4F53-8779-B8C099C5E20E}"/>
              </a:ext>
            </a:extLst>
          </p:cNvPr>
          <p:cNvSpPr>
            <a:spLocks noGrp="1"/>
          </p:cNvSpPr>
          <p:nvPr>
            <p:ph type="sldNum" sz="quarter" idx="12"/>
          </p:nvPr>
        </p:nvSpPr>
        <p:spPr/>
        <p:txBody>
          <a:bodyPr/>
          <a:lstStyle/>
          <a:p>
            <a:fld id="{AD4E07B5-BBEB-435B-A628-46877E919200}" type="slidenum">
              <a:rPr lang="en-US" smtClean="0"/>
              <a:t>21</a:t>
            </a:fld>
            <a:endParaRPr lang="en-US"/>
          </a:p>
        </p:txBody>
      </p:sp>
    </p:spTree>
    <p:extLst>
      <p:ext uri="{BB962C8B-B14F-4D97-AF65-F5344CB8AC3E}">
        <p14:creationId xmlns:p14="http://schemas.microsoft.com/office/powerpoint/2010/main" val="214546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1753BF-9D2E-46AA-87A3-D655DB7BB714}"/>
              </a:ext>
            </a:extLst>
          </p:cNvPr>
          <p:cNvPicPr>
            <a:picLocks noChangeAspect="1"/>
          </p:cNvPicPr>
          <p:nvPr/>
        </p:nvPicPr>
        <p:blipFill>
          <a:blip r:embed="rId2"/>
          <a:stretch>
            <a:fillRect/>
          </a:stretch>
        </p:blipFill>
        <p:spPr>
          <a:xfrm>
            <a:off x="1" y="3574"/>
            <a:ext cx="2693389" cy="3650678"/>
          </a:xfrm>
          <a:prstGeom prst="rect">
            <a:avLst/>
          </a:prstGeom>
        </p:spPr>
      </p:pic>
      <p:pic>
        <p:nvPicPr>
          <p:cNvPr id="3" name="Picture 2">
            <a:extLst>
              <a:ext uri="{FF2B5EF4-FFF2-40B4-BE49-F238E27FC236}">
                <a16:creationId xmlns:a16="http://schemas.microsoft.com/office/drawing/2014/main" id="{B7429E5C-DEDF-4A8D-AADB-9D53B6B1E06E}"/>
              </a:ext>
            </a:extLst>
          </p:cNvPr>
          <p:cNvPicPr>
            <a:picLocks noChangeAspect="1"/>
          </p:cNvPicPr>
          <p:nvPr/>
        </p:nvPicPr>
        <p:blipFill>
          <a:blip r:embed="rId3"/>
          <a:stretch>
            <a:fillRect/>
          </a:stretch>
        </p:blipFill>
        <p:spPr>
          <a:xfrm>
            <a:off x="6450611" y="0"/>
            <a:ext cx="2693389" cy="3613083"/>
          </a:xfrm>
          <a:prstGeom prst="rect">
            <a:avLst/>
          </a:prstGeom>
        </p:spPr>
      </p:pic>
      <p:pic>
        <p:nvPicPr>
          <p:cNvPr id="4" name="Picture 3">
            <a:extLst>
              <a:ext uri="{FF2B5EF4-FFF2-40B4-BE49-F238E27FC236}">
                <a16:creationId xmlns:a16="http://schemas.microsoft.com/office/drawing/2014/main" id="{14E21BA6-0C3B-4847-8AB4-EA3F689440D2}"/>
              </a:ext>
            </a:extLst>
          </p:cNvPr>
          <p:cNvPicPr>
            <a:picLocks noChangeAspect="1"/>
          </p:cNvPicPr>
          <p:nvPr/>
        </p:nvPicPr>
        <p:blipFill>
          <a:blip r:embed="rId4"/>
          <a:stretch>
            <a:fillRect/>
          </a:stretch>
        </p:blipFill>
        <p:spPr>
          <a:xfrm>
            <a:off x="85792" y="3912124"/>
            <a:ext cx="2521804" cy="2773984"/>
          </a:xfrm>
          <a:prstGeom prst="rect">
            <a:avLst/>
          </a:prstGeom>
        </p:spPr>
      </p:pic>
      <p:pic>
        <p:nvPicPr>
          <p:cNvPr id="5" name="Picture 4">
            <a:extLst>
              <a:ext uri="{FF2B5EF4-FFF2-40B4-BE49-F238E27FC236}">
                <a16:creationId xmlns:a16="http://schemas.microsoft.com/office/drawing/2014/main" id="{62B958E1-77E3-4EA1-9A2A-E7A2F65A5881}"/>
              </a:ext>
            </a:extLst>
          </p:cNvPr>
          <p:cNvPicPr>
            <a:picLocks noChangeAspect="1"/>
          </p:cNvPicPr>
          <p:nvPr/>
        </p:nvPicPr>
        <p:blipFill>
          <a:blip r:embed="rId5"/>
          <a:stretch>
            <a:fillRect/>
          </a:stretch>
        </p:blipFill>
        <p:spPr>
          <a:xfrm>
            <a:off x="6521010" y="3912124"/>
            <a:ext cx="2537198" cy="2639505"/>
          </a:xfrm>
          <a:prstGeom prst="rect">
            <a:avLst/>
          </a:prstGeom>
        </p:spPr>
      </p:pic>
      <p:pic>
        <p:nvPicPr>
          <p:cNvPr id="6" name="Picture 5">
            <a:extLst>
              <a:ext uri="{FF2B5EF4-FFF2-40B4-BE49-F238E27FC236}">
                <a16:creationId xmlns:a16="http://schemas.microsoft.com/office/drawing/2014/main" id="{264A9D74-DA85-431B-B8AA-237BCF791BAD}"/>
              </a:ext>
            </a:extLst>
          </p:cNvPr>
          <p:cNvPicPr>
            <a:picLocks noChangeAspect="1"/>
          </p:cNvPicPr>
          <p:nvPr/>
        </p:nvPicPr>
        <p:blipFill>
          <a:blip r:embed="rId6"/>
          <a:stretch>
            <a:fillRect/>
          </a:stretch>
        </p:blipFill>
        <p:spPr>
          <a:xfrm>
            <a:off x="2763654" y="131976"/>
            <a:ext cx="3619783" cy="5722070"/>
          </a:xfrm>
          <a:prstGeom prst="rect">
            <a:avLst/>
          </a:prstGeom>
        </p:spPr>
      </p:pic>
      <p:sp>
        <p:nvSpPr>
          <p:cNvPr id="7" name="Slide Number Placeholder 6">
            <a:extLst>
              <a:ext uri="{FF2B5EF4-FFF2-40B4-BE49-F238E27FC236}">
                <a16:creationId xmlns:a16="http://schemas.microsoft.com/office/drawing/2014/main" id="{9FD71600-C15E-4502-9838-71D5CCE71571}"/>
              </a:ext>
            </a:extLst>
          </p:cNvPr>
          <p:cNvSpPr>
            <a:spLocks noGrp="1"/>
          </p:cNvSpPr>
          <p:nvPr>
            <p:ph type="sldNum" sz="quarter" idx="12"/>
          </p:nvPr>
        </p:nvSpPr>
        <p:spPr/>
        <p:txBody>
          <a:bodyPr/>
          <a:lstStyle/>
          <a:p>
            <a:fld id="{AD4E07B5-BBEB-435B-A628-46877E919200}" type="slidenum">
              <a:rPr lang="en-US" smtClean="0"/>
              <a:t>22</a:t>
            </a:fld>
            <a:endParaRPr lang="en-US"/>
          </a:p>
        </p:txBody>
      </p:sp>
    </p:spTree>
    <p:extLst>
      <p:ext uri="{BB962C8B-B14F-4D97-AF65-F5344CB8AC3E}">
        <p14:creationId xmlns:p14="http://schemas.microsoft.com/office/powerpoint/2010/main" val="51827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A33C8-D59E-4AF7-A38B-A904D7E1BFB4}"/>
              </a:ext>
            </a:extLst>
          </p:cNvPr>
          <p:cNvPicPr>
            <a:picLocks noChangeAspect="1"/>
          </p:cNvPicPr>
          <p:nvPr/>
        </p:nvPicPr>
        <p:blipFill>
          <a:blip r:embed="rId2"/>
          <a:stretch>
            <a:fillRect/>
          </a:stretch>
        </p:blipFill>
        <p:spPr>
          <a:xfrm>
            <a:off x="0" y="136589"/>
            <a:ext cx="3827282" cy="3295715"/>
          </a:xfrm>
          <a:prstGeom prst="rect">
            <a:avLst/>
          </a:prstGeom>
        </p:spPr>
      </p:pic>
      <p:pic>
        <p:nvPicPr>
          <p:cNvPr id="4" name="Picture 3">
            <a:extLst>
              <a:ext uri="{FF2B5EF4-FFF2-40B4-BE49-F238E27FC236}">
                <a16:creationId xmlns:a16="http://schemas.microsoft.com/office/drawing/2014/main" id="{6071CB7C-5F19-4A78-B993-34FB01B5E0D6}"/>
              </a:ext>
            </a:extLst>
          </p:cNvPr>
          <p:cNvPicPr>
            <a:picLocks noChangeAspect="1"/>
          </p:cNvPicPr>
          <p:nvPr/>
        </p:nvPicPr>
        <p:blipFill>
          <a:blip r:embed="rId3"/>
          <a:stretch>
            <a:fillRect/>
          </a:stretch>
        </p:blipFill>
        <p:spPr>
          <a:xfrm>
            <a:off x="158321" y="3021932"/>
            <a:ext cx="3755296" cy="2992369"/>
          </a:xfrm>
          <a:prstGeom prst="rect">
            <a:avLst/>
          </a:prstGeom>
        </p:spPr>
      </p:pic>
      <p:pic>
        <p:nvPicPr>
          <p:cNvPr id="5" name="Picture 4">
            <a:extLst>
              <a:ext uri="{FF2B5EF4-FFF2-40B4-BE49-F238E27FC236}">
                <a16:creationId xmlns:a16="http://schemas.microsoft.com/office/drawing/2014/main" id="{971C4C3D-1312-4951-82C9-F32C616AE697}"/>
              </a:ext>
            </a:extLst>
          </p:cNvPr>
          <p:cNvPicPr>
            <a:picLocks noChangeAspect="1"/>
          </p:cNvPicPr>
          <p:nvPr/>
        </p:nvPicPr>
        <p:blipFill>
          <a:blip r:embed="rId4"/>
          <a:stretch>
            <a:fillRect/>
          </a:stretch>
        </p:blipFill>
        <p:spPr>
          <a:xfrm>
            <a:off x="5095875" y="0"/>
            <a:ext cx="4048125" cy="2667000"/>
          </a:xfrm>
          <a:prstGeom prst="rect">
            <a:avLst/>
          </a:prstGeom>
        </p:spPr>
      </p:pic>
      <p:pic>
        <p:nvPicPr>
          <p:cNvPr id="6" name="Picture 5">
            <a:extLst>
              <a:ext uri="{FF2B5EF4-FFF2-40B4-BE49-F238E27FC236}">
                <a16:creationId xmlns:a16="http://schemas.microsoft.com/office/drawing/2014/main" id="{BC37AEF9-93E1-4533-9B44-5EF96E8AE672}"/>
              </a:ext>
            </a:extLst>
          </p:cNvPr>
          <p:cNvPicPr>
            <a:picLocks noChangeAspect="1"/>
          </p:cNvPicPr>
          <p:nvPr/>
        </p:nvPicPr>
        <p:blipFill>
          <a:blip r:embed="rId5"/>
          <a:stretch>
            <a:fillRect/>
          </a:stretch>
        </p:blipFill>
        <p:spPr>
          <a:xfrm>
            <a:off x="5095875" y="3021932"/>
            <a:ext cx="3918408" cy="3295715"/>
          </a:xfrm>
          <a:prstGeom prst="rect">
            <a:avLst/>
          </a:prstGeom>
        </p:spPr>
      </p:pic>
      <p:sp>
        <p:nvSpPr>
          <p:cNvPr id="3" name="Slide Number Placeholder 2">
            <a:extLst>
              <a:ext uri="{FF2B5EF4-FFF2-40B4-BE49-F238E27FC236}">
                <a16:creationId xmlns:a16="http://schemas.microsoft.com/office/drawing/2014/main" id="{F139EF32-C5DD-465D-A8AA-BAD4663BB5AB}"/>
              </a:ext>
            </a:extLst>
          </p:cNvPr>
          <p:cNvSpPr>
            <a:spLocks noGrp="1"/>
          </p:cNvSpPr>
          <p:nvPr>
            <p:ph type="sldNum" sz="quarter" idx="12"/>
          </p:nvPr>
        </p:nvSpPr>
        <p:spPr/>
        <p:txBody>
          <a:bodyPr/>
          <a:lstStyle/>
          <a:p>
            <a:fld id="{AD4E07B5-BBEB-435B-A628-46877E919200}" type="slidenum">
              <a:rPr lang="en-US" smtClean="0"/>
              <a:t>23</a:t>
            </a:fld>
            <a:endParaRPr lang="en-US"/>
          </a:p>
        </p:txBody>
      </p:sp>
    </p:spTree>
    <p:extLst>
      <p:ext uri="{BB962C8B-B14F-4D97-AF65-F5344CB8AC3E}">
        <p14:creationId xmlns:p14="http://schemas.microsoft.com/office/powerpoint/2010/main" val="132441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F7D3FD-CFE1-4D07-B2AD-F715357CDE99}"/>
              </a:ext>
            </a:extLst>
          </p:cNvPr>
          <p:cNvSpPr>
            <a:spLocks noGrp="1"/>
          </p:cNvSpPr>
          <p:nvPr>
            <p:ph sz="half" idx="2"/>
          </p:nvPr>
        </p:nvSpPr>
        <p:spPr>
          <a:xfrm>
            <a:off x="5737561" y="0"/>
            <a:ext cx="3349290" cy="6858000"/>
          </a:xfrm>
        </p:spPr>
        <p:txBody>
          <a:bodyPr>
            <a:normAutofit/>
          </a:bodyPr>
          <a:lstStyle/>
          <a:p>
            <a:pPr marL="0" indent="0">
              <a:buNone/>
            </a:pPr>
            <a:r>
              <a:rPr lang="en-US" altLang="en-US" sz="1200" b="1" dirty="0"/>
              <a:t>How did the World War II change America at home?</a:t>
            </a:r>
          </a:p>
          <a:p>
            <a:r>
              <a:rPr lang="en-US" altLang="en-US" sz="1200" dirty="0">
                <a:solidFill>
                  <a:srgbClr val="0033CC"/>
                </a:solidFill>
              </a:rPr>
              <a:t>World War II stirred patriotism</a:t>
            </a:r>
            <a:r>
              <a:rPr lang="en-US" altLang="en-US" sz="1200" dirty="0"/>
              <a:t> even as it brought out long-simmering fears and tensions.</a:t>
            </a:r>
          </a:p>
          <a:p>
            <a:r>
              <a:rPr lang="en-US" altLang="en-US" sz="1200" dirty="0"/>
              <a:t>Americans from different backgrounds living in different places across the country made </a:t>
            </a:r>
            <a:r>
              <a:rPr lang="en-US" altLang="en-US" sz="1200" dirty="0">
                <a:solidFill>
                  <a:srgbClr val="0033CC"/>
                </a:solidFill>
              </a:rPr>
              <a:t>huge sacrifices</a:t>
            </a:r>
            <a:r>
              <a:rPr lang="en-US" altLang="en-US" sz="1200" dirty="0"/>
              <a:t> to support the war effort. </a:t>
            </a:r>
          </a:p>
          <a:p>
            <a:pPr marL="0" indent="0">
              <a:buNone/>
            </a:pPr>
            <a:r>
              <a:rPr lang="en-US" altLang="en-US" sz="1200" b="1" dirty="0"/>
              <a:t>How did the Allies defeat the Axis Powers?</a:t>
            </a:r>
          </a:p>
          <a:p>
            <a:r>
              <a:rPr lang="en-US" altLang="en-US" sz="1200" dirty="0"/>
              <a:t>It took years of </a:t>
            </a:r>
            <a:r>
              <a:rPr lang="en-US" altLang="en-US" sz="1200" dirty="0">
                <a:solidFill>
                  <a:srgbClr val="0033CC"/>
                </a:solidFill>
              </a:rPr>
              <a:t>hard fighting</a:t>
            </a:r>
            <a:r>
              <a:rPr lang="en-US" altLang="en-US" sz="1200" dirty="0"/>
              <a:t> to reverse Axis advances and move toward victory in World War II.</a:t>
            </a:r>
          </a:p>
          <a:p>
            <a:r>
              <a:rPr lang="en-US" altLang="en-US" sz="1200" dirty="0"/>
              <a:t>A </a:t>
            </a:r>
            <a:r>
              <a:rPr lang="en-US" altLang="en-US" sz="1200" dirty="0">
                <a:solidFill>
                  <a:srgbClr val="0033CC"/>
                </a:solidFill>
              </a:rPr>
              <a:t>new weapon</a:t>
            </a:r>
            <a:r>
              <a:rPr lang="en-US" altLang="en-US" sz="1200" dirty="0"/>
              <a:t> finally ended the war, changing both warfare and global politics forever.</a:t>
            </a:r>
          </a:p>
          <a:p>
            <a:pPr marL="0" indent="0">
              <a:buNone/>
            </a:pPr>
            <a:endParaRPr lang="en-US" altLang="en-US" sz="1200" b="1" dirty="0"/>
          </a:p>
          <a:p>
            <a:pPr marL="0" indent="0">
              <a:buNone/>
            </a:pPr>
            <a:r>
              <a:rPr lang="en-US" altLang="en-US" sz="1200" b="1" dirty="0"/>
              <a:t>How did the Holocaust develop and what were its results?</a:t>
            </a:r>
          </a:p>
          <a:p>
            <a:r>
              <a:rPr lang="en-US" altLang="en-US" sz="1200" dirty="0"/>
              <a:t>Hitler found a target for his anger and hatred in Jews and other “undesirables.”</a:t>
            </a:r>
          </a:p>
          <a:p>
            <a:r>
              <a:rPr lang="en-US" altLang="en-US" sz="1200" dirty="0"/>
              <a:t>Nazi persecution resulted in the deaths of 6 million Jews and 5 million other people </a:t>
            </a:r>
          </a:p>
          <a:p>
            <a:pPr marL="0" indent="0">
              <a:buNone/>
            </a:pPr>
            <a:r>
              <a:rPr lang="en-US" altLang="en-US" sz="1200" b="1" dirty="0"/>
              <a:t>What were the major immediate and long-term effects of World War II?</a:t>
            </a:r>
          </a:p>
          <a:p>
            <a:pPr>
              <a:spcAft>
                <a:spcPct val="0"/>
              </a:spcAft>
            </a:pPr>
            <a:r>
              <a:rPr lang="en-US" altLang="en-US" sz="1200" dirty="0"/>
              <a:t>World War II changed the United States in profound ways.</a:t>
            </a:r>
          </a:p>
          <a:p>
            <a:pPr>
              <a:spcAft>
                <a:spcPct val="0"/>
              </a:spcAft>
            </a:pPr>
            <a:r>
              <a:rPr lang="en-US" altLang="en-US" sz="1200" dirty="0"/>
              <a:t>The nation emerged from the war as a </a:t>
            </a:r>
            <a:r>
              <a:rPr lang="en-US" altLang="en-US" sz="1200" b="1" dirty="0">
                <a:solidFill>
                  <a:srgbClr val="FF0000"/>
                </a:solidFill>
              </a:rPr>
              <a:t>superpower,</a:t>
            </a:r>
            <a:r>
              <a:rPr lang="en-US" altLang="en-US" sz="1200" dirty="0"/>
              <a:t> prepared to take an active role in world affairs. </a:t>
            </a:r>
          </a:p>
          <a:p>
            <a:endParaRPr lang="en-US" sz="1200" dirty="0"/>
          </a:p>
        </p:txBody>
      </p:sp>
      <p:sp>
        <p:nvSpPr>
          <p:cNvPr id="5" name="Rectangle 13">
            <a:extLst>
              <a:ext uri="{FF2B5EF4-FFF2-40B4-BE49-F238E27FC236}">
                <a16:creationId xmlns:a16="http://schemas.microsoft.com/office/drawing/2014/main" id="{E394F7F0-59BE-4737-8030-FEE89156BAD9}"/>
              </a:ext>
            </a:extLst>
          </p:cNvPr>
          <p:cNvSpPr>
            <a:spLocks noGrp="1" noChangeArrowheads="1"/>
          </p:cNvSpPr>
          <p:nvPr>
            <p:ph sz="half" idx="1"/>
          </p:nvPr>
        </p:nvSpPr>
        <p:spPr bwMode="auto">
          <a:xfrm>
            <a:off x="-40606" y="0"/>
            <a:ext cx="5778166"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eaLnBrk="1" hangingPunct="1">
              <a:lnSpc>
                <a:spcPct val="100000"/>
              </a:lnSpc>
              <a:spcBef>
                <a:spcPts val="0"/>
              </a:spcBef>
              <a:buSzPct val="80000"/>
              <a:buFontTx/>
              <a:buChar char="•"/>
            </a:pPr>
            <a:r>
              <a:rPr lang="en-US" altLang="en-US" sz="1200" b="1" dirty="0">
                <a:solidFill>
                  <a:srgbClr val="FF0000"/>
                </a:solidFill>
              </a:rPr>
              <a:t>A. Philip Randolph </a:t>
            </a:r>
            <a:r>
              <a:rPr lang="en-US" altLang="en-US" sz="1200" b="1" dirty="0"/>
              <a:t>− </a:t>
            </a:r>
            <a:r>
              <a:rPr lang="en-US" altLang="en-US" sz="1200" dirty="0"/>
              <a:t>African</a:t>
            </a:r>
            <a:r>
              <a:rPr lang="en-US" altLang="en-US" sz="1200" b="1" dirty="0"/>
              <a:t> </a:t>
            </a:r>
            <a:r>
              <a:rPr lang="en-US" altLang="en-US" sz="1200" dirty="0"/>
              <a:t>American labor leader </a:t>
            </a:r>
          </a:p>
          <a:p>
            <a:pPr eaLnBrk="1" hangingPunct="1">
              <a:lnSpc>
                <a:spcPct val="100000"/>
              </a:lnSpc>
              <a:spcBef>
                <a:spcPts val="0"/>
              </a:spcBef>
              <a:buSzPct val="80000"/>
              <a:buFontTx/>
              <a:buChar char="•"/>
            </a:pPr>
            <a:r>
              <a:rPr lang="en-US" altLang="en-US" sz="1200" b="1" dirty="0">
                <a:solidFill>
                  <a:srgbClr val="FF0000"/>
                </a:solidFill>
              </a:rPr>
              <a:t>Executive Order 8802 </a:t>
            </a:r>
            <a:r>
              <a:rPr lang="en-US" altLang="en-US" sz="1200" b="1" dirty="0"/>
              <a:t>−</a:t>
            </a:r>
            <a:r>
              <a:rPr lang="en-US" altLang="en-US" sz="1200" dirty="0"/>
              <a:t> World War II measure that assured fair hiring practices in jobs funded with government money</a:t>
            </a:r>
          </a:p>
          <a:p>
            <a:pPr eaLnBrk="1" hangingPunct="1">
              <a:lnSpc>
                <a:spcPct val="100000"/>
              </a:lnSpc>
              <a:spcBef>
                <a:spcPts val="0"/>
              </a:spcBef>
              <a:buSzPct val="80000"/>
              <a:buFontTx/>
              <a:buChar char="•"/>
            </a:pPr>
            <a:r>
              <a:rPr lang="en-US" altLang="en-US" sz="1200" b="1" dirty="0">
                <a:solidFill>
                  <a:srgbClr val="FF0000"/>
                </a:solidFill>
              </a:rPr>
              <a:t>bracero program </a:t>
            </a:r>
            <a:r>
              <a:rPr lang="en-US" altLang="en-US" sz="1200" b="1" dirty="0"/>
              <a:t>−</a:t>
            </a:r>
            <a:r>
              <a:rPr lang="en-US" altLang="en-US" sz="1200" dirty="0"/>
              <a:t> program in which laborers were brought from Mexico to work on American farms</a:t>
            </a:r>
          </a:p>
          <a:p>
            <a:pPr eaLnBrk="1" hangingPunct="1">
              <a:lnSpc>
                <a:spcPct val="100000"/>
              </a:lnSpc>
              <a:spcBef>
                <a:spcPts val="0"/>
              </a:spcBef>
              <a:buSzPct val="80000"/>
              <a:buFontTx/>
              <a:buChar char="•"/>
            </a:pPr>
            <a:r>
              <a:rPr lang="en-US" altLang="en-US" sz="1200" b="1" dirty="0">
                <a:solidFill>
                  <a:srgbClr val="FF0000"/>
                </a:solidFill>
              </a:rPr>
              <a:t>internment </a:t>
            </a:r>
            <a:r>
              <a:rPr lang="en-US" altLang="en-US" sz="1200" b="1" dirty="0"/>
              <a:t>−</a:t>
            </a:r>
            <a:r>
              <a:rPr lang="en-US" altLang="en-US" sz="1200" dirty="0"/>
              <a:t> temporary imprisonment of members of a specific group</a:t>
            </a:r>
          </a:p>
          <a:p>
            <a:pPr eaLnBrk="1" hangingPunct="1">
              <a:lnSpc>
                <a:spcPct val="100000"/>
              </a:lnSpc>
              <a:spcBef>
                <a:spcPts val="0"/>
              </a:spcBef>
              <a:buSzPct val="80000"/>
              <a:buFontTx/>
              <a:buChar char="•"/>
            </a:pPr>
            <a:r>
              <a:rPr lang="en-US" altLang="en-US" sz="1200" b="1" i="1" dirty="0">
                <a:solidFill>
                  <a:srgbClr val="FF0000"/>
                </a:solidFill>
              </a:rPr>
              <a:t>Korematsu</a:t>
            </a:r>
            <a:r>
              <a:rPr lang="en-US" altLang="en-US" sz="1200" b="1" dirty="0">
                <a:solidFill>
                  <a:srgbClr val="FF0000"/>
                </a:solidFill>
              </a:rPr>
              <a:t> v. </a:t>
            </a:r>
            <a:r>
              <a:rPr lang="en-US" altLang="en-US" sz="1200" b="1" i="1" dirty="0">
                <a:solidFill>
                  <a:srgbClr val="FF0000"/>
                </a:solidFill>
              </a:rPr>
              <a:t>United States</a:t>
            </a:r>
            <a:r>
              <a:rPr lang="en-US" altLang="en-US" sz="1200" b="1" dirty="0"/>
              <a:t> − </a:t>
            </a:r>
            <a:r>
              <a:rPr lang="en-US" altLang="en-US" sz="1200" dirty="0"/>
              <a:t>Supreme Court case that upheld the government’s wartime internment policy </a:t>
            </a:r>
          </a:p>
          <a:p>
            <a:pPr eaLnBrk="1" hangingPunct="1">
              <a:lnSpc>
                <a:spcPct val="100000"/>
              </a:lnSpc>
              <a:spcBef>
                <a:spcPts val="0"/>
              </a:spcBef>
              <a:buSzPct val="80000"/>
              <a:buFontTx/>
              <a:buChar char="•"/>
            </a:pPr>
            <a:r>
              <a:rPr lang="en-US" altLang="en-US" sz="1200" b="1" dirty="0">
                <a:solidFill>
                  <a:srgbClr val="FF0000"/>
                </a:solidFill>
              </a:rPr>
              <a:t>442</a:t>
            </a:r>
            <a:r>
              <a:rPr lang="en-US" altLang="en-US" sz="1200" b="1" baseline="30000" dirty="0">
                <a:solidFill>
                  <a:srgbClr val="FF0000"/>
                </a:solidFill>
              </a:rPr>
              <a:t>nd</a:t>
            </a:r>
            <a:r>
              <a:rPr lang="en-US" altLang="en-US" sz="1200" b="1" dirty="0">
                <a:solidFill>
                  <a:srgbClr val="FF0000"/>
                </a:solidFill>
              </a:rPr>
              <a:t> Regimental Combat Team </a:t>
            </a:r>
            <a:r>
              <a:rPr lang="en-US" altLang="en-US" sz="1200" b="1" dirty="0"/>
              <a:t>−</a:t>
            </a:r>
            <a:r>
              <a:rPr lang="en-US" altLang="en-US" sz="1200" dirty="0"/>
              <a:t> Japanese American combat team that became the most decorated military unit in American history</a:t>
            </a:r>
          </a:p>
          <a:p>
            <a:pPr eaLnBrk="1" hangingPunct="1">
              <a:lnSpc>
                <a:spcPct val="100000"/>
              </a:lnSpc>
              <a:spcBef>
                <a:spcPts val="0"/>
              </a:spcBef>
              <a:buSzPct val="80000"/>
              <a:buFontTx/>
              <a:buChar char="•"/>
            </a:pPr>
            <a:r>
              <a:rPr lang="en-US" altLang="en-US" sz="1200" b="1" dirty="0">
                <a:solidFill>
                  <a:srgbClr val="FF0000"/>
                </a:solidFill>
              </a:rPr>
              <a:t>rationing </a:t>
            </a:r>
            <a:r>
              <a:rPr lang="en-US" altLang="en-US" sz="1200" b="1" dirty="0"/>
              <a:t>−</a:t>
            </a:r>
            <a:r>
              <a:rPr lang="en-US" altLang="en-US" sz="1200" dirty="0"/>
              <a:t> system that limits the amount of certain goods people can buy</a:t>
            </a:r>
          </a:p>
          <a:p>
            <a:pPr eaLnBrk="1" hangingPunct="1">
              <a:lnSpc>
                <a:spcPct val="100000"/>
              </a:lnSpc>
              <a:spcBef>
                <a:spcPts val="0"/>
              </a:spcBef>
              <a:buSzPct val="80000"/>
              <a:buFontTx/>
              <a:buChar char="•"/>
            </a:pPr>
            <a:r>
              <a:rPr lang="en-US" altLang="en-US" sz="1200" b="1" dirty="0">
                <a:solidFill>
                  <a:srgbClr val="FF0000"/>
                </a:solidFill>
              </a:rPr>
              <a:t>Office of War Information (OWI) </a:t>
            </a:r>
            <a:r>
              <a:rPr lang="en-US" altLang="en-US" sz="1200" b="1" dirty="0"/>
              <a:t>−</a:t>
            </a:r>
            <a:r>
              <a:rPr lang="en-US" altLang="en-US" sz="1200" dirty="0"/>
              <a:t> encouraged support of the war effort</a:t>
            </a:r>
          </a:p>
          <a:p>
            <a:pPr eaLnBrk="1" hangingPunct="1">
              <a:lnSpc>
                <a:spcPct val="100000"/>
              </a:lnSpc>
              <a:spcBef>
                <a:spcPts val="0"/>
              </a:spcBef>
              <a:buSzPct val="80000"/>
              <a:buFontTx/>
              <a:buChar char="•"/>
            </a:pPr>
            <a:r>
              <a:rPr lang="en-US" altLang="en-US" sz="1200" b="1" dirty="0">
                <a:solidFill>
                  <a:srgbClr val="FF0000"/>
                </a:solidFill>
              </a:rPr>
              <a:t>D-Day</a:t>
            </a:r>
            <a:r>
              <a:rPr lang="en-US" altLang="en-US" sz="1200" b="1" dirty="0"/>
              <a:t> − </a:t>
            </a:r>
            <a:r>
              <a:rPr lang="en-US" altLang="en-US" sz="1200" dirty="0"/>
              <a:t>June 6, 1944, the day Allied forces invaded France</a:t>
            </a:r>
          </a:p>
          <a:p>
            <a:pPr eaLnBrk="1" hangingPunct="1">
              <a:lnSpc>
                <a:spcPct val="100000"/>
              </a:lnSpc>
              <a:spcBef>
                <a:spcPts val="0"/>
              </a:spcBef>
              <a:buSzPct val="80000"/>
              <a:buFontTx/>
              <a:buChar char="•"/>
            </a:pPr>
            <a:r>
              <a:rPr lang="en-US" altLang="en-US" sz="1200" b="1" dirty="0">
                <a:solidFill>
                  <a:srgbClr val="FF0000"/>
                </a:solidFill>
              </a:rPr>
              <a:t>Battle of the Bulge </a:t>
            </a:r>
            <a:r>
              <a:rPr lang="en-US" altLang="en-US" sz="1200" b="1" dirty="0"/>
              <a:t>−</a:t>
            </a:r>
            <a:r>
              <a:rPr lang="en-US" altLang="en-US" sz="1200" dirty="0"/>
              <a:t> German counterattack that failed, resulting in an Allied victory</a:t>
            </a:r>
          </a:p>
          <a:p>
            <a:pPr eaLnBrk="1" hangingPunct="1">
              <a:lnSpc>
                <a:spcPct val="100000"/>
              </a:lnSpc>
              <a:spcBef>
                <a:spcPts val="0"/>
              </a:spcBef>
              <a:buSzPct val="80000"/>
              <a:buFontTx/>
              <a:buChar char="•"/>
            </a:pPr>
            <a:r>
              <a:rPr lang="en-US" altLang="en-US" sz="1200" b="1" dirty="0">
                <a:solidFill>
                  <a:srgbClr val="FF0000"/>
                </a:solidFill>
              </a:rPr>
              <a:t>Harry S. Truman </a:t>
            </a:r>
            <a:r>
              <a:rPr lang="en-US" altLang="en-US" sz="1200" b="1" dirty="0"/>
              <a:t>−</a:t>
            </a:r>
            <a:r>
              <a:rPr lang="en-US" altLang="en-US" sz="1200" dirty="0"/>
              <a:t> President during the end of World War II</a:t>
            </a:r>
          </a:p>
          <a:p>
            <a:pPr eaLnBrk="1" hangingPunct="1">
              <a:lnSpc>
                <a:spcPct val="100000"/>
              </a:lnSpc>
              <a:spcBef>
                <a:spcPts val="0"/>
              </a:spcBef>
              <a:buSzPct val="80000"/>
              <a:buFontTx/>
              <a:buChar char="•"/>
            </a:pPr>
            <a:r>
              <a:rPr lang="en-US" altLang="en-US" sz="1200" b="1" dirty="0">
                <a:solidFill>
                  <a:srgbClr val="FF0000"/>
                </a:solidFill>
              </a:rPr>
              <a:t>island hopping </a:t>
            </a:r>
            <a:r>
              <a:rPr lang="en-US" altLang="en-US" sz="1200" b="1" dirty="0"/>
              <a:t>−</a:t>
            </a:r>
            <a:r>
              <a:rPr lang="en-US" altLang="en-US" sz="1200" dirty="0"/>
              <a:t> American strategy of capturing selected islands in the Pacific in a steady path to Japan</a:t>
            </a:r>
          </a:p>
          <a:p>
            <a:pPr eaLnBrk="1" hangingPunct="1">
              <a:lnSpc>
                <a:spcPct val="100000"/>
              </a:lnSpc>
              <a:spcBef>
                <a:spcPts val="0"/>
              </a:spcBef>
              <a:buSzPct val="80000"/>
              <a:buFontTx/>
              <a:buChar char="•"/>
            </a:pPr>
            <a:r>
              <a:rPr lang="en-US" altLang="en-US" sz="1200" b="1" dirty="0">
                <a:solidFill>
                  <a:srgbClr val="FF0000"/>
                </a:solidFill>
              </a:rPr>
              <a:t>kamikaze </a:t>
            </a:r>
            <a:r>
              <a:rPr lang="en-US" altLang="en-US" sz="1200" b="1" dirty="0"/>
              <a:t>− </a:t>
            </a:r>
            <a:r>
              <a:rPr lang="en-US" altLang="en-US" sz="1200" dirty="0"/>
              <a:t>Japanese pilots who deliberately crashed their planes into American ships </a:t>
            </a:r>
            <a:endParaRPr lang="en-US" altLang="en-US" sz="1200" b="1" dirty="0"/>
          </a:p>
          <a:p>
            <a:pPr eaLnBrk="1" hangingPunct="1">
              <a:lnSpc>
                <a:spcPct val="100000"/>
              </a:lnSpc>
              <a:spcBef>
                <a:spcPts val="0"/>
              </a:spcBef>
              <a:buSzPct val="80000"/>
              <a:buFontTx/>
              <a:buChar char="•"/>
            </a:pPr>
            <a:r>
              <a:rPr lang="en-US" altLang="en-US" sz="1200" b="1" dirty="0">
                <a:solidFill>
                  <a:srgbClr val="FF0000"/>
                </a:solidFill>
              </a:rPr>
              <a:t>Albert Einstein </a:t>
            </a:r>
            <a:r>
              <a:rPr lang="en-US" altLang="en-US" sz="1200" b="1" dirty="0"/>
              <a:t>−</a:t>
            </a:r>
            <a:r>
              <a:rPr lang="en-US" altLang="en-US" sz="1200" dirty="0"/>
              <a:t> world-famous scientist who alerted Roosevelt of the need to develop atomic weapons</a:t>
            </a:r>
          </a:p>
          <a:p>
            <a:pPr eaLnBrk="1" hangingPunct="1">
              <a:lnSpc>
                <a:spcPct val="100000"/>
              </a:lnSpc>
              <a:spcBef>
                <a:spcPts val="0"/>
              </a:spcBef>
              <a:buSzPct val="80000"/>
              <a:buFontTx/>
              <a:buChar char="•"/>
            </a:pPr>
            <a:r>
              <a:rPr lang="en-US" altLang="en-US" sz="1200" b="1" dirty="0">
                <a:solidFill>
                  <a:srgbClr val="FF0000"/>
                </a:solidFill>
              </a:rPr>
              <a:t>Manhattan Project </a:t>
            </a:r>
            <a:r>
              <a:rPr lang="en-US" altLang="en-US" sz="1200" b="1" dirty="0"/>
              <a:t>−</a:t>
            </a:r>
            <a:r>
              <a:rPr lang="en-US" altLang="en-US" sz="1200" dirty="0"/>
              <a:t> code name for the program to develop an atomic bomb</a:t>
            </a:r>
          </a:p>
          <a:p>
            <a:pPr eaLnBrk="1" hangingPunct="1">
              <a:lnSpc>
                <a:spcPct val="100000"/>
              </a:lnSpc>
              <a:spcBef>
                <a:spcPts val="0"/>
              </a:spcBef>
              <a:buSzPct val="80000"/>
              <a:buFontTx/>
              <a:buChar char="•"/>
            </a:pPr>
            <a:r>
              <a:rPr lang="en-US" altLang="en-US" sz="1200" b="1" dirty="0">
                <a:solidFill>
                  <a:srgbClr val="FF0000"/>
                </a:solidFill>
              </a:rPr>
              <a:t>J. Robert Oppenheimer </a:t>
            </a:r>
            <a:r>
              <a:rPr lang="en-US" altLang="en-US" sz="1200" b="1" dirty="0"/>
              <a:t>−</a:t>
            </a:r>
            <a:r>
              <a:rPr lang="en-US" altLang="en-US" sz="1200" dirty="0"/>
              <a:t> key leader of the Manhattan Project</a:t>
            </a:r>
          </a:p>
          <a:p>
            <a:pPr eaLnBrk="1" hangingPunct="1">
              <a:lnSpc>
                <a:spcPct val="100000"/>
              </a:lnSpc>
              <a:spcBef>
                <a:spcPts val="0"/>
              </a:spcBef>
            </a:pPr>
            <a:r>
              <a:rPr lang="en-US" altLang="en-US" sz="1200" b="1" dirty="0">
                <a:solidFill>
                  <a:srgbClr val="FF0000"/>
                </a:solidFill>
              </a:rPr>
              <a:t>Holocaust </a:t>
            </a:r>
            <a:r>
              <a:rPr lang="en-US" altLang="en-US" sz="1200" b="1" dirty="0"/>
              <a:t>− </a:t>
            </a:r>
            <a:r>
              <a:rPr lang="en-US" altLang="en-US" sz="1200" dirty="0"/>
              <a:t>name now used to describe the systematic murder by the Nazis of Jews and others</a:t>
            </a:r>
          </a:p>
          <a:p>
            <a:pPr eaLnBrk="1" hangingPunct="1">
              <a:lnSpc>
                <a:spcPct val="100000"/>
              </a:lnSpc>
              <a:spcBef>
                <a:spcPts val="0"/>
              </a:spcBef>
            </a:pPr>
            <a:r>
              <a:rPr lang="en-US" altLang="en-US" sz="1200" b="1" dirty="0">
                <a:solidFill>
                  <a:srgbClr val="FF0000"/>
                </a:solidFill>
              </a:rPr>
              <a:t>anti-Semitism </a:t>
            </a:r>
            <a:r>
              <a:rPr lang="en-US" altLang="en-US" sz="1200" b="1" dirty="0"/>
              <a:t>− </a:t>
            </a:r>
            <a:r>
              <a:rPr lang="en-US" altLang="en-US" sz="1200" dirty="0"/>
              <a:t>prejudice and discrimination against Jewish people</a:t>
            </a:r>
          </a:p>
          <a:p>
            <a:pPr eaLnBrk="1" hangingPunct="1">
              <a:lnSpc>
                <a:spcPct val="100000"/>
              </a:lnSpc>
              <a:spcBef>
                <a:spcPts val="0"/>
              </a:spcBef>
            </a:pPr>
            <a:r>
              <a:rPr lang="en-US" altLang="en-US" sz="1200" b="1" dirty="0">
                <a:solidFill>
                  <a:srgbClr val="FF0000"/>
                </a:solidFill>
              </a:rPr>
              <a:t>Nuremberg Laws </a:t>
            </a:r>
            <a:r>
              <a:rPr lang="en-US" altLang="en-US" sz="1200" b="1" dirty="0"/>
              <a:t>−</a:t>
            </a:r>
            <a:r>
              <a:rPr lang="en-US" altLang="en-US" sz="1200" dirty="0"/>
              <a:t> laws enacted by Hitler that denied German citizenship to Jews</a:t>
            </a:r>
          </a:p>
          <a:p>
            <a:pPr eaLnBrk="1" hangingPunct="1">
              <a:lnSpc>
                <a:spcPct val="100000"/>
              </a:lnSpc>
              <a:spcBef>
                <a:spcPts val="0"/>
              </a:spcBef>
            </a:pPr>
            <a:r>
              <a:rPr lang="en-US" altLang="en-US" sz="1200" b="1" dirty="0">
                <a:solidFill>
                  <a:srgbClr val="FF0000"/>
                </a:solidFill>
              </a:rPr>
              <a:t>Kristallnacht </a:t>
            </a:r>
            <a:r>
              <a:rPr lang="en-US" altLang="en-US" sz="1200" b="1" dirty="0"/>
              <a:t>−</a:t>
            </a:r>
            <a:r>
              <a:rPr lang="en-US" altLang="en-US" sz="1200" dirty="0"/>
              <a:t> November 9, 1938 – night of organized violence in which Jews were arrested and killed and synagogues and Jewish businesses destroyed</a:t>
            </a:r>
          </a:p>
          <a:p>
            <a:pPr eaLnBrk="1" hangingPunct="1">
              <a:lnSpc>
                <a:spcPct val="100000"/>
              </a:lnSpc>
              <a:spcBef>
                <a:spcPts val="0"/>
              </a:spcBef>
              <a:buSzPct val="80000"/>
              <a:buFontTx/>
              <a:buChar char="•"/>
            </a:pPr>
            <a:endParaRPr lang="en-US" altLang="en-US" sz="1200" dirty="0"/>
          </a:p>
        </p:txBody>
      </p:sp>
    </p:spTree>
    <p:extLst>
      <p:ext uri="{BB962C8B-B14F-4D97-AF65-F5344CB8AC3E}">
        <p14:creationId xmlns:p14="http://schemas.microsoft.com/office/powerpoint/2010/main" val="73417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B898C0-E251-4CE8-A856-6A20AB6EA165}"/>
              </a:ext>
            </a:extLst>
          </p:cNvPr>
          <p:cNvSpPr/>
          <p:nvPr/>
        </p:nvSpPr>
        <p:spPr>
          <a:xfrm>
            <a:off x="0" y="0"/>
            <a:ext cx="5109203" cy="338554"/>
          </a:xfrm>
          <a:prstGeom prst="rect">
            <a:avLst/>
          </a:prstGeom>
        </p:spPr>
        <p:txBody>
          <a:bodyPr wrap="square">
            <a:spAutoFit/>
          </a:bodyPr>
          <a:lstStyle/>
          <a:p>
            <a:r>
              <a:rPr lang="en-US" sz="1600" dirty="0">
                <a:solidFill>
                  <a:srgbClr val="000000"/>
                </a:solidFill>
                <a:latin typeface="Times New Roman" panose="02020603050405020304" pitchFamily="18" charset="0"/>
              </a:rPr>
              <a:t> </a:t>
            </a:r>
            <a:r>
              <a:rPr lang="en-US" sz="1600" b="1" dirty="0">
                <a:solidFill>
                  <a:srgbClr val="000000"/>
                </a:solidFill>
                <a:latin typeface="Times New Roman" panose="02020603050405020304" pitchFamily="18" charset="0"/>
              </a:rPr>
              <a:t>Isolationism (between WWI and WWII)) </a:t>
            </a:r>
          </a:p>
        </p:txBody>
      </p:sp>
      <p:sp>
        <p:nvSpPr>
          <p:cNvPr id="7" name="Rectangle 6">
            <a:extLst>
              <a:ext uri="{FF2B5EF4-FFF2-40B4-BE49-F238E27FC236}">
                <a16:creationId xmlns:a16="http://schemas.microsoft.com/office/drawing/2014/main" id="{662FFD7A-C5F6-4584-94C9-F1E615C27EF7}"/>
              </a:ext>
            </a:extLst>
          </p:cNvPr>
          <p:cNvSpPr/>
          <p:nvPr/>
        </p:nvSpPr>
        <p:spPr>
          <a:xfrm>
            <a:off x="48323" y="3054959"/>
            <a:ext cx="5060879" cy="2585323"/>
          </a:xfrm>
          <a:prstGeom prst="rect">
            <a:avLst/>
          </a:prstGeom>
        </p:spPr>
        <p:txBody>
          <a:bodyPr wrap="square">
            <a:spAutoFit/>
          </a:bodyPr>
          <a:lstStyle/>
          <a:p>
            <a:r>
              <a:rPr lang="en-US" dirty="0">
                <a:solidFill>
                  <a:srgbClr val="000000"/>
                </a:solidFill>
              </a:rPr>
              <a:t>4. Rise of Totalitarian Governments - Italy &amp; Germany</a:t>
            </a:r>
          </a:p>
          <a:p>
            <a:pPr marL="1257300" lvl="2" indent="-342900">
              <a:buFont typeface="Arial" panose="020B0604020202020204" pitchFamily="34" charset="0"/>
              <a:buChar char="•"/>
            </a:pPr>
            <a:endParaRPr lang="en-US" sz="1400" dirty="0">
              <a:solidFill>
                <a:srgbClr val="000000"/>
              </a:solidFill>
              <a:latin typeface="Times New Roman" panose="02020603050405020304" pitchFamily="18" charset="0"/>
            </a:endParaRPr>
          </a:p>
          <a:p>
            <a:pPr lvl="2"/>
            <a:endParaRPr lang="en-US" sz="1400" dirty="0">
              <a:solidFill>
                <a:srgbClr val="000000"/>
              </a:solidFill>
              <a:latin typeface="Times New Roman" panose="02020603050405020304" pitchFamily="18" charset="0"/>
            </a:endParaRPr>
          </a:p>
          <a:p>
            <a:pPr marL="1257300" lvl="2" indent="-342900">
              <a:buFont typeface="Arial" panose="020B0604020202020204" pitchFamily="34" charset="0"/>
              <a:buChar char="•"/>
            </a:pPr>
            <a:endParaRPr lang="en-US" sz="1400" dirty="0">
              <a:solidFill>
                <a:srgbClr val="000000"/>
              </a:solidFill>
              <a:latin typeface="Times New Roman" panose="02020603050405020304" pitchFamily="18" charset="0"/>
            </a:endParaRPr>
          </a:p>
          <a:p>
            <a:pPr marL="1257300" lvl="2" indent="-342900">
              <a:buFont typeface="Arial" panose="020B0604020202020204" pitchFamily="34" charset="0"/>
              <a:buChar char="•"/>
            </a:pPr>
            <a:r>
              <a:rPr lang="en-US" sz="1400" dirty="0">
                <a:solidFill>
                  <a:srgbClr val="000000"/>
                </a:solidFill>
                <a:latin typeface="Times New Roman" panose="02020603050405020304" pitchFamily="18" charset="0"/>
              </a:rPr>
              <a:t>Harsh punishment of Germany</a:t>
            </a:r>
          </a:p>
          <a:p>
            <a:pPr marL="1257300" lvl="2" indent="-342900">
              <a:buFont typeface="Arial" panose="020B0604020202020204" pitchFamily="34" charset="0"/>
              <a:buChar char="•"/>
            </a:pPr>
            <a:r>
              <a:rPr lang="en-US" sz="1400" dirty="0">
                <a:solidFill>
                  <a:srgbClr val="000000"/>
                </a:solidFill>
                <a:latin typeface="Times New Roman" panose="02020603050405020304" pitchFamily="18" charset="0"/>
              </a:rPr>
              <a:t>Guilt for WWI</a:t>
            </a:r>
          </a:p>
          <a:p>
            <a:pPr marL="1257300" lvl="2" indent="-342900">
              <a:buFont typeface="Arial" panose="020B0604020202020204" pitchFamily="34" charset="0"/>
              <a:buChar char="•"/>
            </a:pPr>
            <a:r>
              <a:rPr lang="en-US" sz="1400" dirty="0">
                <a:solidFill>
                  <a:srgbClr val="000000"/>
                </a:solidFill>
                <a:latin typeface="Times New Roman" panose="02020603050405020304" pitchFamily="18" charset="0"/>
              </a:rPr>
              <a:t>$33 billion in reparations</a:t>
            </a:r>
          </a:p>
          <a:p>
            <a:pPr marL="1257300" lvl="2" indent="-342900">
              <a:buFont typeface="Arial" panose="020B0604020202020204" pitchFamily="34" charset="0"/>
              <a:buChar char="•"/>
            </a:pPr>
            <a:r>
              <a:rPr lang="en-US" sz="1400" dirty="0">
                <a:solidFill>
                  <a:srgbClr val="000000"/>
                </a:solidFill>
                <a:latin typeface="Times New Roman" panose="02020603050405020304" pitchFamily="18" charset="0"/>
              </a:rPr>
              <a:t>Restricted military</a:t>
            </a:r>
          </a:p>
          <a:p>
            <a:pPr marL="1257300" lvl="2" indent="-342900">
              <a:buFont typeface="Arial" panose="020B0604020202020204" pitchFamily="34" charset="0"/>
              <a:buChar char="•"/>
            </a:pPr>
            <a:r>
              <a:rPr lang="en-US" sz="1400" dirty="0">
                <a:solidFill>
                  <a:srgbClr val="000000"/>
                </a:solidFill>
                <a:latin typeface="Times New Roman" panose="02020603050405020304" pitchFamily="18" charset="0"/>
              </a:rPr>
              <a:t>Lost territory</a:t>
            </a:r>
          </a:p>
          <a:p>
            <a:pPr marL="800100" lvl="1" indent="-342900">
              <a:buFont typeface="Arial" panose="020B0604020202020204" pitchFamily="34" charset="0"/>
              <a:buChar char="•"/>
            </a:pPr>
            <a:endParaRPr lang="en-US" sz="1400" dirty="0">
              <a:solidFill>
                <a:srgbClr val="000000"/>
              </a:solidFill>
              <a:latin typeface="Times New Roman" panose="02020603050405020304" pitchFamily="18" charset="0"/>
            </a:endParaRPr>
          </a:p>
        </p:txBody>
      </p:sp>
      <p:pic>
        <p:nvPicPr>
          <p:cNvPr id="8" name="Picture 7">
            <a:extLst>
              <a:ext uri="{FF2B5EF4-FFF2-40B4-BE49-F238E27FC236}">
                <a16:creationId xmlns:a16="http://schemas.microsoft.com/office/drawing/2014/main" id="{E0D568FF-CB72-4949-9DDB-B2F5B33DFE82}"/>
              </a:ext>
            </a:extLst>
          </p:cNvPr>
          <p:cNvPicPr>
            <a:picLocks noChangeAspect="1"/>
          </p:cNvPicPr>
          <p:nvPr/>
        </p:nvPicPr>
        <p:blipFill>
          <a:blip r:embed="rId2"/>
          <a:stretch>
            <a:fillRect/>
          </a:stretch>
        </p:blipFill>
        <p:spPr>
          <a:xfrm>
            <a:off x="5183892" y="81973"/>
            <a:ext cx="2339163" cy="1770485"/>
          </a:xfrm>
          <a:prstGeom prst="rect">
            <a:avLst/>
          </a:prstGeom>
        </p:spPr>
      </p:pic>
      <p:pic>
        <p:nvPicPr>
          <p:cNvPr id="9" name="Picture 8">
            <a:extLst>
              <a:ext uri="{FF2B5EF4-FFF2-40B4-BE49-F238E27FC236}">
                <a16:creationId xmlns:a16="http://schemas.microsoft.com/office/drawing/2014/main" id="{3E5E6EF5-C508-4FC2-950D-D4B72BBFFA32}"/>
              </a:ext>
            </a:extLst>
          </p:cNvPr>
          <p:cNvPicPr>
            <a:picLocks noChangeAspect="1"/>
          </p:cNvPicPr>
          <p:nvPr/>
        </p:nvPicPr>
        <p:blipFill>
          <a:blip r:embed="rId3"/>
          <a:stretch>
            <a:fillRect/>
          </a:stretch>
        </p:blipFill>
        <p:spPr>
          <a:xfrm>
            <a:off x="5199301" y="1838240"/>
            <a:ext cx="2398443" cy="625514"/>
          </a:xfrm>
          <a:prstGeom prst="rect">
            <a:avLst/>
          </a:prstGeom>
        </p:spPr>
      </p:pic>
      <p:pic>
        <p:nvPicPr>
          <p:cNvPr id="2" name="Picture 1">
            <a:extLst>
              <a:ext uri="{FF2B5EF4-FFF2-40B4-BE49-F238E27FC236}">
                <a16:creationId xmlns:a16="http://schemas.microsoft.com/office/drawing/2014/main" id="{D7A63DE2-F866-4EE9-8138-48B9B7E465FD}"/>
              </a:ext>
            </a:extLst>
          </p:cNvPr>
          <p:cNvPicPr>
            <a:picLocks noChangeAspect="1"/>
          </p:cNvPicPr>
          <p:nvPr/>
        </p:nvPicPr>
        <p:blipFill>
          <a:blip r:embed="rId4"/>
          <a:stretch>
            <a:fillRect/>
          </a:stretch>
        </p:blipFill>
        <p:spPr>
          <a:xfrm>
            <a:off x="7401021" y="170867"/>
            <a:ext cx="1740474" cy="514933"/>
          </a:xfrm>
          <a:prstGeom prst="rect">
            <a:avLst/>
          </a:prstGeom>
        </p:spPr>
      </p:pic>
      <p:pic>
        <p:nvPicPr>
          <p:cNvPr id="10" name="Picture 2" descr="https://s-media-cache-ak0.pinimg.com/736x/2b/06/b7/2b06b7eafa9627e135e53eaaa3d58382.jpg">
            <a:extLst>
              <a:ext uri="{FF2B5EF4-FFF2-40B4-BE49-F238E27FC236}">
                <a16:creationId xmlns:a16="http://schemas.microsoft.com/office/drawing/2014/main" id="{E88D695D-A578-43A9-9A8A-F2EB53629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694" y="2447208"/>
            <a:ext cx="44291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826FC75-4C02-43F3-9285-7C19B29A6F5C}"/>
              </a:ext>
            </a:extLst>
          </p:cNvPr>
          <p:cNvSpPr/>
          <p:nvPr/>
        </p:nvSpPr>
        <p:spPr>
          <a:xfrm>
            <a:off x="0" y="320884"/>
            <a:ext cx="5109202" cy="369332"/>
          </a:xfrm>
          <a:prstGeom prst="rect">
            <a:avLst/>
          </a:prstGeom>
        </p:spPr>
        <p:txBody>
          <a:bodyPr wrap="square">
            <a:spAutoFit/>
          </a:bodyPr>
          <a:lstStyle/>
          <a:p>
            <a:pPr marL="274320" indent="-274320" fontAlgn="auto">
              <a:spcAft>
                <a:spcPts val="0"/>
              </a:spcAft>
              <a:buClr>
                <a:schemeClr val="accent3"/>
              </a:buClr>
              <a:buFontTx/>
              <a:buChar char="1"/>
              <a:defRPr/>
            </a:pPr>
            <a:r>
              <a:rPr lang="en-US" dirty="0"/>
              <a:t>U.S. returned to Washington’s farewell address </a:t>
            </a:r>
          </a:p>
        </p:txBody>
      </p:sp>
      <p:sp>
        <p:nvSpPr>
          <p:cNvPr id="6" name="Rectangle 5">
            <a:extLst>
              <a:ext uri="{FF2B5EF4-FFF2-40B4-BE49-F238E27FC236}">
                <a16:creationId xmlns:a16="http://schemas.microsoft.com/office/drawing/2014/main" id="{74D6D1EF-FA4A-49D5-9F6B-D21D67320FF2}"/>
              </a:ext>
            </a:extLst>
          </p:cNvPr>
          <p:cNvSpPr/>
          <p:nvPr/>
        </p:nvSpPr>
        <p:spPr>
          <a:xfrm>
            <a:off x="50197" y="1384046"/>
            <a:ext cx="2504404" cy="369332"/>
          </a:xfrm>
          <a:prstGeom prst="rect">
            <a:avLst/>
          </a:prstGeom>
        </p:spPr>
        <p:txBody>
          <a:bodyPr wrap="none">
            <a:spAutoFit/>
          </a:bodyPr>
          <a:lstStyle/>
          <a:p>
            <a:pPr marL="274320" indent="-274320" fontAlgn="auto">
              <a:spcAft>
                <a:spcPts val="0"/>
              </a:spcAft>
              <a:buClr>
                <a:schemeClr val="accent3"/>
              </a:buClr>
              <a:buFontTx/>
              <a:buChar char="2"/>
              <a:defRPr/>
            </a:pPr>
            <a:r>
              <a:rPr lang="en-US" dirty="0"/>
              <a:t>U.S. becomes neutral </a:t>
            </a:r>
          </a:p>
        </p:txBody>
      </p:sp>
      <p:sp>
        <p:nvSpPr>
          <p:cNvPr id="12" name="Rectangle 11">
            <a:extLst>
              <a:ext uri="{FF2B5EF4-FFF2-40B4-BE49-F238E27FC236}">
                <a16:creationId xmlns:a16="http://schemas.microsoft.com/office/drawing/2014/main" id="{469CD7F1-9CB9-4C59-A35F-3B19792071E2}"/>
              </a:ext>
            </a:extLst>
          </p:cNvPr>
          <p:cNvSpPr/>
          <p:nvPr/>
        </p:nvSpPr>
        <p:spPr>
          <a:xfrm>
            <a:off x="68985" y="2171299"/>
            <a:ext cx="2016129" cy="369332"/>
          </a:xfrm>
          <a:prstGeom prst="rect">
            <a:avLst/>
          </a:prstGeom>
        </p:spPr>
        <p:txBody>
          <a:bodyPr wrap="none">
            <a:spAutoFit/>
          </a:bodyPr>
          <a:lstStyle/>
          <a:p>
            <a:pPr marL="274320" indent="-274320" fontAlgn="auto">
              <a:spcAft>
                <a:spcPts val="0"/>
              </a:spcAft>
              <a:buClr>
                <a:schemeClr val="accent3"/>
              </a:buClr>
              <a:buFontTx/>
              <a:buChar char="3"/>
              <a:defRPr/>
            </a:pPr>
            <a:r>
              <a:rPr lang="en-US" dirty="0"/>
              <a:t>Dawes Act 1924 </a:t>
            </a:r>
          </a:p>
        </p:txBody>
      </p:sp>
      <p:sp>
        <p:nvSpPr>
          <p:cNvPr id="13" name="Rectangle 12">
            <a:extLst>
              <a:ext uri="{FF2B5EF4-FFF2-40B4-BE49-F238E27FC236}">
                <a16:creationId xmlns:a16="http://schemas.microsoft.com/office/drawing/2014/main" id="{96F4A3A5-1055-450C-A4D4-C87E2BFE6E7E}"/>
              </a:ext>
            </a:extLst>
          </p:cNvPr>
          <p:cNvSpPr/>
          <p:nvPr/>
        </p:nvSpPr>
        <p:spPr>
          <a:xfrm>
            <a:off x="3209543" y="5694774"/>
            <a:ext cx="5865471" cy="1169551"/>
          </a:xfrm>
          <a:prstGeom prst="rect">
            <a:avLst/>
          </a:prstGeom>
        </p:spPr>
        <p:txBody>
          <a:bodyPr wrap="square">
            <a:spAutoFit/>
          </a:bodyPr>
          <a:lstStyle/>
          <a:p>
            <a:r>
              <a:rPr lang="en-US" sz="1400" b="1" u="sng" dirty="0">
                <a:latin typeface="Times New Roman" panose="02020603050405020304" pitchFamily="18" charset="0"/>
                <a:ea typeface="Calibri" panose="020F0502020204030204" pitchFamily="34" charset="0"/>
              </a:rPr>
              <a:t>The Failure of the League of Nations</a:t>
            </a:r>
            <a:r>
              <a:rPr lang="en-US" sz="1400" b="1" dirty="0">
                <a:latin typeface="Times New Roman" panose="02020603050405020304" pitchFamily="18" charset="0"/>
                <a:ea typeface="Calibri" panose="020F0502020204030204" pitchFamily="34" charset="0"/>
              </a:rPr>
              <a:t>:</a:t>
            </a:r>
            <a:endParaRPr lang="en-US" sz="1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Calibri" panose="020F0502020204030204" pitchFamily="34" charset="0"/>
              </a:rPr>
              <a:t>The League of Nations proved powerless against the Fascist dictators</a:t>
            </a:r>
            <a:endParaRPr lang="en-US" sz="1400" dirty="0">
              <a:latin typeface="Times New Roman" panose="02020603050405020304" pitchFamily="18" charset="0"/>
              <a:ea typeface="Calibri" panose="020F0502020204030204" pitchFamily="34" charset="0"/>
            </a:endParaRPr>
          </a:p>
          <a:p>
            <a:r>
              <a:rPr lang="en-US" sz="1400" b="1" dirty="0">
                <a:latin typeface="Times New Roman" panose="02020603050405020304" pitchFamily="18" charset="0"/>
                <a:ea typeface="Calibri" panose="020F0502020204030204" pitchFamily="34" charset="0"/>
              </a:rPr>
              <a:t>The idea of collective security – that peaceful nations would ban together to stop aggressors – failed when major countries [U.S.A. and the U.S.S.R.] failed to join. </a:t>
            </a:r>
            <a:endParaRPr lang="en-US" sz="1400" dirty="0"/>
          </a:p>
        </p:txBody>
      </p:sp>
    </p:spTree>
    <p:extLst>
      <p:ext uri="{BB962C8B-B14F-4D97-AF65-F5344CB8AC3E}">
        <p14:creationId xmlns:p14="http://schemas.microsoft.com/office/powerpoint/2010/main" val="375302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A10BE-A6E8-4544-B3B2-B62F746A966D}"/>
              </a:ext>
            </a:extLst>
          </p:cNvPr>
          <p:cNvPicPr>
            <a:picLocks noChangeAspect="1"/>
          </p:cNvPicPr>
          <p:nvPr/>
        </p:nvPicPr>
        <p:blipFill>
          <a:blip r:embed="rId2"/>
          <a:stretch>
            <a:fillRect/>
          </a:stretch>
        </p:blipFill>
        <p:spPr>
          <a:xfrm>
            <a:off x="5058197" y="0"/>
            <a:ext cx="2042901" cy="2401174"/>
          </a:xfrm>
          <a:prstGeom prst="rect">
            <a:avLst/>
          </a:prstGeom>
        </p:spPr>
      </p:pic>
      <p:pic>
        <p:nvPicPr>
          <p:cNvPr id="11" name="Picture 10">
            <a:extLst>
              <a:ext uri="{FF2B5EF4-FFF2-40B4-BE49-F238E27FC236}">
                <a16:creationId xmlns:a16="http://schemas.microsoft.com/office/drawing/2014/main" id="{69632A71-BE7D-48A9-A8FB-5FB25DDDEFD4}"/>
              </a:ext>
            </a:extLst>
          </p:cNvPr>
          <p:cNvPicPr>
            <a:picLocks noChangeAspect="1"/>
          </p:cNvPicPr>
          <p:nvPr/>
        </p:nvPicPr>
        <p:blipFill>
          <a:blip r:embed="rId3"/>
          <a:stretch>
            <a:fillRect/>
          </a:stretch>
        </p:blipFill>
        <p:spPr>
          <a:xfrm>
            <a:off x="7101098" y="-85725"/>
            <a:ext cx="2042901" cy="2690060"/>
          </a:xfrm>
          <a:prstGeom prst="rect">
            <a:avLst/>
          </a:prstGeom>
        </p:spPr>
      </p:pic>
      <p:sp>
        <p:nvSpPr>
          <p:cNvPr id="3" name="TextBox 2">
            <a:extLst>
              <a:ext uri="{FF2B5EF4-FFF2-40B4-BE49-F238E27FC236}">
                <a16:creationId xmlns:a16="http://schemas.microsoft.com/office/drawing/2014/main" id="{666B37A9-BDB6-4700-8BAF-73767E327A1F}"/>
              </a:ext>
            </a:extLst>
          </p:cNvPr>
          <p:cNvSpPr txBox="1"/>
          <p:nvPr/>
        </p:nvSpPr>
        <p:spPr>
          <a:xfrm>
            <a:off x="3046066" y="4994854"/>
            <a:ext cx="4024262" cy="907941"/>
          </a:xfrm>
          <a:prstGeom prst="rect">
            <a:avLst/>
          </a:prstGeom>
          <a:noFill/>
        </p:spPr>
        <p:txBody>
          <a:bodyPr wrap="square" rtlCol="0">
            <a:spAutoFit/>
          </a:bodyPr>
          <a:lstStyle/>
          <a:p>
            <a:r>
              <a:rPr lang="en-US" sz="1400" b="1" dirty="0"/>
              <a:t>What is the message of this cartoon? </a:t>
            </a:r>
          </a:p>
          <a:p>
            <a:endParaRPr lang="en-US" sz="1400" b="1" dirty="0"/>
          </a:p>
          <a:p>
            <a:endParaRPr lang="en-US" sz="1100" b="1" dirty="0"/>
          </a:p>
          <a:p>
            <a:endParaRPr lang="en-US" sz="1400" b="1" dirty="0"/>
          </a:p>
        </p:txBody>
      </p:sp>
      <p:sp>
        <p:nvSpPr>
          <p:cNvPr id="12" name="Rectangle 11">
            <a:extLst>
              <a:ext uri="{FF2B5EF4-FFF2-40B4-BE49-F238E27FC236}">
                <a16:creationId xmlns:a16="http://schemas.microsoft.com/office/drawing/2014/main" id="{5D564911-03C7-4432-B756-698248EE0E17}"/>
              </a:ext>
            </a:extLst>
          </p:cNvPr>
          <p:cNvSpPr/>
          <p:nvPr/>
        </p:nvSpPr>
        <p:spPr>
          <a:xfrm>
            <a:off x="3087713" y="2478781"/>
            <a:ext cx="4963338" cy="307777"/>
          </a:xfrm>
          <a:prstGeom prst="rect">
            <a:avLst/>
          </a:prstGeom>
        </p:spPr>
        <p:txBody>
          <a:bodyPr wrap="square">
            <a:spAutoFit/>
          </a:bodyPr>
          <a:lstStyle/>
          <a:p>
            <a:pPr lvl="1"/>
            <a:r>
              <a:rPr lang="en-US" sz="1400" dirty="0">
                <a:solidFill>
                  <a:srgbClr val="000000"/>
                </a:solidFill>
                <a:latin typeface="Times New Roman" panose="02020603050405020304" pitchFamily="18" charset="0"/>
              </a:rPr>
              <a:t>	5. </a:t>
            </a:r>
            <a:r>
              <a:rPr lang="en-US" sz="1400" b="1" dirty="0"/>
              <a:t> Munich Conference</a:t>
            </a:r>
            <a:endParaRPr lang="en-US" sz="1400" dirty="0">
              <a:solidFill>
                <a:srgbClr val="000000"/>
              </a:solidFill>
              <a:latin typeface="Times New Roman" panose="02020603050405020304" pitchFamily="18" charset="0"/>
            </a:endParaRPr>
          </a:p>
        </p:txBody>
      </p:sp>
      <p:sp>
        <p:nvSpPr>
          <p:cNvPr id="13" name="Rectangle 12">
            <a:extLst>
              <a:ext uri="{FF2B5EF4-FFF2-40B4-BE49-F238E27FC236}">
                <a16:creationId xmlns:a16="http://schemas.microsoft.com/office/drawing/2014/main" id="{800F2BAF-F263-4949-805C-AC1F8F9E4564}"/>
              </a:ext>
            </a:extLst>
          </p:cNvPr>
          <p:cNvSpPr/>
          <p:nvPr/>
        </p:nvSpPr>
        <p:spPr>
          <a:xfrm>
            <a:off x="-47429" y="0"/>
            <a:ext cx="5105626" cy="2192908"/>
          </a:xfrm>
          <a:prstGeom prst="rect">
            <a:avLst/>
          </a:prstGeom>
        </p:spPr>
        <p:txBody>
          <a:bodyPr wrap="square">
            <a:spAutoFit/>
          </a:bodyPr>
          <a:lstStyle/>
          <a:p>
            <a:r>
              <a:rPr lang="en-US" sz="1050" b="1" dirty="0"/>
              <a:t>Great Britain: Winston Churchill </a:t>
            </a:r>
            <a:r>
              <a:rPr lang="en-US" sz="1050" dirty="0"/>
              <a:t>- Prime Minister of Great Britain during most of World War II, Winston Churchill was a great leader. His country was the last country fighting against the Germans in Europe. He is known for his famous speeches to his people when the Germans were bombing them during the Battle of Britain. </a:t>
            </a:r>
          </a:p>
          <a:p>
            <a:endParaRPr lang="en-US" sz="1050" dirty="0"/>
          </a:p>
          <a:p>
            <a:r>
              <a:rPr lang="en-US" sz="1050" b="1" dirty="0"/>
              <a:t>United States: Franklin D. Roosevelt </a:t>
            </a:r>
            <a:r>
              <a:rPr lang="en-US" sz="1050" dirty="0"/>
              <a:t>- One of the greatest presidents in the history of the United States, President Roosevelt led the country out of the Great Depression and through World War II. </a:t>
            </a:r>
          </a:p>
          <a:p>
            <a:endParaRPr lang="en-US" sz="1050" dirty="0"/>
          </a:p>
          <a:p>
            <a:r>
              <a:rPr lang="en-US" sz="1050" b="1" dirty="0"/>
              <a:t>Russia: Joseph Stalin </a:t>
            </a:r>
            <a:r>
              <a:rPr lang="en-US" sz="1050" dirty="0"/>
              <a:t>- Stalin's title was General Secretary of the Communist Party. He led Russia through terrible and devastating battles with Germany. Millions and millions of people died. After winning the war, he set up the Eastern Bloc of Soviet led communist states. </a:t>
            </a:r>
          </a:p>
        </p:txBody>
      </p:sp>
      <p:sp>
        <p:nvSpPr>
          <p:cNvPr id="14" name="Rectangle 13">
            <a:extLst>
              <a:ext uri="{FF2B5EF4-FFF2-40B4-BE49-F238E27FC236}">
                <a16:creationId xmlns:a16="http://schemas.microsoft.com/office/drawing/2014/main" id="{78840980-4ED1-40DC-B168-4CA57D41292F}"/>
              </a:ext>
            </a:extLst>
          </p:cNvPr>
          <p:cNvSpPr/>
          <p:nvPr/>
        </p:nvSpPr>
        <p:spPr>
          <a:xfrm>
            <a:off x="-22521" y="2192908"/>
            <a:ext cx="3433234" cy="2516073"/>
          </a:xfrm>
          <a:prstGeom prst="rect">
            <a:avLst/>
          </a:prstGeom>
        </p:spPr>
        <p:txBody>
          <a:bodyPr wrap="square">
            <a:spAutoFit/>
          </a:bodyPr>
          <a:lstStyle/>
          <a:p>
            <a:r>
              <a:rPr lang="en-US" sz="1050" b="1" dirty="0"/>
              <a:t>Germany: Adolf Hitler </a:t>
            </a:r>
            <a:r>
              <a:rPr lang="en-US" sz="1050" dirty="0"/>
              <a:t>- Hitler became Chancellor of Germany in 1933 and Fuhrer in 1934. He was a ruthless dictator who hated Jewish people. He wanted to purge Germany of all weak people. He also wanted to take control of all of Europe.</a:t>
            </a:r>
          </a:p>
          <a:p>
            <a:endParaRPr lang="en-US" sz="1050" dirty="0"/>
          </a:p>
          <a:p>
            <a:r>
              <a:rPr lang="en-US" sz="1050" b="1" dirty="0"/>
              <a:t> Italy: Benito Mussolini </a:t>
            </a:r>
            <a:r>
              <a:rPr lang="en-US" sz="1050" dirty="0"/>
              <a:t>- Mussolini was supreme dictator of Italy. He founded the concept of a fascist government where there is one leader and one party that has total power. He was an inspiration to Adolf Hitler.</a:t>
            </a:r>
          </a:p>
          <a:p>
            <a:endParaRPr lang="en-US" sz="1050" dirty="0"/>
          </a:p>
          <a:p>
            <a:r>
              <a:rPr lang="en-US" sz="1050" dirty="0"/>
              <a:t> Japan: Emperor Hirohito - Hirohito reigned as Emperor of Japan from 1926 until 1989. He remained Emperor after the war. The first time his subjects heard his voice was when he announced Japan's surrender on the radio.</a:t>
            </a:r>
            <a:endParaRPr lang="en-US" sz="1050" dirty="0">
              <a:effectLst/>
            </a:endParaRPr>
          </a:p>
        </p:txBody>
      </p:sp>
      <p:sp>
        <p:nvSpPr>
          <p:cNvPr id="9" name="Rectangle 8">
            <a:extLst>
              <a:ext uri="{FF2B5EF4-FFF2-40B4-BE49-F238E27FC236}">
                <a16:creationId xmlns:a16="http://schemas.microsoft.com/office/drawing/2014/main" id="{73034C96-FAB4-4D6F-816F-CD6C2B75A8C6}"/>
              </a:ext>
            </a:extLst>
          </p:cNvPr>
          <p:cNvSpPr/>
          <p:nvPr/>
        </p:nvSpPr>
        <p:spPr>
          <a:xfrm>
            <a:off x="6079647" y="4965680"/>
            <a:ext cx="3195423" cy="1785104"/>
          </a:xfrm>
          <a:prstGeom prst="rect">
            <a:avLst/>
          </a:prstGeom>
        </p:spPr>
        <p:txBody>
          <a:bodyPr wrap="square">
            <a:spAutoFit/>
          </a:bodyPr>
          <a:lstStyle/>
          <a:p>
            <a:pPr marR="0" lvl="0">
              <a:spcBef>
                <a:spcPts val="0"/>
              </a:spcBef>
              <a:spcAft>
                <a:spcPts val="0"/>
              </a:spcAft>
            </a:pPr>
            <a:r>
              <a:rPr lang="en-US" sz="1100" b="1" dirty="0">
                <a:latin typeface="Times New Roman" panose="02020603050405020304" pitchFamily="18" charset="0"/>
                <a:ea typeface="Calibri" panose="020F0502020204030204" pitchFamily="34" charset="0"/>
              </a:rPr>
              <a:t>“The great rule of conduct for us in regard to foreign nations is, in extending our commercial relations, to have with them as little political connection as possible.”</a:t>
            </a:r>
            <a:br>
              <a:rPr lang="en-US" sz="1100" b="1" dirty="0">
                <a:latin typeface="Times New Roman" panose="02020603050405020304" pitchFamily="18" charset="0"/>
                <a:ea typeface="Calibri" panose="020F0502020204030204" pitchFamily="34" charset="0"/>
              </a:rPr>
            </a:br>
            <a:br>
              <a:rPr lang="en-US" sz="1100" b="1" dirty="0">
                <a:latin typeface="Times New Roman" panose="02020603050405020304" pitchFamily="18" charset="0"/>
                <a:ea typeface="Calibri" panose="020F0502020204030204" pitchFamily="34" charset="0"/>
              </a:rPr>
            </a:br>
            <a:r>
              <a:rPr lang="en-US" sz="1100" dirty="0">
                <a:latin typeface="Times New Roman" panose="02020603050405020304" pitchFamily="18" charset="0"/>
                <a:ea typeface="Calibri" panose="020F0502020204030204" pitchFamily="34" charset="0"/>
              </a:rPr>
              <a:t>This quotation supports a foreign policy of</a:t>
            </a:r>
          </a:p>
          <a:p>
            <a:pPr marL="342900" marR="0" lvl="0" indent="-342900">
              <a:spcBef>
                <a:spcPts val="0"/>
              </a:spcBef>
              <a:spcAft>
                <a:spcPts val="0"/>
              </a:spcAft>
              <a:buFont typeface="+mj-lt"/>
              <a:buAutoNum type="arabicParenBoth"/>
            </a:pPr>
            <a:r>
              <a:rPr lang="en-US" sz="1100" dirty="0">
                <a:latin typeface="Times New Roman" panose="02020603050405020304" pitchFamily="18" charset="0"/>
                <a:ea typeface="Calibri" panose="020F0502020204030204" pitchFamily="34" charset="0"/>
              </a:rPr>
              <a:t>imperialism </a:t>
            </a:r>
          </a:p>
          <a:p>
            <a:pPr marL="342900" marR="0" lvl="0" indent="-342900">
              <a:spcBef>
                <a:spcPts val="0"/>
              </a:spcBef>
              <a:spcAft>
                <a:spcPts val="0"/>
              </a:spcAft>
              <a:buFont typeface="+mj-lt"/>
              <a:buAutoNum type="arabicParenBoth"/>
            </a:pPr>
            <a:r>
              <a:rPr lang="en-US" sz="1100" dirty="0">
                <a:latin typeface="Times New Roman" panose="02020603050405020304" pitchFamily="18" charset="0"/>
                <a:ea typeface="Calibri" panose="020F0502020204030204" pitchFamily="34" charset="0"/>
              </a:rPr>
              <a:t>appeasement </a:t>
            </a:r>
          </a:p>
          <a:p>
            <a:pPr marL="342900" marR="0" lvl="0" indent="-342900">
              <a:spcBef>
                <a:spcPts val="0"/>
              </a:spcBef>
              <a:spcAft>
                <a:spcPts val="0"/>
              </a:spcAft>
              <a:buFont typeface="+mj-lt"/>
              <a:buAutoNum type="arabicParenBoth"/>
            </a:pPr>
            <a:r>
              <a:rPr lang="en-US" sz="1100" dirty="0">
                <a:latin typeface="Times New Roman" panose="02020603050405020304" pitchFamily="18" charset="0"/>
                <a:ea typeface="Calibri" panose="020F0502020204030204" pitchFamily="34" charset="0"/>
              </a:rPr>
              <a:t>neutrality </a:t>
            </a:r>
          </a:p>
          <a:p>
            <a:pPr marL="342900" marR="0" lvl="0" indent="-342900">
              <a:spcBef>
                <a:spcPts val="0"/>
              </a:spcBef>
              <a:spcAft>
                <a:spcPts val="0"/>
              </a:spcAft>
              <a:buFont typeface="+mj-lt"/>
              <a:buAutoNum type="arabicParenBoth"/>
            </a:pPr>
            <a:r>
              <a:rPr lang="en-US" sz="1100" dirty="0">
                <a:latin typeface="Times New Roman" panose="02020603050405020304" pitchFamily="18" charset="0"/>
                <a:ea typeface="Calibri" panose="020F0502020204030204" pitchFamily="34" charset="0"/>
              </a:rPr>
              <a:t>economic sanctions </a:t>
            </a:r>
          </a:p>
        </p:txBody>
      </p:sp>
      <p:pic>
        <p:nvPicPr>
          <p:cNvPr id="15" name="Picture 5" descr="H:\a.jpg">
            <a:extLst>
              <a:ext uri="{FF2B5EF4-FFF2-40B4-BE49-F238E27FC236}">
                <a16:creationId xmlns:a16="http://schemas.microsoft.com/office/drawing/2014/main" id="{D5B2DA56-0960-48E6-B360-82B14EE43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5" y="4905374"/>
            <a:ext cx="2854601" cy="195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7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BA013-45D6-42C3-9FFA-A9B59E045AC9}"/>
              </a:ext>
            </a:extLst>
          </p:cNvPr>
          <p:cNvPicPr>
            <a:picLocks noChangeAspect="1"/>
          </p:cNvPicPr>
          <p:nvPr/>
        </p:nvPicPr>
        <p:blipFill>
          <a:blip r:embed="rId3"/>
          <a:stretch>
            <a:fillRect/>
          </a:stretch>
        </p:blipFill>
        <p:spPr>
          <a:xfrm rot="16200000">
            <a:off x="747412" y="3216981"/>
            <a:ext cx="3100460" cy="4180274"/>
          </a:xfrm>
          <a:prstGeom prst="rect">
            <a:avLst/>
          </a:prstGeom>
        </p:spPr>
      </p:pic>
      <p:pic>
        <p:nvPicPr>
          <p:cNvPr id="3" name="Picture 2">
            <a:extLst>
              <a:ext uri="{FF2B5EF4-FFF2-40B4-BE49-F238E27FC236}">
                <a16:creationId xmlns:a16="http://schemas.microsoft.com/office/drawing/2014/main" id="{AC66E894-AED3-4278-87A8-73E8364EB26B}"/>
              </a:ext>
            </a:extLst>
          </p:cNvPr>
          <p:cNvPicPr>
            <a:picLocks noChangeAspect="1"/>
          </p:cNvPicPr>
          <p:nvPr/>
        </p:nvPicPr>
        <p:blipFill>
          <a:blip r:embed="rId4"/>
          <a:stretch>
            <a:fillRect/>
          </a:stretch>
        </p:blipFill>
        <p:spPr>
          <a:xfrm rot="16200000">
            <a:off x="4276006" y="946684"/>
            <a:ext cx="5579742" cy="3960694"/>
          </a:xfrm>
          <a:prstGeom prst="rect">
            <a:avLst/>
          </a:prstGeom>
        </p:spPr>
      </p:pic>
      <p:graphicFrame>
        <p:nvGraphicFramePr>
          <p:cNvPr id="5" name="Object 7">
            <a:extLst>
              <a:ext uri="{FF2B5EF4-FFF2-40B4-BE49-F238E27FC236}">
                <a16:creationId xmlns:a16="http://schemas.microsoft.com/office/drawing/2014/main" id="{9C6128E2-8BBE-41DE-A1E3-2806726E4382}"/>
              </a:ext>
            </a:extLst>
          </p:cNvPr>
          <p:cNvGraphicFramePr>
            <a:graphicFrameLocks noChangeAspect="1"/>
          </p:cNvGraphicFramePr>
          <p:nvPr>
            <p:extLst>
              <p:ext uri="{D42A27DB-BD31-4B8C-83A1-F6EECF244321}">
                <p14:modId xmlns:p14="http://schemas.microsoft.com/office/powerpoint/2010/main" val="2232799808"/>
              </p:ext>
            </p:extLst>
          </p:nvPr>
        </p:nvGraphicFramePr>
        <p:xfrm>
          <a:off x="97776" y="0"/>
          <a:ext cx="4176880" cy="2653559"/>
        </p:xfrm>
        <a:graphic>
          <a:graphicData uri="http://schemas.openxmlformats.org/presentationml/2006/ole">
            <mc:AlternateContent xmlns:mc="http://schemas.openxmlformats.org/markup-compatibility/2006">
              <mc:Choice xmlns:v="urn:schemas-microsoft-com:vml" Requires="v">
                <p:oleObj spid="_x0000_s3079" name="Photo Editor Photo" r:id="rId5" imgW="4315427" imgH="5238095" progId="MSPhotoEd.3">
                  <p:embed/>
                </p:oleObj>
              </mc:Choice>
              <mc:Fallback>
                <p:oleObj name="Photo Editor Photo" r:id="rId5" imgW="4315427" imgH="5238095" progId="MSPhotoEd.3">
                  <p:embed/>
                  <p:pic>
                    <p:nvPicPr>
                      <p:cNvPr id="10" name="Object 7">
                        <a:extLst>
                          <a:ext uri="{FF2B5EF4-FFF2-40B4-BE49-F238E27FC236}">
                            <a16:creationId xmlns:a16="http://schemas.microsoft.com/office/drawing/2014/main" id="{000B75FC-9867-4470-97D4-B4F61E01C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76" y="0"/>
                        <a:ext cx="4176880" cy="2653559"/>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A7A619ED-85E2-41F9-9503-650BF315D5EF}"/>
              </a:ext>
            </a:extLst>
          </p:cNvPr>
          <p:cNvSpPr txBox="1"/>
          <p:nvPr/>
        </p:nvSpPr>
        <p:spPr>
          <a:xfrm>
            <a:off x="713673" y="2653559"/>
            <a:ext cx="4024262" cy="907941"/>
          </a:xfrm>
          <a:prstGeom prst="rect">
            <a:avLst/>
          </a:prstGeom>
          <a:noFill/>
        </p:spPr>
        <p:txBody>
          <a:bodyPr wrap="square" rtlCol="0">
            <a:spAutoFit/>
          </a:bodyPr>
          <a:lstStyle/>
          <a:p>
            <a:r>
              <a:rPr lang="en-US" sz="1400" b="1" dirty="0"/>
              <a:t>What is the message of this cartoon? </a:t>
            </a:r>
          </a:p>
          <a:p>
            <a:endParaRPr lang="en-US" sz="1400" b="1" dirty="0"/>
          </a:p>
          <a:p>
            <a:endParaRPr lang="en-US" sz="1100" b="1" dirty="0"/>
          </a:p>
          <a:p>
            <a:endParaRPr lang="en-US" sz="1400" b="1" dirty="0"/>
          </a:p>
        </p:txBody>
      </p:sp>
    </p:spTree>
    <p:extLst>
      <p:ext uri="{BB962C8B-B14F-4D97-AF65-F5344CB8AC3E}">
        <p14:creationId xmlns:p14="http://schemas.microsoft.com/office/powerpoint/2010/main" val="3773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3032CB-0892-4487-A594-EEB2CB911982}"/>
              </a:ext>
            </a:extLst>
          </p:cNvPr>
          <p:cNvSpPr txBox="1">
            <a:spLocks noChangeArrowheads="1"/>
          </p:cNvSpPr>
          <p:nvPr/>
        </p:nvSpPr>
        <p:spPr>
          <a:xfrm>
            <a:off x="5754590" y="148942"/>
            <a:ext cx="265496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t>II. Events leading to WWII</a:t>
            </a:r>
          </a:p>
        </p:txBody>
      </p:sp>
      <p:pic>
        <p:nvPicPr>
          <p:cNvPr id="4" name="Picture 8" descr="http://1.bp.blogspot.com/_DhwcCqGFPe4/TGqkW07ZnEI/AAAAAAAAAFo/x1jaQLV1G30/s1600/LendLease_Pix3.jpg">
            <a:extLst>
              <a:ext uri="{FF2B5EF4-FFF2-40B4-BE49-F238E27FC236}">
                <a16:creationId xmlns:a16="http://schemas.microsoft.com/office/drawing/2014/main" id="{747F07CD-70D5-42C0-8012-21294D8D1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7" y="19439"/>
            <a:ext cx="2342927" cy="317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7CF360AD-84D1-4405-9B40-D44D59F6B3B6}"/>
              </a:ext>
            </a:extLst>
          </p:cNvPr>
          <p:cNvGraphicFramePr/>
          <p:nvPr>
            <p:extLst>
              <p:ext uri="{D42A27DB-BD31-4B8C-83A1-F6EECF244321}">
                <p14:modId xmlns:p14="http://schemas.microsoft.com/office/powerpoint/2010/main" val="1344518294"/>
              </p:ext>
            </p:extLst>
          </p:nvPr>
        </p:nvGraphicFramePr>
        <p:xfrm>
          <a:off x="4443984" y="512064"/>
          <a:ext cx="4610639" cy="6345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C4129FF2-1E06-47E2-92F8-3563188EEF62}"/>
              </a:ext>
            </a:extLst>
          </p:cNvPr>
          <p:cNvSpPr/>
          <p:nvPr/>
        </p:nvSpPr>
        <p:spPr>
          <a:xfrm>
            <a:off x="218442" y="3330671"/>
            <a:ext cx="4005036" cy="1785104"/>
          </a:xfrm>
          <a:prstGeom prst="rect">
            <a:avLst/>
          </a:prstGeom>
        </p:spPr>
        <p:txBody>
          <a:bodyPr wrap="square">
            <a:spAutoFit/>
          </a:bodyPr>
          <a:lstStyle/>
          <a:p>
            <a:pPr marR="0" lvl="0">
              <a:spcBef>
                <a:spcPts val="0"/>
              </a:spcBef>
              <a:spcAft>
                <a:spcPts val="0"/>
              </a:spcAft>
            </a:pPr>
            <a:r>
              <a:rPr lang="en-US" sz="1100" b="1" dirty="0">
                <a:latin typeface="Times New Roman" panose="02020603050405020304" pitchFamily="18" charset="0"/>
                <a:ea typeface="Calibri" panose="020F0502020204030204" pitchFamily="34" charset="0"/>
              </a:rPr>
              <a:t>In the early 1940’s, the "destroyers-for-military-bases deal" with Great Britain and the Lend-Lease Act were evidence that the United States</a:t>
            </a:r>
            <a:endParaRPr lang="en-US" sz="11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recognized that its policy of neutrality conflicted with its self-interest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followed its policy of neutrality more strictly as World War II progressed in Europe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believed that the Allied policy of appeasement would succeed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wanted to honor the military commitments it had made just after World War I </a:t>
            </a:r>
            <a:endParaRPr lang="en-US" sz="1100" dirty="0"/>
          </a:p>
        </p:txBody>
      </p:sp>
      <p:sp>
        <p:nvSpPr>
          <p:cNvPr id="7" name="Rectangle 6">
            <a:extLst>
              <a:ext uri="{FF2B5EF4-FFF2-40B4-BE49-F238E27FC236}">
                <a16:creationId xmlns:a16="http://schemas.microsoft.com/office/drawing/2014/main" id="{096678DD-503F-4BBF-9BEC-799A338C2352}"/>
              </a:ext>
            </a:extLst>
          </p:cNvPr>
          <p:cNvSpPr/>
          <p:nvPr/>
        </p:nvSpPr>
        <p:spPr>
          <a:xfrm>
            <a:off x="89377" y="5250111"/>
            <a:ext cx="4263167" cy="1446550"/>
          </a:xfrm>
          <a:prstGeom prst="rect">
            <a:avLst/>
          </a:prstGeom>
        </p:spPr>
        <p:txBody>
          <a:bodyPr wrap="square">
            <a:spAutoFit/>
          </a:bodyPr>
          <a:lstStyle/>
          <a:p>
            <a:pPr marR="0" lvl="0">
              <a:spcBef>
                <a:spcPts val="0"/>
              </a:spcBef>
              <a:spcAft>
                <a:spcPts val="0"/>
              </a:spcAft>
            </a:pPr>
            <a:r>
              <a:rPr lang="en-US" sz="1100" b="1" dirty="0">
                <a:latin typeface="Times New Roman" panose="02020603050405020304" pitchFamily="18" charset="0"/>
                <a:ea typeface="Calibri" panose="020F0502020204030204" pitchFamily="34" charset="0"/>
              </a:rPr>
              <a:t>In the 1930’s, the United States attempted to avoid a repetition of the events leading up to United States involvement in World War I by</a:t>
            </a:r>
            <a:endParaRPr lang="en-US" sz="11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establishing the Good Neighbor policy with Latin American nations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forgiving the foreign debts incurred during World War I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officially recognizing the existence of the Soviet Union </a:t>
            </a:r>
          </a:p>
          <a:p>
            <a:pPr marL="342900" marR="0" lvl="0" indent="-342900">
              <a:spcBef>
                <a:spcPts val="0"/>
              </a:spcBef>
              <a:spcAft>
                <a:spcPts val="0"/>
              </a:spcAft>
              <a:buFont typeface="+mj-lt"/>
              <a:buAutoNum type="alphaUcPeriod"/>
            </a:pPr>
            <a:r>
              <a:rPr lang="en-US" sz="1100" dirty="0">
                <a:latin typeface="Times New Roman" panose="02020603050405020304" pitchFamily="18" charset="0"/>
                <a:ea typeface="Calibri" panose="020F0502020204030204" pitchFamily="34" charset="0"/>
              </a:rPr>
              <a:t>passing a series of neutrality laws </a:t>
            </a:r>
          </a:p>
        </p:txBody>
      </p:sp>
    </p:spTree>
    <p:extLst>
      <p:ext uri="{BB962C8B-B14F-4D97-AF65-F5344CB8AC3E}">
        <p14:creationId xmlns:p14="http://schemas.microsoft.com/office/powerpoint/2010/main" val="17966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763646-AA2A-4C0E-A45C-3E28B77E25AB}"/>
              </a:ext>
            </a:extLst>
          </p:cNvPr>
          <p:cNvSpPr/>
          <p:nvPr/>
        </p:nvSpPr>
        <p:spPr>
          <a:xfrm>
            <a:off x="75463" y="0"/>
            <a:ext cx="4106012" cy="2292935"/>
          </a:xfrm>
          <a:prstGeom prst="rect">
            <a:avLst/>
          </a:prstGeom>
        </p:spPr>
        <p:txBody>
          <a:bodyPr wrap="square">
            <a:spAutoFit/>
          </a:bodyPr>
          <a:lstStyle/>
          <a:p>
            <a:r>
              <a:rPr lang="en-US" sz="1100" dirty="0">
                <a:solidFill>
                  <a:srgbClr val="000000"/>
                </a:solidFill>
                <a:latin typeface="Arial" panose="020B0604020202020204" pitchFamily="34" charset="0"/>
              </a:rPr>
              <a:t>While most Americans anxiously watched the course of the European war, tension mounted in Asia. Taking advantage of an opportunity to improve its strategic position, Japan boldly announced a "new order" in which it would exercise hegemony over all of the Pacific. Battling for survival against Nazi Germany, Britain was unable to resist, abandoning its concession in Shanghai and temporarily closing the Chinese supply route from Burma. In the summer of 1940, Japan won permission from the weak Vichy government in France to use airfields in northern Indochina (North Vietnam). That September the Japanese formally joined the Rome-Berlin Axis. The United States countered with an embargo on the export of scrap iron to Japan.</a:t>
            </a:r>
            <a:endParaRPr lang="en-US" sz="1100" dirty="0"/>
          </a:p>
        </p:txBody>
      </p:sp>
      <p:pic>
        <p:nvPicPr>
          <p:cNvPr id="5" name="Picture 13" descr="H:\a.jpg">
            <a:extLst>
              <a:ext uri="{FF2B5EF4-FFF2-40B4-BE49-F238E27FC236}">
                <a16:creationId xmlns:a16="http://schemas.microsoft.com/office/drawing/2014/main" id="{459BBC94-14F0-4BFF-B901-5675F52E0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28" y="596"/>
            <a:ext cx="337580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63711D-B347-4C9F-B80B-C58EEEC68326}"/>
              </a:ext>
            </a:extLst>
          </p:cNvPr>
          <p:cNvSpPr/>
          <p:nvPr/>
        </p:nvSpPr>
        <p:spPr>
          <a:xfrm>
            <a:off x="4105275" y="0"/>
            <a:ext cx="1587452" cy="2970044"/>
          </a:xfrm>
          <a:prstGeom prst="rect">
            <a:avLst/>
          </a:prstGeom>
        </p:spPr>
        <p:txBody>
          <a:bodyPr wrap="square">
            <a:spAutoFit/>
          </a:bodyPr>
          <a:lstStyle/>
          <a:p>
            <a:r>
              <a:rPr lang="en-US" sz="1100" b="1" dirty="0">
                <a:solidFill>
                  <a:srgbClr val="000000"/>
                </a:solidFill>
                <a:latin typeface="Arial" panose="020B0604020202020204" pitchFamily="34" charset="0"/>
              </a:rPr>
              <a:t>1. What country actively sought to dominate Asia at this time?</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a. China</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b. Japan</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c. Korea</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d. Philippines</a:t>
            </a:r>
            <a:br>
              <a:rPr lang="en-US" sz="1100" dirty="0"/>
            </a:br>
            <a:br>
              <a:rPr lang="en-US" sz="1100" dirty="0"/>
            </a:br>
            <a:r>
              <a:rPr lang="en-US" sz="1100" b="1" dirty="0">
                <a:solidFill>
                  <a:srgbClr val="000000"/>
                </a:solidFill>
                <a:latin typeface="Arial" panose="020B0604020202020204" pitchFamily="34" charset="0"/>
              </a:rPr>
              <a:t>2. The U.S. initiated an embargo against Japan of what product?</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a. oil</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b. rubber</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c. sugar</a:t>
            </a:r>
            <a:br>
              <a:rPr lang="en-US" sz="1100" b="1" dirty="0">
                <a:solidFill>
                  <a:srgbClr val="000000"/>
                </a:solidFill>
                <a:latin typeface="Arial" panose="020B0604020202020204" pitchFamily="34" charset="0"/>
              </a:rPr>
            </a:br>
            <a:r>
              <a:rPr lang="en-US" sz="1100" b="1" dirty="0">
                <a:solidFill>
                  <a:srgbClr val="000000"/>
                </a:solidFill>
                <a:latin typeface="Arial" panose="020B0604020202020204" pitchFamily="34" charset="0"/>
              </a:rPr>
              <a:t>    d. tin</a:t>
            </a:r>
            <a:endParaRPr lang="en-US" sz="1100" dirty="0"/>
          </a:p>
        </p:txBody>
      </p:sp>
      <p:sp>
        <p:nvSpPr>
          <p:cNvPr id="7" name="Rectangle 6">
            <a:extLst>
              <a:ext uri="{FF2B5EF4-FFF2-40B4-BE49-F238E27FC236}">
                <a16:creationId xmlns:a16="http://schemas.microsoft.com/office/drawing/2014/main" id="{7BFEC43C-452F-4E86-AC01-4278E6E43F15}"/>
              </a:ext>
            </a:extLst>
          </p:cNvPr>
          <p:cNvSpPr/>
          <p:nvPr/>
        </p:nvSpPr>
        <p:spPr>
          <a:xfrm>
            <a:off x="75461" y="2267546"/>
            <a:ext cx="4201263" cy="1107996"/>
          </a:xfrm>
          <a:prstGeom prst="rect">
            <a:avLst/>
          </a:prstGeom>
        </p:spPr>
        <p:txBody>
          <a:bodyPr wrap="square">
            <a:spAutoFit/>
          </a:bodyPr>
          <a:lstStyle/>
          <a:p>
            <a:r>
              <a:rPr lang="en-US" sz="1100" dirty="0">
                <a:solidFill>
                  <a:srgbClr val="000000"/>
                </a:solidFill>
                <a:latin typeface="Arial" panose="020B0604020202020204" pitchFamily="34" charset="0"/>
              </a:rPr>
              <a:t>In July 1941 the Japanese occupied southern Indochina (South Vietnam), signaling a probable move southward toward the oil, tin, and rubber of British Malaya and the Dutch East Indies. The United States, in response, froze Japanese assets and initiated an embargo on the one commodity Japan needed above all others – oil.</a:t>
            </a:r>
            <a:endParaRPr lang="en-US" sz="1100" dirty="0"/>
          </a:p>
        </p:txBody>
      </p:sp>
      <p:sp>
        <p:nvSpPr>
          <p:cNvPr id="9" name="Rectangle 8">
            <a:extLst>
              <a:ext uri="{FF2B5EF4-FFF2-40B4-BE49-F238E27FC236}">
                <a16:creationId xmlns:a16="http://schemas.microsoft.com/office/drawing/2014/main" id="{A049A689-1991-42A6-8EAB-D5C2D2572083}"/>
              </a:ext>
            </a:extLst>
          </p:cNvPr>
          <p:cNvSpPr/>
          <p:nvPr/>
        </p:nvSpPr>
        <p:spPr>
          <a:xfrm>
            <a:off x="1" y="3375542"/>
            <a:ext cx="5701514" cy="3308598"/>
          </a:xfrm>
          <a:prstGeom prst="rect">
            <a:avLst/>
          </a:prstGeom>
        </p:spPr>
        <p:txBody>
          <a:bodyPr wrap="square">
            <a:spAutoFit/>
          </a:bodyPr>
          <a:lstStyle/>
          <a:p>
            <a:r>
              <a:rPr lang="en-US" sz="1100" dirty="0">
                <a:solidFill>
                  <a:srgbClr val="000000"/>
                </a:solidFill>
                <a:latin typeface="Arial" panose="020B0604020202020204" pitchFamily="34" charset="0"/>
              </a:rPr>
              <a:t>General Hideki </a:t>
            </a:r>
            <a:r>
              <a:rPr lang="en-US" sz="1100" dirty="0" err="1">
                <a:solidFill>
                  <a:srgbClr val="000000"/>
                </a:solidFill>
                <a:latin typeface="Arial" panose="020B0604020202020204" pitchFamily="34" charset="0"/>
              </a:rPr>
              <a:t>Tojo</a:t>
            </a:r>
            <a:r>
              <a:rPr lang="en-US" sz="1100" dirty="0">
                <a:solidFill>
                  <a:srgbClr val="000000"/>
                </a:solidFill>
                <a:latin typeface="Arial" panose="020B0604020202020204" pitchFamily="34" charset="0"/>
              </a:rPr>
              <a:t> became prime minister of Japan that October. In mid-November, he sent a special envoy to the United States to meet with Secretary of State Cordell Hull. Among other things, Japan demanded that the United States release Japanese assets and stop U.S. naval expansion in the Pacific. Hull countered with a proposal for Japanese withdrawal from all its conquests. The swift Japanese rejection on December 1 left the talks stalemated.</a:t>
            </a:r>
            <a:br>
              <a:rPr lang="en-US" sz="1100" b="1" dirty="0">
                <a:solidFill>
                  <a:srgbClr val="000000"/>
                </a:solidFill>
                <a:latin typeface="Arial" panose="020B0604020202020204" pitchFamily="34" charset="0"/>
              </a:rPr>
            </a:br>
            <a:br>
              <a:rPr lang="en-US" sz="1100" dirty="0"/>
            </a:br>
            <a:r>
              <a:rPr lang="en-US" sz="1100" dirty="0">
                <a:solidFill>
                  <a:srgbClr val="000000"/>
                </a:solidFill>
                <a:latin typeface="Arial" panose="020B0604020202020204" pitchFamily="34" charset="0"/>
              </a:rPr>
              <a:t>On the morning of December 7, Japanese carrier-based planes executed a devastating surprise attack against the U.S. Pacific Fleet at Pearl Harbor, Hawaii.</a:t>
            </a:r>
            <a:br>
              <a:rPr lang="en-US" sz="1100" dirty="0"/>
            </a:br>
            <a:br>
              <a:rPr lang="en-US" sz="1100" dirty="0"/>
            </a:br>
            <a:r>
              <a:rPr lang="en-US" sz="1100" dirty="0">
                <a:solidFill>
                  <a:srgbClr val="000000"/>
                </a:solidFill>
                <a:latin typeface="Arial" panose="020B0604020202020204" pitchFamily="34" charset="0"/>
              </a:rPr>
              <a:t>Twenty-one ships were destroyed or temporarily disabled; 323 aircraft were destroyed or damaged; 2,388 soldiers, sailors, and civilians were killed. However, the U.S. aircraft carriers that would play such a critical role in the ensuing naval war in the Pacific were at sea and not anchored at Pearl Harbor.</a:t>
            </a:r>
            <a:br>
              <a:rPr lang="en-US" sz="1100" dirty="0"/>
            </a:br>
            <a:br>
              <a:rPr lang="en-US" sz="1100" dirty="0"/>
            </a:br>
            <a:r>
              <a:rPr lang="en-US" sz="1100" dirty="0">
                <a:solidFill>
                  <a:srgbClr val="000000"/>
                </a:solidFill>
                <a:latin typeface="Arial" panose="020B0604020202020204" pitchFamily="34" charset="0"/>
              </a:rPr>
              <a:t>American opinion, still divided about the war in Europe, was unified overnight by what President Roosevelt called "a day that will live in infamy." On December 8, Congress declared a state of war with Japan; three days later Germany and Italy declared war on the United States.</a:t>
            </a:r>
            <a:endParaRPr lang="en-US" sz="1100" dirty="0"/>
          </a:p>
        </p:txBody>
      </p:sp>
      <p:sp>
        <p:nvSpPr>
          <p:cNvPr id="10" name="Rectangle 9">
            <a:extLst>
              <a:ext uri="{FF2B5EF4-FFF2-40B4-BE49-F238E27FC236}">
                <a16:creationId xmlns:a16="http://schemas.microsoft.com/office/drawing/2014/main" id="{6A7230FB-E691-4CAA-A49A-9CE21DA36202}"/>
              </a:ext>
            </a:extLst>
          </p:cNvPr>
          <p:cNvSpPr/>
          <p:nvPr/>
        </p:nvSpPr>
        <p:spPr>
          <a:xfrm>
            <a:off x="5701515" y="2339072"/>
            <a:ext cx="3231324" cy="3477875"/>
          </a:xfrm>
          <a:prstGeom prst="rect">
            <a:avLst/>
          </a:prstGeom>
        </p:spPr>
        <p:txBody>
          <a:bodyPr wrap="square">
            <a:spAutoFit/>
          </a:bodyPr>
          <a:lstStyle/>
          <a:p>
            <a:r>
              <a:rPr lang="en-US" sz="1100" b="1" dirty="0">
                <a:solidFill>
                  <a:srgbClr val="000000"/>
                </a:solidFill>
                <a:latin typeface="Arial" panose="020B0604020202020204" pitchFamily="34" charset="0"/>
              </a:rPr>
              <a:t>3. When did the Japanese attack the American fleet docked at Pearl Harbor?</a:t>
            </a: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r>
              <a:rPr lang="en-US" sz="1100" b="1" dirty="0">
                <a:solidFill>
                  <a:srgbClr val="000000"/>
                </a:solidFill>
                <a:latin typeface="Arial" panose="020B0604020202020204" pitchFamily="34" charset="0"/>
              </a:rPr>
              <a:t>4. What did the Japanese demand of the United States? </a:t>
            </a: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r>
              <a:rPr lang="en-US" sz="1100" b="1" dirty="0">
                <a:solidFill>
                  <a:srgbClr val="000000"/>
                </a:solidFill>
                <a:latin typeface="Arial" panose="020B0604020202020204" pitchFamily="34" charset="0"/>
              </a:rPr>
              <a:t>5. How many people lost their lives during the Japanese attack on Pearl Harbor?</a:t>
            </a: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endParaRPr lang="en-US" sz="1100" b="1" dirty="0">
              <a:solidFill>
                <a:srgbClr val="000000"/>
              </a:solidFill>
              <a:latin typeface="Arial" panose="020B0604020202020204" pitchFamily="34" charset="0"/>
            </a:endParaRPr>
          </a:p>
          <a:p>
            <a:r>
              <a:rPr lang="en-US" sz="1100" b="1" dirty="0">
                <a:solidFill>
                  <a:srgbClr val="000000"/>
                </a:solidFill>
                <a:latin typeface="Arial" panose="020B0604020202020204" pitchFamily="34" charset="0"/>
              </a:rPr>
              <a:t>9. What two European countries declared war on the U.S. three days after the U.S. declared war on Japan?</a:t>
            </a:r>
            <a:endParaRPr lang="en-US" sz="1100" dirty="0"/>
          </a:p>
        </p:txBody>
      </p:sp>
      <p:sp>
        <p:nvSpPr>
          <p:cNvPr id="11" name="Rectangle 10">
            <a:extLst>
              <a:ext uri="{FF2B5EF4-FFF2-40B4-BE49-F238E27FC236}">
                <a16:creationId xmlns:a16="http://schemas.microsoft.com/office/drawing/2014/main" id="{2541F37F-8F5D-4A55-B70B-208742809649}"/>
              </a:ext>
            </a:extLst>
          </p:cNvPr>
          <p:cNvSpPr/>
          <p:nvPr/>
        </p:nvSpPr>
        <p:spPr>
          <a:xfrm>
            <a:off x="5692727" y="2164527"/>
            <a:ext cx="3375810" cy="600164"/>
          </a:xfrm>
          <a:prstGeom prst="rect">
            <a:avLst/>
          </a:prstGeom>
        </p:spPr>
        <p:txBody>
          <a:bodyPr wrap="square">
            <a:spAutoFit/>
          </a:bodyPr>
          <a:lstStyle/>
          <a:p>
            <a:br>
              <a:rPr lang="en-US" sz="1100" b="1" dirty="0">
                <a:solidFill>
                  <a:srgbClr val="000000"/>
                </a:solidFill>
                <a:latin typeface="Arial" panose="020B0604020202020204" pitchFamily="34" charset="0"/>
              </a:rPr>
            </a:br>
            <a:br>
              <a:rPr lang="en-US" sz="1100" dirty="0"/>
            </a:br>
            <a:endParaRPr lang="en-US" sz="1100" dirty="0"/>
          </a:p>
        </p:txBody>
      </p:sp>
    </p:spTree>
    <p:extLst>
      <p:ext uri="{BB962C8B-B14F-4D97-AF65-F5344CB8AC3E}">
        <p14:creationId xmlns:p14="http://schemas.microsoft.com/office/powerpoint/2010/main" val="17963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2F2B1-6C69-471C-9A87-FF2291A04A4C}"/>
              </a:ext>
            </a:extLst>
          </p:cNvPr>
          <p:cNvPicPr>
            <a:picLocks noChangeAspect="1"/>
          </p:cNvPicPr>
          <p:nvPr/>
        </p:nvPicPr>
        <p:blipFill>
          <a:blip r:embed="rId3"/>
          <a:stretch>
            <a:fillRect/>
          </a:stretch>
        </p:blipFill>
        <p:spPr>
          <a:xfrm rot="16200000">
            <a:off x="-282201" y="282200"/>
            <a:ext cx="5022101" cy="4457700"/>
          </a:xfrm>
          <a:prstGeom prst="rect">
            <a:avLst/>
          </a:prstGeom>
        </p:spPr>
      </p:pic>
      <p:pic>
        <p:nvPicPr>
          <p:cNvPr id="2" name="Picture 1">
            <a:extLst>
              <a:ext uri="{FF2B5EF4-FFF2-40B4-BE49-F238E27FC236}">
                <a16:creationId xmlns:a16="http://schemas.microsoft.com/office/drawing/2014/main" id="{5596C8F1-6F95-403D-A94E-4A99C36138DE}"/>
              </a:ext>
            </a:extLst>
          </p:cNvPr>
          <p:cNvPicPr>
            <a:picLocks noChangeAspect="1"/>
          </p:cNvPicPr>
          <p:nvPr/>
        </p:nvPicPr>
        <p:blipFill>
          <a:blip r:embed="rId4"/>
          <a:stretch>
            <a:fillRect/>
          </a:stretch>
        </p:blipFill>
        <p:spPr>
          <a:xfrm rot="16200000">
            <a:off x="429198" y="2656904"/>
            <a:ext cx="3599306" cy="4457701"/>
          </a:xfrm>
          <a:prstGeom prst="rect">
            <a:avLst/>
          </a:prstGeom>
        </p:spPr>
      </p:pic>
      <p:sp>
        <p:nvSpPr>
          <p:cNvPr id="4" name="TextBox 3">
            <a:extLst>
              <a:ext uri="{FF2B5EF4-FFF2-40B4-BE49-F238E27FC236}">
                <a16:creationId xmlns:a16="http://schemas.microsoft.com/office/drawing/2014/main" id="{1067FF63-3A5C-4F05-B3DC-5421E257BE3B}"/>
              </a:ext>
            </a:extLst>
          </p:cNvPr>
          <p:cNvSpPr txBox="1"/>
          <p:nvPr/>
        </p:nvSpPr>
        <p:spPr>
          <a:xfrm>
            <a:off x="4752975" y="0"/>
            <a:ext cx="4257673" cy="4524315"/>
          </a:xfrm>
          <a:prstGeom prst="rect">
            <a:avLst/>
          </a:prstGeom>
          <a:noFill/>
        </p:spPr>
        <p:txBody>
          <a:bodyPr wrap="square" rtlCol="0">
            <a:spAutoFit/>
          </a:bodyPr>
          <a:lstStyle/>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Rectangle 2">
            <a:extLst>
              <a:ext uri="{FF2B5EF4-FFF2-40B4-BE49-F238E27FC236}">
                <a16:creationId xmlns:a16="http://schemas.microsoft.com/office/drawing/2014/main" id="{082DA8B5-EC96-44DE-8859-F8172526349B}"/>
              </a:ext>
            </a:extLst>
          </p:cNvPr>
          <p:cNvSpPr txBox="1">
            <a:spLocks/>
          </p:cNvSpPr>
          <p:nvPr/>
        </p:nvSpPr>
        <p:spPr>
          <a:xfrm>
            <a:off x="5705475" y="4524315"/>
            <a:ext cx="3860800" cy="4920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a:t>IV. During WWII</a:t>
            </a:r>
          </a:p>
        </p:txBody>
      </p:sp>
    </p:spTree>
    <p:extLst>
      <p:ext uri="{BB962C8B-B14F-4D97-AF65-F5344CB8AC3E}">
        <p14:creationId xmlns:p14="http://schemas.microsoft.com/office/powerpoint/2010/main" val="36082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TotalTime>
  <Words>2305</Words>
  <Application>Microsoft Office PowerPoint</Application>
  <PresentationFormat>On-screen Show (4:3)</PresentationFormat>
  <Paragraphs>233</Paragraphs>
  <Slides>23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Helvetica Neue</vt:lpstr>
      <vt:lpstr>Symbol</vt:lpstr>
      <vt:lpstr>Times New Roman</vt:lpstr>
      <vt:lpstr>Verdana</vt:lpstr>
      <vt:lpstr>Office Theme</vt:lpstr>
      <vt:lpstr>Photo Editor Photo</vt:lpstr>
      <vt:lpstr>Unit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50</cp:revision>
  <dcterms:created xsi:type="dcterms:W3CDTF">2018-02-02T16:18:32Z</dcterms:created>
  <dcterms:modified xsi:type="dcterms:W3CDTF">2018-04-13T11:52:02Z</dcterms:modified>
</cp:coreProperties>
</file>