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334" r:id="rId5"/>
    <p:sldId id="268" r:id="rId6"/>
    <p:sldId id="291" r:id="rId7"/>
    <p:sldId id="294" r:id="rId8"/>
    <p:sldId id="277" r:id="rId9"/>
    <p:sldId id="295" r:id="rId10"/>
    <p:sldId id="257" r:id="rId11"/>
    <p:sldId id="296" r:id="rId12"/>
    <p:sldId id="276" r:id="rId13"/>
    <p:sldId id="285" r:id="rId14"/>
    <p:sldId id="286" r:id="rId15"/>
    <p:sldId id="287" r:id="rId16"/>
    <p:sldId id="293" r:id="rId17"/>
    <p:sldId id="292" r:id="rId18"/>
    <p:sldId id="258" r:id="rId19"/>
    <p:sldId id="269" r:id="rId20"/>
    <p:sldId id="335" r:id="rId21"/>
    <p:sldId id="288" r:id="rId22"/>
    <p:sldId id="289" r:id="rId23"/>
    <p:sldId id="340" r:id="rId24"/>
    <p:sldId id="338" r:id="rId25"/>
    <p:sldId id="342" r:id="rId26"/>
    <p:sldId id="343" r:id="rId27"/>
    <p:sldId id="270" r:id="rId28"/>
    <p:sldId id="344" r:id="rId29"/>
    <p:sldId id="339" r:id="rId30"/>
    <p:sldId id="273" r:id="rId31"/>
    <p:sldId id="275" r:id="rId32"/>
    <p:sldId id="345" r:id="rId33"/>
    <p:sldId id="264"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2D000-B487-4521-B005-F5436B99FF75}" v="40" dt="2020-03-05T23:54:46.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90889-D297-4921-935B-3842E06D604F}" type="doc">
      <dgm:prSet loTypeId="urn:microsoft.com/office/officeart/2011/layout/HexagonRadial" loCatId="cycle" qsTypeId="urn:microsoft.com/office/officeart/2005/8/quickstyle/simple1" qsCatId="simple" csTypeId="urn:microsoft.com/office/officeart/2005/8/colors/accent0_1" csCatId="mainScheme" phldr="1"/>
      <dgm:spPr/>
      <dgm:t>
        <a:bodyPr/>
        <a:lstStyle/>
        <a:p>
          <a:endParaRPr lang="en-US"/>
        </a:p>
      </dgm:t>
    </dgm:pt>
    <dgm:pt modelId="{4152D3AE-44C9-44BF-B846-425B506348F7}">
      <dgm:prSet phldrT="[Text]"/>
      <dgm:spPr/>
      <dgm:t>
        <a:bodyPr/>
        <a:lstStyle/>
        <a:p>
          <a:r>
            <a:rPr lang="en-US" b="1" dirty="0"/>
            <a:t>CAUSES TO THE GREAT DEPRESSION (1929-1941)</a:t>
          </a:r>
          <a:endParaRPr lang="en-US" dirty="0"/>
        </a:p>
      </dgm:t>
    </dgm:pt>
    <dgm:pt modelId="{BE00F16D-A50F-4B01-A134-97B3FD39BCEF}" type="parTrans" cxnId="{7911CD30-00E3-404B-9FF9-8A97EB9F550B}">
      <dgm:prSet/>
      <dgm:spPr/>
      <dgm:t>
        <a:bodyPr/>
        <a:lstStyle/>
        <a:p>
          <a:endParaRPr lang="en-US"/>
        </a:p>
      </dgm:t>
    </dgm:pt>
    <dgm:pt modelId="{152E069B-1738-4E5B-88FD-4BAEA6FC30D0}" type="sibTrans" cxnId="{7911CD30-00E3-404B-9FF9-8A97EB9F550B}">
      <dgm:prSet/>
      <dgm:spPr/>
      <dgm:t>
        <a:bodyPr/>
        <a:lstStyle/>
        <a:p>
          <a:endParaRPr lang="en-US"/>
        </a:p>
      </dgm:t>
    </dgm:pt>
    <dgm:pt modelId="{6AAF52D0-62A1-4F27-B9DB-B5CDECA66FBD}">
      <dgm:prSet phldrT="[Text]"/>
      <dgm:spPr/>
      <dgm:t>
        <a:bodyPr/>
        <a:lstStyle/>
        <a:p>
          <a:r>
            <a:rPr lang="en-US" dirty="0"/>
            <a:t> </a:t>
          </a:r>
        </a:p>
      </dgm:t>
    </dgm:pt>
    <dgm:pt modelId="{B17472DF-6572-43BA-B809-8948F258BBBA}" type="parTrans" cxnId="{94413F13-306F-4CBD-8E55-2ECB166E12E5}">
      <dgm:prSet/>
      <dgm:spPr/>
      <dgm:t>
        <a:bodyPr/>
        <a:lstStyle/>
        <a:p>
          <a:endParaRPr lang="en-US"/>
        </a:p>
      </dgm:t>
    </dgm:pt>
    <dgm:pt modelId="{8EFE4699-247C-4FF6-A85E-6254B528CF60}" type="sibTrans" cxnId="{94413F13-306F-4CBD-8E55-2ECB166E12E5}">
      <dgm:prSet/>
      <dgm:spPr/>
      <dgm:t>
        <a:bodyPr/>
        <a:lstStyle/>
        <a:p>
          <a:endParaRPr lang="en-US"/>
        </a:p>
      </dgm:t>
    </dgm:pt>
    <dgm:pt modelId="{A1D8317C-C87D-4254-A16C-ABBA739E9CEA}">
      <dgm:prSet phldrT="[Text]"/>
      <dgm:spPr/>
      <dgm:t>
        <a:bodyPr/>
        <a:lstStyle/>
        <a:p>
          <a:r>
            <a:rPr lang="en-US" dirty="0"/>
            <a:t> </a:t>
          </a:r>
        </a:p>
      </dgm:t>
    </dgm:pt>
    <dgm:pt modelId="{C279CABA-A952-4157-B8BD-80CB62F67E10}" type="parTrans" cxnId="{3FF70159-46A0-4DF1-81F0-C703B1ED5FB0}">
      <dgm:prSet/>
      <dgm:spPr/>
      <dgm:t>
        <a:bodyPr/>
        <a:lstStyle/>
        <a:p>
          <a:endParaRPr lang="en-US"/>
        </a:p>
      </dgm:t>
    </dgm:pt>
    <dgm:pt modelId="{A484C303-5A8A-4AA7-BC4B-5EC3118A7EC1}" type="sibTrans" cxnId="{3FF70159-46A0-4DF1-81F0-C703B1ED5FB0}">
      <dgm:prSet/>
      <dgm:spPr/>
      <dgm:t>
        <a:bodyPr/>
        <a:lstStyle/>
        <a:p>
          <a:endParaRPr lang="en-US"/>
        </a:p>
      </dgm:t>
    </dgm:pt>
    <dgm:pt modelId="{B24F9924-8AAD-4823-9214-F04D4212C5A5}">
      <dgm:prSet phldrT="[Text]"/>
      <dgm:spPr/>
      <dgm:t>
        <a:bodyPr/>
        <a:lstStyle/>
        <a:p>
          <a:r>
            <a:rPr lang="en-US" dirty="0"/>
            <a:t> </a:t>
          </a:r>
        </a:p>
      </dgm:t>
    </dgm:pt>
    <dgm:pt modelId="{C4AB21CB-7EC8-4B0D-9D35-F003314D85C0}" type="parTrans" cxnId="{5AD683BB-C7DA-4404-8688-44B499FB42E9}">
      <dgm:prSet/>
      <dgm:spPr/>
      <dgm:t>
        <a:bodyPr/>
        <a:lstStyle/>
        <a:p>
          <a:endParaRPr lang="en-US"/>
        </a:p>
      </dgm:t>
    </dgm:pt>
    <dgm:pt modelId="{5BF2551F-F730-4F58-96EA-A82983B75CB0}" type="sibTrans" cxnId="{5AD683BB-C7DA-4404-8688-44B499FB42E9}">
      <dgm:prSet/>
      <dgm:spPr/>
      <dgm:t>
        <a:bodyPr/>
        <a:lstStyle/>
        <a:p>
          <a:endParaRPr lang="en-US"/>
        </a:p>
      </dgm:t>
    </dgm:pt>
    <dgm:pt modelId="{0762C9C9-D7F4-4B77-AA40-BDBA42563566}">
      <dgm:prSet phldrT="[Text]"/>
      <dgm:spPr/>
      <dgm:t>
        <a:bodyPr/>
        <a:lstStyle/>
        <a:p>
          <a:r>
            <a:rPr lang="en-US" dirty="0"/>
            <a:t> </a:t>
          </a:r>
        </a:p>
      </dgm:t>
    </dgm:pt>
    <dgm:pt modelId="{35B14E16-D854-4872-B21C-0603B4542FD5}" type="parTrans" cxnId="{9294D4A4-2EC7-4320-B4F6-61898E1879A3}">
      <dgm:prSet/>
      <dgm:spPr/>
      <dgm:t>
        <a:bodyPr/>
        <a:lstStyle/>
        <a:p>
          <a:endParaRPr lang="en-US"/>
        </a:p>
      </dgm:t>
    </dgm:pt>
    <dgm:pt modelId="{10465352-8409-40D7-8FE4-D492EEAF3369}" type="sibTrans" cxnId="{9294D4A4-2EC7-4320-B4F6-61898E1879A3}">
      <dgm:prSet/>
      <dgm:spPr/>
      <dgm:t>
        <a:bodyPr/>
        <a:lstStyle/>
        <a:p>
          <a:endParaRPr lang="en-US"/>
        </a:p>
      </dgm:t>
    </dgm:pt>
    <dgm:pt modelId="{D1F318E3-C0BF-4DC6-9EC1-3548BCEEF0F9}">
      <dgm:prSet phldrT="[Text]"/>
      <dgm:spPr/>
      <dgm:t>
        <a:bodyPr/>
        <a:lstStyle/>
        <a:p>
          <a:r>
            <a:rPr lang="en-US" dirty="0"/>
            <a:t> </a:t>
          </a:r>
        </a:p>
      </dgm:t>
    </dgm:pt>
    <dgm:pt modelId="{8590D77B-8534-4892-AAEF-18F6DEEEA7C1}" type="parTrans" cxnId="{589CB9E4-F7B2-46BC-BD8E-75879777808D}">
      <dgm:prSet/>
      <dgm:spPr/>
      <dgm:t>
        <a:bodyPr/>
        <a:lstStyle/>
        <a:p>
          <a:endParaRPr lang="en-US"/>
        </a:p>
      </dgm:t>
    </dgm:pt>
    <dgm:pt modelId="{C092C56B-1ABC-46A4-81F7-48CB82F1B17E}" type="sibTrans" cxnId="{589CB9E4-F7B2-46BC-BD8E-75879777808D}">
      <dgm:prSet/>
      <dgm:spPr/>
      <dgm:t>
        <a:bodyPr/>
        <a:lstStyle/>
        <a:p>
          <a:endParaRPr lang="en-US"/>
        </a:p>
      </dgm:t>
    </dgm:pt>
    <dgm:pt modelId="{9419672B-A048-4160-84AC-60A8CEBEA04C}">
      <dgm:prSet phldrT="[Text]"/>
      <dgm:spPr/>
      <dgm:t>
        <a:bodyPr/>
        <a:lstStyle/>
        <a:p>
          <a:r>
            <a:rPr lang="en-US" dirty="0"/>
            <a:t> </a:t>
          </a:r>
        </a:p>
      </dgm:t>
    </dgm:pt>
    <dgm:pt modelId="{13F95361-BC43-4135-8A0D-C0359BA9A9C0}" type="parTrans" cxnId="{BF91A986-CF56-49C1-B403-42C14E073684}">
      <dgm:prSet/>
      <dgm:spPr/>
      <dgm:t>
        <a:bodyPr/>
        <a:lstStyle/>
        <a:p>
          <a:endParaRPr lang="en-US"/>
        </a:p>
      </dgm:t>
    </dgm:pt>
    <dgm:pt modelId="{D8A88EB4-F80D-4851-865B-F6774C1DB22D}" type="sibTrans" cxnId="{BF91A986-CF56-49C1-B403-42C14E073684}">
      <dgm:prSet/>
      <dgm:spPr/>
      <dgm:t>
        <a:bodyPr/>
        <a:lstStyle/>
        <a:p>
          <a:endParaRPr lang="en-US"/>
        </a:p>
      </dgm:t>
    </dgm:pt>
    <dgm:pt modelId="{EFA1A467-62B2-4173-9A1E-B4F7DD78C69B}">
      <dgm:prSet/>
      <dgm:spPr/>
      <dgm:t>
        <a:bodyPr/>
        <a:lstStyle/>
        <a:p>
          <a:endParaRPr lang="en-US"/>
        </a:p>
      </dgm:t>
    </dgm:pt>
    <dgm:pt modelId="{62F59E35-20E4-4474-A69B-F9B5E8C476FC}" type="parTrans" cxnId="{6B1C4358-B77A-4D4A-9F2F-BC73AFAF509F}">
      <dgm:prSet/>
      <dgm:spPr/>
      <dgm:t>
        <a:bodyPr/>
        <a:lstStyle/>
        <a:p>
          <a:endParaRPr lang="en-US"/>
        </a:p>
      </dgm:t>
    </dgm:pt>
    <dgm:pt modelId="{0D7D073F-0327-48EC-9D5C-749A604A54C2}" type="sibTrans" cxnId="{6B1C4358-B77A-4D4A-9F2F-BC73AFAF509F}">
      <dgm:prSet/>
      <dgm:spPr/>
      <dgm:t>
        <a:bodyPr/>
        <a:lstStyle/>
        <a:p>
          <a:endParaRPr lang="en-US"/>
        </a:p>
      </dgm:t>
    </dgm:pt>
    <dgm:pt modelId="{6AB0906F-1FC0-434D-99FE-C7CBCCC23FD5}">
      <dgm:prSet/>
      <dgm:spPr/>
      <dgm:t>
        <a:bodyPr/>
        <a:lstStyle/>
        <a:p>
          <a:endParaRPr lang="en-US"/>
        </a:p>
      </dgm:t>
    </dgm:pt>
    <dgm:pt modelId="{A47A10A1-2644-4B2A-9967-C4E8FD690759}" type="parTrans" cxnId="{61ABBE7F-19CC-49F9-AAEA-A3EB7631FA52}">
      <dgm:prSet/>
      <dgm:spPr/>
      <dgm:t>
        <a:bodyPr/>
        <a:lstStyle/>
        <a:p>
          <a:endParaRPr lang="en-US"/>
        </a:p>
      </dgm:t>
    </dgm:pt>
    <dgm:pt modelId="{52F2671D-DD89-4048-A444-40AF77C6D4DB}" type="sibTrans" cxnId="{61ABBE7F-19CC-49F9-AAEA-A3EB7631FA52}">
      <dgm:prSet/>
      <dgm:spPr/>
      <dgm:t>
        <a:bodyPr/>
        <a:lstStyle/>
        <a:p>
          <a:endParaRPr lang="en-US"/>
        </a:p>
      </dgm:t>
    </dgm:pt>
    <dgm:pt modelId="{A72CE9B5-9A26-4290-98CE-27CB7C1A7CDF}" type="pres">
      <dgm:prSet presAssocID="{66990889-D297-4921-935B-3842E06D604F}" presName="Name0" presStyleCnt="0">
        <dgm:presLayoutVars>
          <dgm:chMax val="1"/>
          <dgm:chPref val="1"/>
          <dgm:dir/>
          <dgm:animOne val="branch"/>
          <dgm:animLvl val="lvl"/>
        </dgm:presLayoutVars>
      </dgm:prSet>
      <dgm:spPr/>
    </dgm:pt>
    <dgm:pt modelId="{C70EA68C-27F0-4A9A-A1AE-4F19A98A12D8}" type="pres">
      <dgm:prSet presAssocID="{4152D3AE-44C9-44BF-B846-425B506348F7}" presName="Parent" presStyleLbl="node0" presStyleIdx="0" presStyleCnt="1">
        <dgm:presLayoutVars>
          <dgm:chMax val="6"/>
          <dgm:chPref val="6"/>
        </dgm:presLayoutVars>
      </dgm:prSet>
      <dgm:spPr/>
    </dgm:pt>
    <dgm:pt modelId="{FD489039-3CB0-4291-800A-D49F15D8C01D}" type="pres">
      <dgm:prSet presAssocID="{6AAF52D0-62A1-4F27-B9DB-B5CDECA66FBD}" presName="Accent1" presStyleCnt="0"/>
      <dgm:spPr/>
    </dgm:pt>
    <dgm:pt modelId="{FDE0EF90-52A8-45D8-A8B8-98E4CC15A205}" type="pres">
      <dgm:prSet presAssocID="{6AAF52D0-62A1-4F27-B9DB-B5CDECA66FBD}" presName="Accent" presStyleLbl="bgShp" presStyleIdx="0" presStyleCnt="6"/>
      <dgm:spPr/>
    </dgm:pt>
    <dgm:pt modelId="{A2B249E8-44CD-47F9-AC16-BC1FEC6E3023}" type="pres">
      <dgm:prSet presAssocID="{6AAF52D0-62A1-4F27-B9DB-B5CDECA66FBD}" presName="Child1" presStyleLbl="node1" presStyleIdx="0" presStyleCnt="6">
        <dgm:presLayoutVars>
          <dgm:chMax val="0"/>
          <dgm:chPref val="0"/>
          <dgm:bulletEnabled val="1"/>
        </dgm:presLayoutVars>
      </dgm:prSet>
      <dgm:spPr/>
    </dgm:pt>
    <dgm:pt modelId="{E2BF344B-F135-43D2-BB43-19351D90E0CE}" type="pres">
      <dgm:prSet presAssocID="{A1D8317C-C87D-4254-A16C-ABBA739E9CEA}" presName="Accent2" presStyleCnt="0"/>
      <dgm:spPr/>
    </dgm:pt>
    <dgm:pt modelId="{8B7D6B3E-F2E8-4E1A-9067-055198B3D266}" type="pres">
      <dgm:prSet presAssocID="{A1D8317C-C87D-4254-A16C-ABBA739E9CEA}" presName="Accent" presStyleLbl="bgShp" presStyleIdx="1" presStyleCnt="6"/>
      <dgm:spPr/>
    </dgm:pt>
    <dgm:pt modelId="{89B4C301-585F-4131-B7A4-0CE84EE15B33}" type="pres">
      <dgm:prSet presAssocID="{A1D8317C-C87D-4254-A16C-ABBA739E9CEA}" presName="Child2" presStyleLbl="node1" presStyleIdx="1" presStyleCnt="6">
        <dgm:presLayoutVars>
          <dgm:chMax val="0"/>
          <dgm:chPref val="0"/>
          <dgm:bulletEnabled val="1"/>
        </dgm:presLayoutVars>
      </dgm:prSet>
      <dgm:spPr/>
    </dgm:pt>
    <dgm:pt modelId="{391E39E4-9879-4EFE-9A77-8BF35B50F15A}" type="pres">
      <dgm:prSet presAssocID="{B24F9924-8AAD-4823-9214-F04D4212C5A5}" presName="Accent3" presStyleCnt="0"/>
      <dgm:spPr/>
    </dgm:pt>
    <dgm:pt modelId="{A329521F-5DE9-45EC-8F7F-787395268139}" type="pres">
      <dgm:prSet presAssocID="{B24F9924-8AAD-4823-9214-F04D4212C5A5}" presName="Accent" presStyleLbl="bgShp" presStyleIdx="2" presStyleCnt="6"/>
      <dgm:spPr/>
    </dgm:pt>
    <dgm:pt modelId="{13C2E150-D7E9-4DD3-A205-6824B6DA64F1}" type="pres">
      <dgm:prSet presAssocID="{B24F9924-8AAD-4823-9214-F04D4212C5A5}" presName="Child3" presStyleLbl="node1" presStyleIdx="2" presStyleCnt="6">
        <dgm:presLayoutVars>
          <dgm:chMax val="0"/>
          <dgm:chPref val="0"/>
          <dgm:bulletEnabled val="1"/>
        </dgm:presLayoutVars>
      </dgm:prSet>
      <dgm:spPr/>
    </dgm:pt>
    <dgm:pt modelId="{35AD2E24-6366-465A-9541-343D3857EFF7}" type="pres">
      <dgm:prSet presAssocID="{0762C9C9-D7F4-4B77-AA40-BDBA42563566}" presName="Accent4" presStyleCnt="0"/>
      <dgm:spPr/>
    </dgm:pt>
    <dgm:pt modelId="{6D011B31-142E-4BE0-B7DC-BAAFCD488B84}" type="pres">
      <dgm:prSet presAssocID="{0762C9C9-D7F4-4B77-AA40-BDBA42563566}" presName="Accent" presStyleLbl="bgShp" presStyleIdx="3" presStyleCnt="6"/>
      <dgm:spPr/>
    </dgm:pt>
    <dgm:pt modelId="{D2D52247-7118-4A2B-A023-566BDF65FFC2}" type="pres">
      <dgm:prSet presAssocID="{0762C9C9-D7F4-4B77-AA40-BDBA42563566}" presName="Child4" presStyleLbl="node1" presStyleIdx="3" presStyleCnt="6">
        <dgm:presLayoutVars>
          <dgm:chMax val="0"/>
          <dgm:chPref val="0"/>
          <dgm:bulletEnabled val="1"/>
        </dgm:presLayoutVars>
      </dgm:prSet>
      <dgm:spPr/>
    </dgm:pt>
    <dgm:pt modelId="{5BFC5DD6-6F0D-4406-AF6A-485DA6A082D3}" type="pres">
      <dgm:prSet presAssocID="{D1F318E3-C0BF-4DC6-9EC1-3548BCEEF0F9}" presName="Accent5" presStyleCnt="0"/>
      <dgm:spPr/>
    </dgm:pt>
    <dgm:pt modelId="{B7B3FDDD-A696-4C1B-BB25-0D185820EF03}" type="pres">
      <dgm:prSet presAssocID="{D1F318E3-C0BF-4DC6-9EC1-3548BCEEF0F9}" presName="Accent" presStyleLbl="bgShp" presStyleIdx="4" presStyleCnt="6"/>
      <dgm:spPr/>
    </dgm:pt>
    <dgm:pt modelId="{2D4B83BC-C0A2-45F1-99AF-7B1DDAE3E1C4}" type="pres">
      <dgm:prSet presAssocID="{D1F318E3-C0BF-4DC6-9EC1-3548BCEEF0F9}" presName="Child5" presStyleLbl="node1" presStyleIdx="4" presStyleCnt="6">
        <dgm:presLayoutVars>
          <dgm:chMax val="0"/>
          <dgm:chPref val="0"/>
          <dgm:bulletEnabled val="1"/>
        </dgm:presLayoutVars>
      </dgm:prSet>
      <dgm:spPr/>
    </dgm:pt>
    <dgm:pt modelId="{CACEA88F-502D-4DE2-BCCC-BF3131200439}" type="pres">
      <dgm:prSet presAssocID="{9419672B-A048-4160-84AC-60A8CEBEA04C}" presName="Accent6" presStyleCnt="0"/>
      <dgm:spPr/>
    </dgm:pt>
    <dgm:pt modelId="{4279F26E-A5DF-4674-A96E-0B068D42C311}" type="pres">
      <dgm:prSet presAssocID="{9419672B-A048-4160-84AC-60A8CEBEA04C}" presName="Accent" presStyleLbl="bgShp" presStyleIdx="5" presStyleCnt="6"/>
      <dgm:spPr/>
    </dgm:pt>
    <dgm:pt modelId="{BF38ADE2-63A7-44F6-B2F7-DEFDE7ADC821}" type="pres">
      <dgm:prSet presAssocID="{9419672B-A048-4160-84AC-60A8CEBEA04C}" presName="Child6" presStyleLbl="node1" presStyleIdx="5" presStyleCnt="6">
        <dgm:presLayoutVars>
          <dgm:chMax val="0"/>
          <dgm:chPref val="0"/>
          <dgm:bulletEnabled val="1"/>
        </dgm:presLayoutVars>
      </dgm:prSet>
      <dgm:spPr/>
    </dgm:pt>
  </dgm:ptLst>
  <dgm:cxnLst>
    <dgm:cxn modelId="{CC544E02-A8F7-404D-9202-37EDA071CCC8}" type="presOf" srcId="{B24F9924-8AAD-4823-9214-F04D4212C5A5}" destId="{13C2E150-D7E9-4DD3-A205-6824B6DA64F1}" srcOrd="0" destOrd="0" presId="urn:microsoft.com/office/officeart/2011/layout/HexagonRadial"/>
    <dgm:cxn modelId="{94413F13-306F-4CBD-8E55-2ECB166E12E5}" srcId="{4152D3AE-44C9-44BF-B846-425B506348F7}" destId="{6AAF52D0-62A1-4F27-B9DB-B5CDECA66FBD}" srcOrd="0" destOrd="0" parTransId="{B17472DF-6572-43BA-B809-8948F258BBBA}" sibTransId="{8EFE4699-247C-4FF6-A85E-6254B528CF60}"/>
    <dgm:cxn modelId="{34D84515-A8B2-4C32-B7D1-F517314E52FE}" type="presOf" srcId="{66990889-D297-4921-935B-3842E06D604F}" destId="{A72CE9B5-9A26-4290-98CE-27CB7C1A7CDF}" srcOrd="0" destOrd="0" presId="urn:microsoft.com/office/officeart/2011/layout/HexagonRadial"/>
    <dgm:cxn modelId="{074B8518-1B79-486E-850C-FB0738E9DDFA}" type="presOf" srcId="{6AAF52D0-62A1-4F27-B9DB-B5CDECA66FBD}" destId="{A2B249E8-44CD-47F9-AC16-BC1FEC6E3023}" srcOrd="0" destOrd="0" presId="urn:microsoft.com/office/officeart/2011/layout/HexagonRadial"/>
    <dgm:cxn modelId="{4C781A28-8A0C-4C98-BB97-796E16E5A5CA}" type="presOf" srcId="{A1D8317C-C87D-4254-A16C-ABBA739E9CEA}" destId="{89B4C301-585F-4131-B7A4-0CE84EE15B33}" srcOrd="0" destOrd="0" presId="urn:microsoft.com/office/officeart/2011/layout/HexagonRadial"/>
    <dgm:cxn modelId="{7911CD30-00E3-404B-9FF9-8A97EB9F550B}" srcId="{66990889-D297-4921-935B-3842E06D604F}" destId="{4152D3AE-44C9-44BF-B846-425B506348F7}" srcOrd="0" destOrd="0" parTransId="{BE00F16D-A50F-4B01-A134-97B3FD39BCEF}" sibTransId="{152E069B-1738-4E5B-88FD-4BAEA6FC30D0}"/>
    <dgm:cxn modelId="{101DCB44-26CF-4086-A7D5-55A7B47574D5}" type="presOf" srcId="{0762C9C9-D7F4-4B77-AA40-BDBA42563566}" destId="{D2D52247-7118-4A2B-A023-566BDF65FFC2}" srcOrd="0" destOrd="0" presId="urn:microsoft.com/office/officeart/2011/layout/HexagonRadial"/>
    <dgm:cxn modelId="{092DB44D-7E36-4DAC-86A3-3E5CFB8DA554}" type="presOf" srcId="{D1F318E3-C0BF-4DC6-9EC1-3548BCEEF0F9}" destId="{2D4B83BC-C0A2-45F1-99AF-7B1DDAE3E1C4}" srcOrd="0" destOrd="0" presId="urn:microsoft.com/office/officeart/2011/layout/HexagonRadial"/>
    <dgm:cxn modelId="{6B1C4358-B77A-4D4A-9F2F-BC73AFAF509F}" srcId="{66990889-D297-4921-935B-3842E06D604F}" destId="{EFA1A467-62B2-4173-9A1E-B4F7DD78C69B}" srcOrd="2" destOrd="0" parTransId="{62F59E35-20E4-4474-A69B-F9B5E8C476FC}" sibTransId="{0D7D073F-0327-48EC-9D5C-749A604A54C2}"/>
    <dgm:cxn modelId="{3FF70159-46A0-4DF1-81F0-C703B1ED5FB0}" srcId="{4152D3AE-44C9-44BF-B846-425B506348F7}" destId="{A1D8317C-C87D-4254-A16C-ABBA739E9CEA}" srcOrd="1" destOrd="0" parTransId="{C279CABA-A952-4157-B8BD-80CB62F67E10}" sibTransId="{A484C303-5A8A-4AA7-BC4B-5EC3118A7EC1}"/>
    <dgm:cxn modelId="{61ABBE7F-19CC-49F9-AAEA-A3EB7631FA52}" srcId="{66990889-D297-4921-935B-3842E06D604F}" destId="{6AB0906F-1FC0-434D-99FE-C7CBCCC23FD5}" srcOrd="1" destOrd="0" parTransId="{A47A10A1-2644-4B2A-9967-C4E8FD690759}" sibTransId="{52F2671D-DD89-4048-A444-40AF77C6D4DB}"/>
    <dgm:cxn modelId="{BF91A986-CF56-49C1-B403-42C14E073684}" srcId="{4152D3AE-44C9-44BF-B846-425B506348F7}" destId="{9419672B-A048-4160-84AC-60A8CEBEA04C}" srcOrd="5" destOrd="0" parTransId="{13F95361-BC43-4135-8A0D-C0359BA9A9C0}" sibTransId="{D8A88EB4-F80D-4851-865B-F6774C1DB22D}"/>
    <dgm:cxn modelId="{9294D4A4-2EC7-4320-B4F6-61898E1879A3}" srcId="{4152D3AE-44C9-44BF-B846-425B506348F7}" destId="{0762C9C9-D7F4-4B77-AA40-BDBA42563566}" srcOrd="3" destOrd="0" parTransId="{35B14E16-D854-4872-B21C-0603B4542FD5}" sibTransId="{10465352-8409-40D7-8FE4-D492EEAF3369}"/>
    <dgm:cxn modelId="{31E506B2-2B9E-48E3-AA0F-5C3605E3AE9E}" type="presOf" srcId="{9419672B-A048-4160-84AC-60A8CEBEA04C}" destId="{BF38ADE2-63A7-44F6-B2F7-DEFDE7ADC821}" srcOrd="0" destOrd="0" presId="urn:microsoft.com/office/officeart/2011/layout/HexagonRadial"/>
    <dgm:cxn modelId="{5AD683BB-C7DA-4404-8688-44B499FB42E9}" srcId="{4152D3AE-44C9-44BF-B846-425B506348F7}" destId="{B24F9924-8AAD-4823-9214-F04D4212C5A5}" srcOrd="2" destOrd="0" parTransId="{C4AB21CB-7EC8-4B0D-9D35-F003314D85C0}" sibTransId="{5BF2551F-F730-4F58-96EA-A82983B75CB0}"/>
    <dgm:cxn modelId="{552921D2-C82D-4E9E-8566-D028C55C8DE3}" type="presOf" srcId="{4152D3AE-44C9-44BF-B846-425B506348F7}" destId="{C70EA68C-27F0-4A9A-A1AE-4F19A98A12D8}" srcOrd="0" destOrd="0" presId="urn:microsoft.com/office/officeart/2011/layout/HexagonRadial"/>
    <dgm:cxn modelId="{589CB9E4-F7B2-46BC-BD8E-75879777808D}" srcId="{4152D3AE-44C9-44BF-B846-425B506348F7}" destId="{D1F318E3-C0BF-4DC6-9EC1-3548BCEEF0F9}" srcOrd="4" destOrd="0" parTransId="{8590D77B-8534-4892-AAEF-18F6DEEEA7C1}" sibTransId="{C092C56B-1ABC-46A4-81F7-48CB82F1B17E}"/>
    <dgm:cxn modelId="{B2B57B14-8229-4717-B109-C2F952C84646}" type="presParOf" srcId="{A72CE9B5-9A26-4290-98CE-27CB7C1A7CDF}" destId="{C70EA68C-27F0-4A9A-A1AE-4F19A98A12D8}" srcOrd="0" destOrd="0" presId="urn:microsoft.com/office/officeart/2011/layout/HexagonRadial"/>
    <dgm:cxn modelId="{633E635F-1740-439D-8B92-6EF6BD4F25E7}" type="presParOf" srcId="{A72CE9B5-9A26-4290-98CE-27CB7C1A7CDF}" destId="{FD489039-3CB0-4291-800A-D49F15D8C01D}" srcOrd="1" destOrd="0" presId="urn:microsoft.com/office/officeart/2011/layout/HexagonRadial"/>
    <dgm:cxn modelId="{5B484FC0-5F3E-4C7B-896D-5249C09D580F}" type="presParOf" srcId="{FD489039-3CB0-4291-800A-D49F15D8C01D}" destId="{FDE0EF90-52A8-45D8-A8B8-98E4CC15A205}" srcOrd="0" destOrd="0" presId="urn:microsoft.com/office/officeart/2011/layout/HexagonRadial"/>
    <dgm:cxn modelId="{BBFF87C6-D153-4A9A-BAAE-4DC1500EFB58}" type="presParOf" srcId="{A72CE9B5-9A26-4290-98CE-27CB7C1A7CDF}" destId="{A2B249E8-44CD-47F9-AC16-BC1FEC6E3023}" srcOrd="2" destOrd="0" presId="urn:microsoft.com/office/officeart/2011/layout/HexagonRadial"/>
    <dgm:cxn modelId="{2ADBBC97-3A0A-4FC7-9BFA-D843D8D96C69}" type="presParOf" srcId="{A72CE9B5-9A26-4290-98CE-27CB7C1A7CDF}" destId="{E2BF344B-F135-43D2-BB43-19351D90E0CE}" srcOrd="3" destOrd="0" presId="urn:microsoft.com/office/officeart/2011/layout/HexagonRadial"/>
    <dgm:cxn modelId="{7007A2BC-6C33-4450-B364-C1AA6F6E350F}" type="presParOf" srcId="{E2BF344B-F135-43D2-BB43-19351D90E0CE}" destId="{8B7D6B3E-F2E8-4E1A-9067-055198B3D266}" srcOrd="0" destOrd="0" presId="urn:microsoft.com/office/officeart/2011/layout/HexagonRadial"/>
    <dgm:cxn modelId="{DF5398D2-15EB-4CE7-A059-93B0932FC807}" type="presParOf" srcId="{A72CE9B5-9A26-4290-98CE-27CB7C1A7CDF}" destId="{89B4C301-585F-4131-B7A4-0CE84EE15B33}" srcOrd="4" destOrd="0" presId="urn:microsoft.com/office/officeart/2011/layout/HexagonRadial"/>
    <dgm:cxn modelId="{E9575702-780E-44A9-BB04-491A9EECE5CE}" type="presParOf" srcId="{A72CE9B5-9A26-4290-98CE-27CB7C1A7CDF}" destId="{391E39E4-9879-4EFE-9A77-8BF35B50F15A}" srcOrd="5" destOrd="0" presId="urn:microsoft.com/office/officeart/2011/layout/HexagonRadial"/>
    <dgm:cxn modelId="{4AE6786E-B369-41DB-9082-25ADB9400265}" type="presParOf" srcId="{391E39E4-9879-4EFE-9A77-8BF35B50F15A}" destId="{A329521F-5DE9-45EC-8F7F-787395268139}" srcOrd="0" destOrd="0" presId="urn:microsoft.com/office/officeart/2011/layout/HexagonRadial"/>
    <dgm:cxn modelId="{1482DF1B-461A-4AB0-A03D-26506ACC7FE4}" type="presParOf" srcId="{A72CE9B5-9A26-4290-98CE-27CB7C1A7CDF}" destId="{13C2E150-D7E9-4DD3-A205-6824B6DA64F1}" srcOrd="6" destOrd="0" presId="urn:microsoft.com/office/officeart/2011/layout/HexagonRadial"/>
    <dgm:cxn modelId="{C8A39714-C3EB-4E2B-AE04-6CD42359721E}" type="presParOf" srcId="{A72CE9B5-9A26-4290-98CE-27CB7C1A7CDF}" destId="{35AD2E24-6366-465A-9541-343D3857EFF7}" srcOrd="7" destOrd="0" presId="urn:microsoft.com/office/officeart/2011/layout/HexagonRadial"/>
    <dgm:cxn modelId="{7C10768D-CBBD-42B9-A976-29278FCD3D46}" type="presParOf" srcId="{35AD2E24-6366-465A-9541-343D3857EFF7}" destId="{6D011B31-142E-4BE0-B7DC-BAAFCD488B84}" srcOrd="0" destOrd="0" presId="urn:microsoft.com/office/officeart/2011/layout/HexagonRadial"/>
    <dgm:cxn modelId="{2F28F699-6BC4-4B6B-9CC3-EC53C3AE1225}" type="presParOf" srcId="{A72CE9B5-9A26-4290-98CE-27CB7C1A7CDF}" destId="{D2D52247-7118-4A2B-A023-566BDF65FFC2}" srcOrd="8" destOrd="0" presId="urn:microsoft.com/office/officeart/2011/layout/HexagonRadial"/>
    <dgm:cxn modelId="{225B4655-C175-4740-A2F7-51CB7BE282B4}" type="presParOf" srcId="{A72CE9B5-9A26-4290-98CE-27CB7C1A7CDF}" destId="{5BFC5DD6-6F0D-4406-AF6A-485DA6A082D3}" srcOrd="9" destOrd="0" presId="urn:microsoft.com/office/officeart/2011/layout/HexagonRadial"/>
    <dgm:cxn modelId="{615F86C6-5E74-49BB-8017-233FC3357500}" type="presParOf" srcId="{5BFC5DD6-6F0D-4406-AF6A-485DA6A082D3}" destId="{B7B3FDDD-A696-4C1B-BB25-0D185820EF03}" srcOrd="0" destOrd="0" presId="urn:microsoft.com/office/officeart/2011/layout/HexagonRadial"/>
    <dgm:cxn modelId="{F3A98D4C-F150-483E-929A-3D153CC854B2}" type="presParOf" srcId="{A72CE9B5-9A26-4290-98CE-27CB7C1A7CDF}" destId="{2D4B83BC-C0A2-45F1-99AF-7B1DDAE3E1C4}" srcOrd="10" destOrd="0" presId="urn:microsoft.com/office/officeart/2011/layout/HexagonRadial"/>
    <dgm:cxn modelId="{3967C57F-4A0B-440F-9E7E-37483618AA22}" type="presParOf" srcId="{A72CE9B5-9A26-4290-98CE-27CB7C1A7CDF}" destId="{CACEA88F-502D-4DE2-BCCC-BF3131200439}" srcOrd="11" destOrd="0" presId="urn:microsoft.com/office/officeart/2011/layout/HexagonRadial"/>
    <dgm:cxn modelId="{A21AB34D-80D9-4290-A730-AE35ECE2CC86}" type="presParOf" srcId="{CACEA88F-502D-4DE2-BCCC-BF3131200439}" destId="{4279F26E-A5DF-4674-A96E-0B068D42C311}" srcOrd="0" destOrd="0" presId="urn:microsoft.com/office/officeart/2011/layout/HexagonRadial"/>
    <dgm:cxn modelId="{36BA70FC-5F41-43E5-BEED-ED6DC70DB244}" type="presParOf" srcId="{A72CE9B5-9A26-4290-98CE-27CB7C1A7CDF}" destId="{BF38ADE2-63A7-44F6-B2F7-DEFDE7ADC82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9DC2E-70A5-4709-88D0-0CA7E5207F3C}" type="doc">
      <dgm:prSet loTypeId="urn:microsoft.com/office/officeart/2005/8/layout/hierarchy4" loCatId="relationship" qsTypeId="urn:microsoft.com/office/officeart/2005/8/quickstyle/simple1" qsCatId="simple" csTypeId="urn:microsoft.com/office/officeart/2005/8/colors/accent0_1" csCatId="mainScheme" phldr="1"/>
      <dgm:spPr/>
      <dgm:t>
        <a:bodyPr/>
        <a:lstStyle/>
        <a:p>
          <a:endParaRPr lang="en-US"/>
        </a:p>
      </dgm:t>
    </dgm:pt>
    <dgm:pt modelId="{E9095B6C-E87B-4777-9717-959AB473B948}">
      <dgm:prSet phldrT="[Text]" custT="1"/>
      <dgm:spPr/>
      <dgm:t>
        <a:bodyPr/>
        <a:lstStyle/>
        <a:p>
          <a:r>
            <a:rPr lang="en-US" sz="2800" b="1" dirty="0"/>
            <a:t>D. DUSTBOWL = FROM THE SOUTHWEST </a:t>
          </a:r>
          <a:endParaRPr lang="en-US" sz="2800" dirty="0"/>
        </a:p>
      </dgm:t>
    </dgm:pt>
    <dgm:pt modelId="{179D281E-D6E6-4E4D-901F-DF68250C96B5}" type="parTrans" cxnId="{B3EBBD9C-F533-4750-B877-06FF00686BCD}">
      <dgm:prSet/>
      <dgm:spPr/>
      <dgm:t>
        <a:bodyPr/>
        <a:lstStyle/>
        <a:p>
          <a:endParaRPr lang="en-US" sz="1400"/>
        </a:p>
      </dgm:t>
    </dgm:pt>
    <dgm:pt modelId="{0C002BE2-B8DA-4AAE-BC47-50CC53621FFA}" type="sibTrans" cxnId="{B3EBBD9C-F533-4750-B877-06FF00686BCD}">
      <dgm:prSet/>
      <dgm:spPr/>
      <dgm:t>
        <a:bodyPr/>
        <a:lstStyle/>
        <a:p>
          <a:endParaRPr lang="en-US" sz="1400"/>
        </a:p>
      </dgm:t>
    </dgm:pt>
    <dgm:pt modelId="{9A0F4E03-4C7C-483D-88E2-22AA1D67359C}">
      <dgm:prSet phldrT="[Text]" custT="1"/>
      <dgm:spPr/>
      <dgm:t>
        <a:bodyPr/>
        <a:lstStyle/>
        <a:p>
          <a:r>
            <a:rPr lang="en-US" sz="1400" dirty="0"/>
            <a:t>caused from _____________ </a:t>
          </a:r>
        </a:p>
        <a:p>
          <a:r>
            <a:rPr lang="en-US" sz="1400" dirty="0"/>
            <a:t>under prairie grass for crops </a:t>
          </a:r>
        </a:p>
      </dgm:t>
    </dgm:pt>
    <dgm:pt modelId="{4ADA638B-4815-4FFF-8E8A-E2C99764E7D1}" type="parTrans" cxnId="{D63B4A1F-9A6B-4F2E-8C0D-B8157BAB67DC}">
      <dgm:prSet/>
      <dgm:spPr/>
      <dgm:t>
        <a:bodyPr/>
        <a:lstStyle/>
        <a:p>
          <a:endParaRPr lang="en-US" sz="1400"/>
        </a:p>
      </dgm:t>
    </dgm:pt>
    <dgm:pt modelId="{5ACFFC46-D335-40AC-BE95-27912A0072CB}" type="sibTrans" cxnId="{D63B4A1F-9A6B-4F2E-8C0D-B8157BAB67DC}">
      <dgm:prSet/>
      <dgm:spPr/>
      <dgm:t>
        <a:bodyPr/>
        <a:lstStyle/>
        <a:p>
          <a:endParaRPr lang="en-US" sz="1400"/>
        </a:p>
      </dgm:t>
    </dgm:pt>
    <dgm:pt modelId="{48412BBC-E3C6-4341-821B-5DF415AD11F3}">
      <dgm:prSet phldrT="[Text]" custT="1"/>
      <dgm:spPr/>
      <dgm:t>
        <a:bodyPr/>
        <a:lstStyle/>
        <a:p>
          <a:r>
            <a:rPr lang="en-US" sz="1400" b="1" dirty="0"/>
            <a:t>result </a:t>
          </a:r>
          <a:r>
            <a:rPr lang="en-US" sz="1400" dirty="0"/>
            <a:t>= search for ____________________people could only wait for the ____________________ to end </a:t>
          </a:r>
        </a:p>
      </dgm:t>
    </dgm:pt>
    <dgm:pt modelId="{EAF51DBC-B8FD-40D8-9D1B-BDD4DA72F122}" type="parTrans" cxnId="{B24BF07E-0F8A-461E-806E-3D6B08B06F6E}">
      <dgm:prSet/>
      <dgm:spPr/>
      <dgm:t>
        <a:bodyPr/>
        <a:lstStyle/>
        <a:p>
          <a:endParaRPr lang="en-US" sz="1400"/>
        </a:p>
      </dgm:t>
    </dgm:pt>
    <dgm:pt modelId="{58F79312-B4C3-4C58-824D-1590ECFC48A2}" type="sibTrans" cxnId="{B24BF07E-0F8A-461E-806E-3D6B08B06F6E}">
      <dgm:prSet/>
      <dgm:spPr/>
      <dgm:t>
        <a:bodyPr/>
        <a:lstStyle/>
        <a:p>
          <a:endParaRPr lang="en-US" sz="1400"/>
        </a:p>
      </dgm:t>
    </dgm:pt>
    <dgm:pt modelId="{A31E2971-ACC6-49AF-AE25-34094C6CA0DC}">
      <dgm:prSet custT="1"/>
      <dgm:spPr/>
      <dgm:t>
        <a:bodyPr/>
        <a:lstStyle/>
        <a:p>
          <a:r>
            <a:rPr lang="en-US" sz="1600" dirty="0"/>
            <a:t>most people from ________________ migrated to</a:t>
          </a:r>
        </a:p>
        <a:p>
          <a:r>
            <a:rPr lang="en-US" sz="1600" dirty="0"/>
            <a:t>_________________ looking for work a.k.a. ___________ </a:t>
          </a:r>
        </a:p>
      </dgm:t>
    </dgm:pt>
    <dgm:pt modelId="{205B195E-70B5-45FE-91A8-74950C03CA1E}" type="sibTrans" cxnId="{80BB2F20-C06C-4C5E-98FB-ABC3C44AED55}">
      <dgm:prSet/>
      <dgm:spPr/>
      <dgm:t>
        <a:bodyPr/>
        <a:lstStyle/>
        <a:p>
          <a:endParaRPr lang="en-US" sz="1400"/>
        </a:p>
      </dgm:t>
    </dgm:pt>
    <dgm:pt modelId="{F84191FD-0AAE-46F8-80D0-55F3C3703C5F}" type="parTrans" cxnId="{80BB2F20-C06C-4C5E-98FB-ABC3C44AED55}">
      <dgm:prSet/>
      <dgm:spPr/>
      <dgm:t>
        <a:bodyPr/>
        <a:lstStyle/>
        <a:p>
          <a:endParaRPr lang="en-US" sz="1400"/>
        </a:p>
      </dgm:t>
    </dgm:pt>
    <dgm:pt modelId="{1B901FC9-167F-46D0-BCE7-D50461C28150}">
      <dgm:prSet custT="1"/>
      <dgm:spPr/>
      <dgm:t>
        <a:bodyPr/>
        <a:lstStyle/>
        <a:p>
          <a:r>
            <a:rPr lang="en-US" sz="1400" dirty="0"/>
            <a:t>influences John Steinbeck’s The Grapes of Wrath story about migrant ___________ living conditions </a:t>
          </a:r>
        </a:p>
      </dgm:t>
    </dgm:pt>
    <dgm:pt modelId="{79CB4CD5-3874-4D45-941E-3319CC7A1935}" type="parTrans" cxnId="{385F1CCC-40EA-4CAA-AC69-CB69BCD84D90}">
      <dgm:prSet/>
      <dgm:spPr/>
      <dgm:t>
        <a:bodyPr/>
        <a:lstStyle/>
        <a:p>
          <a:endParaRPr lang="en-US" sz="1400"/>
        </a:p>
      </dgm:t>
    </dgm:pt>
    <dgm:pt modelId="{BCFEEE4B-55EE-4903-A65A-8D8A0B9BC9D2}" type="sibTrans" cxnId="{385F1CCC-40EA-4CAA-AC69-CB69BCD84D90}">
      <dgm:prSet/>
      <dgm:spPr/>
      <dgm:t>
        <a:bodyPr/>
        <a:lstStyle/>
        <a:p>
          <a:endParaRPr lang="en-US" sz="1400"/>
        </a:p>
      </dgm:t>
    </dgm:pt>
    <dgm:pt modelId="{56B948A5-7817-4B37-B1F5-B52A20E9F7AD}" type="pres">
      <dgm:prSet presAssocID="{36D9DC2E-70A5-4709-88D0-0CA7E5207F3C}" presName="Name0" presStyleCnt="0">
        <dgm:presLayoutVars>
          <dgm:chPref val="1"/>
          <dgm:dir/>
          <dgm:animOne val="branch"/>
          <dgm:animLvl val="lvl"/>
          <dgm:resizeHandles/>
        </dgm:presLayoutVars>
      </dgm:prSet>
      <dgm:spPr/>
    </dgm:pt>
    <dgm:pt modelId="{C2368E50-0751-4C3B-A660-FB821BCC8A36}" type="pres">
      <dgm:prSet presAssocID="{E9095B6C-E87B-4777-9717-959AB473B948}" presName="vertOne" presStyleCnt="0"/>
      <dgm:spPr/>
    </dgm:pt>
    <dgm:pt modelId="{9AB8B0ED-03FE-4CC2-A7FB-B40831F32CC2}" type="pres">
      <dgm:prSet presAssocID="{E9095B6C-E87B-4777-9717-959AB473B948}" presName="txOne" presStyleLbl="node0" presStyleIdx="0" presStyleCnt="1" custScaleY="32987" custLinFactNeighborX="-25628" custLinFactNeighborY="69121">
        <dgm:presLayoutVars>
          <dgm:chPref val="3"/>
        </dgm:presLayoutVars>
      </dgm:prSet>
      <dgm:spPr/>
    </dgm:pt>
    <dgm:pt modelId="{A92C545A-E6B4-4739-9C93-16181C02CE32}" type="pres">
      <dgm:prSet presAssocID="{E9095B6C-E87B-4777-9717-959AB473B948}" presName="parTransOne" presStyleCnt="0"/>
      <dgm:spPr/>
    </dgm:pt>
    <dgm:pt modelId="{1263E9BD-2371-4FEE-A334-D76BD50FFAA2}" type="pres">
      <dgm:prSet presAssocID="{E9095B6C-E87B-4777-9717-959AB473B948}" presName="horzOne" presStyleCnt="0"/>
      <dgm:spPr/>
    </dgm:pt>
    <dgm:pt modelId="{48D8285B-F5EB-41E6-93AF-F0FB6CEEDB72}" type="pres">
      <dgm:prSet presAssocID="{9A0F4E03-4C7C-483D-88E2-22AA1D67359C}" presName="vertTwo" presStyleCnt="0"/>
      <dgm:spPr/>
    </dgm:pt>
    <dgm:pt modelId="{B886AD7E-7180-434B-A660-C7D03E91432D}" type="pres">
      <dgm:prSet presAssocID="{9A0F4E03-4C7C-483D-88E2-22AA1D67359C}" presName="txTwo" presStyleLbl="node2" presStyleIdx="0" presStyleCnt="2">
        <dgm:presLayoutVars>
          <dgm:chPref val="3"/>
        </dgm:presLayoutVars>
      </dgm:prSet>
      <dgm:spPr/>
    </dgm:pt>
    <dgm:pt modelId="{EC923A28-2E3D-442D-AD9B-7557A731EF0C}" type="pres">
      <dgm:prSet presAssocID="{9A0F4E03-4C7C-483D-88E2-22AA1D67359C}" presName="parTransTwo" presStyleCnt="0"/>
      <dgm:spPr/>
    </dgm:pt>
    <dgm:pt modelId="{D67C2DFD-8F65-4B01-AB1B-7AA73560B3D2}" type="pres">
      <dgm:prSet presAssocID="{9A0F4E03-4C7C-483D-88E2-22AA1D67359C}" presName="horzTwo" presStyleCnt="0"/>
      <dgm:spPr/>
    </dgm:pt>
    <dgm:pt modelId="{D2266D1E-EDB6-43D2-A8C4-55D659F2C5F8}" type="pres">
      <dgm:prSet presAssocID="{48412BBC-E3C6-4341-821B-5DF415AD11F3}" presName="vertThree" presStyleCnt="0"/>
      <dgm:spPr/>
    </dgm:pt>
    <dgm:pt modelId="{C9B60D60-5D94-4758-BA4B-06F8ED231910}" type="pres">
      <dgm:prSet presAssocID="{48412BBC-E3C6-4341-821B-5DF415AD11F3}" presName="txThree" presStyleLbl="node3" presStyleIdx="0" presStyleCnt="2" custLinFactNeighborX="3273" custLinFactNeighborY="1299">
        <dgm:presLayoutVars>
          <dgm:chPref val="3"/>
        </dgm:presLayoutVars>
      </dgm:prSet>
      <dgm:spPr/>
    </dgm:pt>
    <dgm:pt modelId="{EA07086A-E2FC-41FD-8F89-673568795802}" type="pres">
      <dgm:prSet presAssocID="{48412BBC-E3C6-4341-821B-5DF415AD11F3}" presName="horzThree" presStyleCnt="0"/>
      <dgm:spPr/>
    </dgm:pt>
    <dgm:pt modelId="{4B1B26A9-D862-4D16-8C4D-B4FD708D8395}" type="pres">
      <dgm:prSet presAssocID="{5ACFFC46-D335-40AC-BE95-27912A0072CB}" presName="sibSpaceTwo" presStyleCnt="0"/>
      <dgm:spPr/>
    </dgm:pt>
    <dgm:pt modelId="{6297EB75-CFCD-4E53-9768-5FAB4D36E65A}" type="pres">
      <dgm:prSet presAssocID="{A31E2971-ACC6-49AF-AE25-34094C6CA0DC}" presName="vertTwo" presStyleCnt="0"/>
      <dgm:spPr/>
    </dgm:pt>
    <dgm:pt modelId="{77776B2E-1965-4937-A4D8-541F53DD112A}" type="pres">
      <dgm:prSet presAssocID="{A31E2971-ACC6-49AF-AE25-34094C6CA0DC}" presName="txTwo" presStyleLbl="node2" presStyleIdx="1" presStyleCnt="2" custScaleY="82258">
        <dgm:presLayoutVars>
          <dgm:chPref val="3"/>
        </dgm:presLayoutVars>
      </dgm:prSet>
      <dgm:spPr/>
    </dgm:pt>
    <dgm:pt modelId="{9707D87E-2E33-4F20-A987-DE6946A0404A}" type="pres">
      <dgm:prSet presAssocID="{A31E2971-ACC6-49AF-AE25-34094C6CA0DC}" presName="parTransTwo" presStyleCnt="0"/>
      <dgm:spPr/>
    </dgm:pt>
    <dgm:pt modelId="{0E2D1278-B566-4630-A488-4396789A24F4}" type="pres">
      <dgm:prSet presAssocID="{A31E2971-ACC6-49AF-AE25-34094C6CA0DC}" presName="horzTwo" presStyleCnt="0"/>
      <dgm:spPr/>
    </dgm:pt>
    <dgm:pt modelId="{893A83BB-64E1-43EC-91F5-A3244804B5C6}" type="pres">
      <dgm:prSet presAssocID="{1B901FC9-167F-46D0-BCE7-D50461C28150}" presName="vertThree" presStyleCnt="0"/>
      <dgm:spPr/>
    </dgm:pt>
    <dgm:pt modelId="{333EC517-A0AB-4301-89AE-61E7B78B4A92}" type="pres">
      <dgm:prSet presAssocID="{1B901FC9-167F-46D0-BCE7-D50461C28150}" presName="txThree" presStyleLbl="node3" presStyleIdx="1" presStyleCnt="2" custScaleY="129391" custLinFactNeighborX="225" custLinFactNeighborY="4942">
        <dgm:presLayoutVars>
          <dgm:chPref val="3"/>
        </dgm:presLayoutVars>
      </dgm:prSet>
      <dgm:spPr/>
    </dgm:pt>
    <dgm:pt modelId="{A27A5F26-261C-4285-B98F-1A2D8DA35AB6}" type="pres">
      <dgm:prSet presAssocID="{1B901FC9-167F-46D0-BCE7-D50461C28150}" presName="horzThree" presStyleCnt="0"/>
      <dgm:spPr/>
    </dgm:pt>
  </dgm:ptLst>
  <dgm:cxnLst>
    <dgm:cxn modelId="{D63B4A1F-9A6B-4F2E-8C0D-B8157BAB67DC}" srcId="{E9095B6C-E87B-4777-9717-959AB473B948}" destId="{9A0F4E03-4C7C-483D-88E2-22AA1D67359C}" srcOrd="0" destOrd="0" parTransId="{4ADA638B-4815-4FFF-8E8A-E2C99764E7D1}" sibTransId="{5ACFFC46-D335-40AC-BE95-27912A0072CB}"/>
    <dgm:cxn modelId="{80BB2F20-C06C-4C5E-98FB-ABC3C44AED55}" srcId="{E9095B6C-E87B-4777-9717-959AB473B948}" destId="{A31E2971-ACC6-49AF-AE25-34094C6CA0DC}" srcOrd="1" destOrd="0" parTransId="{F84191FD-0AAE-46F8-80D0-55F3C3703C5F}" sibTransId="{205B195E-70B5-45FE-91A8-74950C03CA1E}"/>
    <dgm:cxn modelId="{A3F52352-D831-411A-8C47-D74C3E761823}" type="presOf" srcId="{36D9DC2E-70A5-4709-88D0-0CA7E5207F3C}" destId="{56B948A5-7817-4B37-B1F5-B52A20E9F7AD}" srcOrd="0" destOrd="0" presId="urn:microsoft.com/office/officeart/2005/8/layout/hierarchy4"/>
    <dgm:cxn modelId="{7D6DB573-DBB4-45A9-B28D-DBF99582B37C}" type="presOf" srcId="{48412BBC-E3C6-4341-821B-5DF415AD11F3}" destId="{C9B60D60-5D94-4758-BA4B-06F8ED231910}" srcOrd="0" destOrd="0" presId="urn:microsoft.com/office/officeart/2005/8/layout/hierarchy4"/>
    <dgm:cxn modelId="{4F474578-B9E9-49F4-B37E-59EDE4255DA4}" type="presOf" srcId="{A31E2971-ACC6-49AF-AE25-34094C6CA0DC}" destId="{77776B2E-1965-4937-A4D8-541F53DD112A}" srcOrd="0" destOrd="0" presId="urn:microsoft.com/office/officeart/2005/8/layout/hierarchy4"/>
    <dgm:cxn modelId="{B24BF07E-0F8A-461E-806E-3D6B08B06F6E}" srcId="{9A0F4E03-4C7C-483D-88E2-22AA1D67359C}" destId="{48412BBC-E3C6-4341-821B-5DF415AD11F3}" srcOrd="0" destOrd="0" parTransId="{EAF51DBC-B8FD-40D8-9D1B-BDD4DA72F122}" sibTransId="{58F79312-B4C3-4C58-824D-1590ECFC48A2}"/>
    <dgm:cxn modelId="{EEBB3188-75FB-4493-81BC-8B129473BC4A}" type="presOf" srcId="{E9095B6C-E87B-4777-9717-959AB473B948}" destId="{9AB8B0ED-03FE-4CC2-A7FB-B40831F32CC2}" srcOrd="0" destOrd="0" presId="urn:microsoft.com/office/officeart/2005/8/layout/hierarchy4"/>
    <dgm:cxn modelId="{F55EF288-8918-44CF-8721-52A89C0B1094}" type="presOf" srcId="{9A0F4E03-4C7C-483D-88E2-22AA1D67359C}" destId="{B886AD7E-7180-434B-A660-C7D03E91432D}" srcOrd="0" destOrd="0" presId="urn:microsoft.com/office/officeart/2005/8/layout/hierarchy4"/>
    <dgm:cxn modelId="{B3EBBD9C-F533-4750-B877-06FF00686BCD}" srcId="{36D9DC2E-70A5-4709-88D0-0CA7E5207F3C}" destId="{E9095B6C-E87B-4777-9717-959AB473B948}" srcOrd="0" destOrd="0" parTransId="{179D281E-D6E6-4E4D-901F-DF68250C96B5}" sibTransId="{0C002BE2-B8DA-4AAE-BC47-50CC53621FFA}"/>
    <dgm:cxn modelId="{385F1CCC-40EA-4CAA-AC69-CB69BCD84D90}" srcId="{A31E2971-ACC6-49AF-AE25-34094C6CA0DC}" destId="{1B901FC9-167F-46D0-BCE7-D50461C28150}" srcOrd="0" destOrd="0" parTransId="{79CB4CD5-3874-4D45-941E-3319CC7A1935}" sibTransId="{BCFEEE4B-55EE-4903-A65A-8D8A0B9BC9D2}"/>
    <dgm:cxn modelId="{54828EFD-7A1E-4839-9E8D-D70A4D6F2A84}" type="presOf" srcId="{1B901FC9-167F-46D0-BCE7-D50461C28150}" destId="{333EC517-A0AB-4301-89AE-61E7B78B4A92}" srcOrd="0" destOrd="0" presId="urn:microsoft.com/office/officeart/2005/8/layout/hierarchy4"/>
    <dgm:cxn modelId="{4E879F33-E3FC-42F7-9B50-3F83FD1AF258}" type="presParOf" srcId="{56B948A5-7817-4B37-B1F5-B52A20E9F7AD}" destId="{C2368E50-0751-4C3B-A660-FB821BCC8A36}" srcOrd="0" destOrd="0" presId="urn:microsoft.com/office/officeart/2005/8/layout/hierarchy4"/>
    <dgm:cxn modelId="{809A82F9-1C55-442E-8D74-E95329A4F107}" type="presParOf" srcId="{C2368E50-0751-4C3B-A660-FB821BCC8A36}" destId="{9AB8B0ED-03FE-4CC2-A7FB-B40831F32CC2}" srcOrd="0" destOrd="0" presId="urn:microsoft.com/office/officeart/2005/8/layout/hierarchy4"/>
    <dgm:cxn modelId="{2BC8B142-4F54-48B0-8627-F35797C46917}" type="presParOf" srcId="{C2368E50-0751-4C3B-A660-FB821BCC8A36}" destId="{A92C545A-E6B4-4739-9C93-16181C02CE32}" srcOrd="1" destOrd="0" presId="urn:microsoft.com/office/officeart/2005/8/layout/hierarchy4"/>
    <dgm:cxn modelId="{AD58DD22-F6EE-44DD-A483-A719D74F71E8}" type="presParOf" srcId="{C2368E50-0751-4C3B-A660-FB821BCC8A36}" destId="{1263E9BD-2371-4FEE-A334-D76BD50FFAA2}" srcOrd="2" destOrd="0" presId="urn:microsoft.com/office/officeart/2005/8/layout/hierarchy4"/>
    <dgm:cxn modelId="{A7EB33CE-FB60-4912-9C96-155E6FE95F3E}" type="presParOf" srcId="{1263E9BD-2371-4FEE-A334-D76BD50FFAA2}" destId="{48D8285B-F5EB-41E6-93AF-F0FB6CEEDB72}" srcOrd="0" destOrd="0" presId="urn:microsoft.com/office/officeart/2005/8/layout/hierarchy4"/>
    <dgm:cxn modelId="{127E8D57-C3AB-4C03-85D6-D79205F1A732}" type="presParOf" srcId="{48D8285B-F5EB-41E6-93AF-F0FB6CEEDB72}" destId="{B886AD7E-7180-434B-A660-C7D03E91432D}" srcOrd="0" destOrd="0" presId="urn:microsoft.com/office/officeart/2005/8/layout/hierarchy4"/>
    <dgm:cxn modelId="{B599B525-34AE-4191-BF6D-B4E155033F2C}" type="presParOf" srcId="{48D8285B-F5EB-41E6-93AF-F0FB6CEEDB72}" destId="{EC923A28-2E3D-442D-AD9B-7557A731EF0C}" srcOrd="1" destOrd="0" presId="urn:microsoft.com/office/officeart/2005/8/layout/hierarchy4"/>
    <dgm:cxn modelId="{E612CF7E-C2F3-434A-A538-242326BF17DC}" type="presParOf" srcId="{48D8285B-F5EB-41E6-93AF-F0FB6CEEDB72}" destId="{D67C2DFD-8F65-4B01-AB1B-7AA73560B3D2}" srcOrd="2" destOrd="0" presId="urn:microsoft.com/office/officeart/2005/8/layout/hierarchy4"/>
    <dgm:cxn modelId="{40F13BCF-BF8C-46C3-ABB6-30A6E8A1619F}" type="presParOf" srcId="{D67C2DFD-8F65-4B01-AB1B-7AA73560B3D2}" destId="{D2266D1E-EDB6-43D2-A8C4-55D659F2C5F8}" srcOrd="0" destOrd="0" presId="urn:microsoft.com/office/officeart/2005/8/layout/hierarchy4"/>
    <dgm:cxn modelId="{D6E04C29-6BA9-40CF-AFA3-8F5FE36D5F3E}" type="presParOf" srcId="{D2266D1E-EDB6-43D2-A8C4-55D659F2C5F8}" destId="{C9B60D60-5D94-4758-BA4B-06F8ED231910}" srcOrd="0" destOrd="0" presId="urn:microsoft.com/office/officeart/2005/8/layout/hierarchy4"/>
    <dgm:cxn modelId="{97CD5DDE-BCA2-48DC-AB08-47C379B03F02}" type="presParOf" srcId="{D2266D1E-EDB6-43D2-A8C4-55D659F2C5F8}" destId="{EA07086A-E2FC-41FD-8F89-673568795802}" srcOrd="1" destOrd="0" presId="urn:microsoft.com/office/officeart/2005/8/layout/hierarchy4"/>
    <dgm:cxn modelId="{7319D99C-E22B-4A70-B232-452FDF1B0904}" type="presParOf" srcId="{1263E9BD-2371-4FEE-A334-D76BD50FFAA2}" destId="{4B1B26A9-D862-4D16-8C4D-B4FD708D8395}" srcOrd="1" destOrd="0" presId="urn:microsoft.com/office/officeart/2005/8/layout/hierarchy4"/>
    <dgm:cxn modelId="{B6E82A70-FAA2-43E1-8DAE-9C681F17E4A9}" type="presParOf" srcId="{1263E9BD-2371-4FEE-A334-D76BD50FFAA2}" destId="{6297EB75-CFCD-4E53-9768-5FAB4D36E65A}" srcOrd="2" destOrd="0" presId="urn:microsoft.com/office/officeart/2005/8/layout/hierarchy4"/>
    <dgm:cxn modelId="{06E03E7B-D13A-42D5-B77E-BFCAD2155605}" type="presParOf" srcId="{6297EB75-CFCD-4E53-9768-5FAB4D36E65A}" destId="{77776B2E-1965-4937-A4D8-541F53DD112A}" srcOrd="0" destOrd="0" presId="urn:microsoft.com/office/officeart/2005/8/layout/hierarchy4"/>
    <dgm:cxn modelId="{C3AB0403-7F85-49CB-9071-BBBA56C3BE87}" type="presParOf" srcId="{6297EB75-CFCD-4E53-9768-5FAB4D36E65A}" destId="{9707D87E-2E33-4F20-A987-DE6946A0404A}" srcOrd="1" destOrd="0" presId="urn:microsoft.com/office/officeart/2005/8/layout/hierarchy4"/>
    <dgm:cxn modelId="{1D0E923D-5844-47A7-A04D-88DFAC4F9DDD}" type="presParOf" srcId="{6297EB75-CFCD-4E53-9768-5FAB4D36E65A}" destId="{0E2D1278-B566-4630-A488-4396789A24F4}" srcOrd="2" destOrd="0" presId="urn:microsoft.com/office/officeart/2005/8/layout/hierarchy4"/>
    <dgm:cxn modelId="{7557C557-4847-4F9C-BC9D-7481DAD2A7FA}" type="presParOf" srcId="{0E2D1278-B566-4630-A488-4396789A24F4}" destId="{893A83BB-64E1-43EC-91F5-A3244804B5C6}" srcOrd="0" destOrd="0" presId="urn:microsoft.com/office/officeart/2005/8/layout/hierarchy4"/>
    <dgm:cxn modelId="{78BE47A9-6AE4-4CE2-BBA4-7B996318E44C}" type="presParOf" srcId="{893A83BB-64E1-43EC-91F5-A3244804B5C6}" destId="{333EC517-A0AB-4301-89AE-61E7B78B4A92}" srcOrd="0" destOrd="0" presId="urn:microsoft.com/office/officeart/2005/8/layout/hierarchy4"/>
    <dgm:cxn modelId="{41079A90-41E2-4C42-948B-1A7666D2FD59}" type="presParOf" srcId="{893A83BB-64E1-43EC-91F5-A3244804B5C6}" destId="{A27A5F26-261C-4285-B98F-1A2D8DA35AB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90889-D297-4921-935B-3842E06D604F}" type="doc">
      <dgm:prSet loTypeId="urn:microsoft.com/office/officeart/2011/layout/HexagonRadial" loCatId="cycle" qsTypeId="urn:microsoft.com/office/officeart/2005/8/quickstyle/simple1" qsCatId="simple" csTypeId="urn:microsoft.com/office/officeart/2005/8/colors/accent0_1" csCatId="mainScheme" phldr="1"/>
      <dgm:spPr/>
      <dgm:t>
        <a:bodyPr/>
        <a:lstStyle/>
        <a:p>
          <a:endParaRPr lang="en-US"/>
        </a:p>
      </dgm:t>
    </dgm:pt>
    <dgm:pt modelId="{4152D3AE-44C9-44BF-B846-425B506348F7}">
      <dgm:prSet phldrT="[Text]"/>
      <dgm:spPr/>
      <dgm:t>
        <a:bodyPr/>
        <a:lstStyle/>
        <a:p>
          <a:r>
            <a:rPr lang="en-US" b="1" dirty="0"/>
            <a:t>The Effects of the New Deal</a:t>
          </a:r>
          <a:endParaRPr lang="en-US" dirty="0"/>
        </a:p>
      </dgm:t>
    </dgm:pt>
    <dgm:pt modelId="{BE00F16D-A50F-4B01-A134-97B3FD39BCEF}" type="parTrans" cxnId="{7911CD30-00E3-404B-9FF9-8A97EB9F550B}">
      <dgm:prSet/>
      <dgm:spPr/>
      <dgm:t>
        <a:bodyPr/>
        <a:lstStyle/>
        <a:p>
          <a:endParaRPr lang="en-US"/>
        </a:p>
      </dgm:t>
    </dgm:pt>
    <dgm:pt modelId="{152E069B-1738-4E5B-88FD-4BAEA6FC30D0}" type="sibTrans" cxnId="{7911CD30-00E3-404B-9FF9-8A97EB9F550B}">
      <dgm:prSet/>
      <dgm:spPr/>
      <dgm:t>
        <a:bodyPr/>
        <a:lstStyle/>
        <a:p>
          <a:endParaRPr lang="en-US"/>
        </a:p>
      </dgm:t>
    </dgm:pt>
    <dgm:pt modelId="{6AAF52D0-62A1-4F27-B9DB-B5CDECA66FBD}">
      <dgm:prSet phldrT="[Text]"/>
      <dgm:spPr/>
      <dgm:t>
        <a:bodyPr/>
        <a:lstStyle/>
        <a:p>
          <a:r>
            <a:rPr lang="en-US" dirty="0"/>
            <a:t> </a:t>
          </a:r>
        </a:p>
      </dgm:t>
    </dgm:pt>
    <dgm:pt modelId="{B17472DF-6572-43BA-B809-8948F258BBBA}" type="parTrans" cxnId="{94413F13-306F-4CBD-8E55-2ECB166E12E5}">
      <dgm:prSet/>
      <dgm:spPr/>
      <dgm:t>
        <a:bodyPr/>
        <a:lstStyle/>
        <a:p>
          <a:endParaRPr lang="en-US"/>
        </a:p>
      </dgm:t>
    </dgm:pt>
    <dgm:pt modelId="{8EFE4699-247C-4FF6-A85E-6254B528CF60}" type="sibTrans" cxnId="{94413F13-306F-4CBD-8E55-2ECB166E12E5}">
      <dgm:prSet/>
      <dgm:spPr/>
      <dgm:t>
        <a:bodyPr/>
        <a:lstStyle/>
        <a:p>
          <a:endParaRPr lang="en-US"/>
        </a:p>
      </dgm:t>
    </dgm:pt>
    <dgm:pt modelId="{A1D8317C-C87D-4254-A16C-ABBA739E9CEA}">
      <dgm:prSet phldrT="[Text]"/>
      <dgm:spPr/>
      <dgm:t>
        <a:bodyPr/>
        <a:lstStyle/>
        <a:p>
          <a:r>
            <a:rPr lang="en-US" dirty="0"/>
            <a:t> </a:t>
          </a:r>
        </a:p>
      </dgm:t>
    </dgm:pt>
    <dgm:pt modelId="{C279CABA-A952-4157-B8BD-80CB62F67E10}" type="parTrans" cxnId="{3FF70159-46A0-4DF1-81F0-C703B1ED5FB0}">
      <dgm:prSet/>
      <dgm:spPr/>
      <dgm:t>
        <a:bodyPr/>
        <a:lstStyle/>
        <a:p>
          <a:endParaRPr lang="en-US"/>
        </a:p>
      </dgm:t>
    </dgm:pt>
    <dgm:pt modelId="{A484C303-5A8A-4AA7-BC4B-5EC3118A7EC1}" type="sibTrans" cxnId="{3FF70159-46A0-4DF1-81F0-C703B1ED5FB0}">
      <dgm:prSet/>
      <dgm:spPr/>
      <dgm:t>
        <a:bodyPr/>
        <a:lstStyle/>
        <a:p>
          <a:endParaRPr lang="en-US"/>
        </a:p>
      </dgm:t>
    </dgm:pt>
    <dgm:pt modelId="{B24F9924-8AAD-4823-9214-F04D4212C5A5}">
      <dgm:prSet phldrT="[Text]"/>
      <dgm:spPr/>
      <dgm:t>
        <a:bodyPr/>
        <a:lstStyle/>
        <a:p>
          <a:r>
            <a:rPr lang="en-US" dirty="0"/>
            <a:t> </a:t>
          </a:r>
        </a:p>
      </dgm:t>
    </dgm:pt>
    <dgm:pt modelId="{C4AB21CB-7EC8-4B0D-9D35-F003314D85C0}" type="parTrans" cxnId="{5AD683BB-C7DA-4404-8688-44B499FB42E9}">
      <dgm:prSet/>
      <dgm:spPr/>
      <dgm:t>
        <a:bodyPr/>
        <a:lstStyle/>
        <a:p>
          <a:endParaRPr lang="en-US"/>
        </a:p>
      </dgm:t>
    </dgm:pt>
    <dgm:pt modelId="{5BF2551F-F730-4F58-96EA-A82983B75CB0}" type="sibTrans" cxnId="{5AD683BB-C7DA-4404-8688-44B499FB42E9}">
      <dgm:prSet/>
      <dgm:spPr/>
      <dgm:t>
        <a:bodyPr/>
        <a:lstStyle/>
        <a:p>
          <a:endParaRPr lang="en-US"/>
        </a:p>
      </dgm:t>
    </dgm:pt>
    <dgm:pt modelId="{0762C9C9-D7F4-4B77-AA40-BDBA42563566}">
      <dgm:prSet phldrT="[Text]"/>
      <dgm:spPr/>
      <dgm:t>
        <a:bodyPr/>
        <a:lstStyle/>
        <a:p>
          <a:r>
            <a:rPr lang="en-US" dirty="0"/>
            <a:t> </a:t>
          </a:r>
        </a:p>
      </dgm:t>
    </dgm:pt>
    <dgm:pt modelId="{35B14E16-D854-4872-B21C-0603B4542FD5}" type="parTrans" cxnId="{9294D4A4-2EC7-4320-B4F6-61898E1879A3}">
      <dgm:prSet/>
      <dgm:spPr/>
      <dgm:t>
        <a:bodyPr/>
        <a:lstStyle/>
        <a:p>
          <a:endParaRPr lang="en-US"/>
        </a:p>
      </dgm:t>
    </dgm:pt>
    <dgm:pt modelId="{10465352-8409-40D7-8FE4-D492EEAF3369}" type="sibTrans" cxnId="{9294D4A4-2EC7-4320-B4F6-61898E1879A3}">
      <dgm:prSet/>
      <dgm:spPr/>
      <dgm:t>
        <a:bodyPr/>
        <a:lstStyle/>
        <a:p>
          <a:endParaRPr lang="en-US"/>
        </a:p>
      </dgm:t>
    </dgm:pt>
    <dgm:pt modelId="{D1F318E3-C0BF-4DC6-9EC1-3548BCEEF0F9}">
      <dgm:prSet phldrT="[Text]"/>
      <dgm:spPr/>
      <dgm:t>
        <a:bodyPr/>
        <a:lstStyle/>
        <a:p>
          <a:r>
            <a:rPr lang="en-US" dirty="0"/>
            <a:t> </a:t>
          </a:r>
        </a:p>
      </dgm:t>
    </dgm:pt>
    <dgm:pt modelId="{8590D77B-8534-4892-AAEF-18F6DEEEA7C1}" type="parTrans" cxnId="{589CB9E4-F7B2-46BC-BD8E-75879777808D}">
      <dgm:prSet/>
      <dgm:spPr/>
      <dgm:t>
        <a:bodyPr/>
        <a:lstStyle/>
        <a:p>
          <a:endParaRPr lang="en-US"/>
        </a:p>
      </dgm:t>
    </dgm:pt>
    <dgm:pt modelId="{C092C56B-1ABC-46A4-81F7-48CB82F1B17E}" type="sibTrans" cxnId="{589CB9E4-F7B2-46BC-BD8E-75879777808D}">
      <dgm:prSet/>
      <dgm:spPr/>
      <dgm:t>
        <a:bodyPr/>
        <a:lstStyle/>
        <a:p>
          <a:endParaRPr lang="en-US"/>
        </a:p>
      </dgm:t>
    </dgm:pt>
    <dgm:pt modelId="{9419672B-A048-4160-84AC-60A8CEBEA04C}">
      <dgm:prSet phldrT="[Text]"/>
      <dgm:spPr/>
      <dgm:t>
        <a:bodyPr/>
        <a:lstStyle/>
        <a:p>
          <a:r>
            <a:rPr lang="en-US" dirty="0"/>
            <a:t> </a:t>
          </a:r>
        </a:p>
      </dgm:t>
    </dgm:pt>
    <dgm:pt modelId="{13F95361-BC43-4135-8A0D-C0359BA9A9C0}" type="parTrans" cxnId="{BF91A986-CF56-49C1-B403-42C14E073684}">
      <dgm:prSet/>
      <dgm:spPr/>
      <dgm:t>
        <a:bodyPr/>
        <a:lstStyle/>
        <a:p>
          <a:endParaRPr lang="en-US"/>
        </a:p>
      </dgm:t>
    </dgm:pt>
    <dgm:pt modelId="{D8A88EB4-F80D-4851-865B-F6774C1DB22D}" type="sibTrans" cxnId="{BF91A986-CF56-49C1-B403-42C14E073684}">
      <dgm:prSet/>
      <dgm:spPr/>
      <dgm:t>
        <a:bodyPr/>
        <a:lstStyle/>
        <a:p>
          <a:endParaRPr lang="en-US"/>
        </a:p>
      </dgm:t>
    </dgm:pt>
    <dgm:pt modelId="{EFA1A467-62B2-4173-9A1E-B4F7DD78C69B}">
      <dgm:prSet/>
      <dgm:spPr/>
      <dgm:t>
        <a:bodyPr/>
        <a:lstStyle/>
        <a:p>
          <a:endParaRPr lang="en-US"/>
        </a:p>
      </dgm:t>
    </dgm:pt>
    <dgm:pt modelId="{62F59E35-20E4-4474-A69B-F9B5E8C476FC}" type="parTrans" cxnId="{6B1C4358-B77A-4D4A-9F2F-BC73AFAF509F}">
      <dgm:prSet/>
      <dgm:spPr/>
      <dgm:t>
        <a:bodyPr/>
        <a:lstStyle/>
        <a:p>
          <a:endParaRPr lang="en-US"/>
        </a:p>
      </dgm:t>
    </dgm:pt>
    <dgm:pt modelId="{0D7D073F-0327-48EC-9D5C-749A604A54C2}" type="sibTrans" cxnId="{6B1C4358-B77A-4D4A-9F2F-BC73AFAF509F}">
      <dgm:prSet/>
      <dgm:spPr/>
      <dgm:t>
        <a:bodyPr/>
        <a:lstStyle/>
        <a:p>
          <a:endParaRPr lang="en-US"/>
        </a:p>
      </dgm:t>
    </dgm:pt>
    <dgm:pt modelId="{6AB0906F-1FC0-434D-99FE-C7CBCCC23FD5}">
      <dgm:prSet/>
      <dgm:spPr/>
      <dgm:t>
        <a:bodyPr/>
        <a:lstStyle/>
        <a:p>
          <a:endParaRPr lang="en-US"/>
        </a:p>
      </dgm:t>
    </dgm:pt>
    <dgm:pt modelId="{A47A10A1-2644-4B2A-9967-C4E8FD690759}" type="parTrans" cxnId="{61ABBE7F-19CC-49F9-AAEA-A3EB7631FA52}">
      <dgm:prSet/>
      <dgm:spPr/>
      <dgm:t>
        <a:bodyPr/>
        <a:lstStyle/>
        <a:p>
          <a:endParaRPr lang="en-US"/>
        </a:p>
      </dgm:t>
    </dgm:pt>
    <dgm:pt modelId="{52F2671D-DD89-4048-A444-40AF77C6D4DB}" type="sibTrans" cxnId="{61ABBE7F-19CC-49F9-AAEA-A3EB7631FA52}">
      <dgm:prSet/>
      <dgm:spPr/>
      <dgm:t>
        <a:bodyPr/>
        <a:lstStyle/>
        <a:p>
          <a:endParaRPr lang="en-US"/>
        </a:p>
      </dgm:t>
    </dgm:pt>
    <dgm:pt modelId="{A72CE9B5-9A26-4290-98CE-27CB7C1A7CDF}" type="pres">
      <dgm:prSet presAssocID="{66990889-D297-4921-935B-3842E06D604F}" presName="Name0" presStyleCnt="0">
        <dgm:presLayoutVars>
          <dgm:chMax val="1"/>
          <dgm:chPref val="1"/>
          <dgm:dir/>
          <dgm:animOne val="branch"/>
          <dgm:animLvl val="lvl"/>
        </dgm:presLayoutVars>
      </dgm:prSet>
      <dgm:spPr/>
    </dgm:pt>
    <dgm:pt modelId="{C70EA68C-27F0-4A9A-A1AE-4F19A98A12D8}" type="pres">
      <dgm:prSet presAssocID="{4152D3AE-44C9-44BF-B846-425B506348F7}" presName="Parent" presStyleLbl="node0" presStyleIdx="0" presStyleCnt="1" custLinFactNeighborX="477" custLinFactNeighborY="380">
        <dgm:presLayoutVars>
          <dgm:chMax val="6"/>
          <dgm:chPref val="6"/>
        </dgm:presLayoutVars>
      </dgm:prSet>
      <dgm:spPr/>
    </dgm:pt>
    <dgm:pt modelId="{FD489039-3CB0-4291-800A-D49F15D8C01D}" type="pres">
      <dgm:prSet presAssocID="{6AAF52D0-62A1-4F27-B9DB-B5CDECA66FBD}" presName="Accent1" presStyleCnt="0"/>
      <dgm:spPr/>
    </dgm:pt>
    <dgm:pt modelId="{FDE0EF90-52A8-45D8-A8B8-98E4CC15A205}" type="pres">
      <dgm:prSet presAssocID="{6AAF52D0-62A1-4F27-B9DB-B5CDECA66FBD}" presName="Accent" presStyleLbl="bgShp" presStyleIdx="0" presStyleCnt="6"/>
      <dgm:spPr/>
    </dgm:pt>
    <dgm:pt modelId="{A2B249E8-44CD-47F9-AC16-BC1FEC6E3023}" type="pres">
      <dgm:prSet presAssocID="{6AAF52D0-62A1-4F27-B9DB-B5CDECA66FBD}" presName="Child1" presStyleLbl="node1" presStyleIdx="0" presStyleCnt="6">
        <dgm:presLayoutVars>
          <dgm:chMax val="0"/>
          <dgm:chPref val="0"/>
          <dgm:bulletEnabled val="1"/>
        </dgm:presLayoutVars>
      </dgm:prSet>
      <dgm:spPr/>
    </dgm:pt>
    <dgm:pt modelId="{E2BF344B-F135-43D2-BB43-19351D90E0CE}" type="pres">
      <dgm:prSet presAssocID="{A1D8317C-C87D-4254-A16C-ABBA739E9CEA}" presName="Accent2" presStyleCnt="0"/>
      <dgm:spPr/>
    </dgm:pt>
    <dgm:pt modelId="{8B7D6B3E-F2E8-4E1A-9067-055198B3D266}" type="pres">
      <dgm:prSet presAssocID="{A1D8317C-C87D-4254-A16C-ABBA739E9CEA}" presName="Accent" presStyleLbl="bgShp" presStyleIdx="1" presStyleCnt="6"/>
      <dgm:spPr/>
    </dgm:pt>
    <dgm:pt modelId="{89B4C301-585F-4131-B7A4-0CE84EE15B33}" type="pres">
      <dgm:prSet presAssocID="{A1D8317C-C87D-4254-A16C-ABBA739E9CEA}" presName="Child2" presStyleLbl="node1" presStyleIdx="1" presStyleCnt="6">
        <dgm:presLayoutVars>
          <dgm:chMax val="0"/>
          <dgm:chPref val="0"/>
          <dgm:bulletEnabled val="1"/>
        </dgm:presLayoutVars>
      </dgm:prSet>
      <dgm:spPr/>
    </dgm:pt>
    <dgm:pt modelId="{391E39E4-9879-4EFE-9A77-8BF35B50F15A}" type="pres">
      <dgm:prSet presAssocID="{B24F9924-8AAD-4823-9214-F04D4212C5A5}" presName="Accent3" presStyleCnt="0"/>
      <dgm:spPr/>
    </dgm:pt>
    <dgm:pt modelId="{A329521F-5DE9-45EC-8F7F-787395268139}" type="pres">
      <dgm:prSet presAssocID="{B24F9924-8AAD-4823-9214-F04D4212C5A5}" presName="Accent" presStyleLbl="bgShp" presStyleIdx="2" presStyleCnt="6"/>
      <dgm:spPr/>
    </dgm:pt>
    <dgm:pt modelId="{13C2E150-D7E9-4DD3-A205-6824B6DA64F1}" type="pres">
      <dgm:prSet presAssocID="{B24F9924-8AAD-4823-9214-F04D4212C5A5}" presName="Child3" presStyleLbl="node1" presStyleIdx="2" presStyleCnt="6">
        <dgm:presLayoutVars>
          <dgm:chMax val="0"/>
          <dgm:chPref val="0"/>
          <dgm:bulletEnabled val="1"/>
        </dgm:presLayoutVars>
      </dgm:prSet>
      <dgm:spPr/>
    </dgm:pt>
    <dgm:pt modelId="{35AD2E24-6366-465A-9541-343D3857EFF7}" type="pres">
      <dgm:prSet presAssocID="{0762C9C9-D7F4-4B77-AA40-BDBA42563566}" presName="Accent4" presStyleCnt="0"/>
      <dgm:spPr/>
    </dgm:pt>
    <dgm:pt modelId="{6D011B31-142E-4BE0-B7DC-BAAFCD488B84}" type="pres">
      <dgm:prSet presAssocID="{0762C9C9-D7F4-4B77-AA40-BDBA42563566}" presName="Accent" presStyleLbl="bgShp" presStyleIdx="3" presStyleCnt="6"/>
      <dgm:spPr/>
    </dgm:pt>
    <dgm:pt modelId="{D2D52247-7118-4A2B-A023-566BDF65FFC2}" type="pres">
      <dgm:prSet presAssocID="{0762C9C9-D7F4-4B77-AA40-BDBA42563566}" presName="Child4" presStyleLbl="node1" presStyleIdx="3" presStyleCnt="6">
        <dgm:presLayoutVars>
          <dgm:chMax val="0"/>
          <dgm:chPref val="0"/>
          <dgm:bulletEnabled val="1"/>
        </dgm:presLayoutVars>
      </dgm:prSet>
      <dgm:spPr/>
    </dgm:pt>
    <dgm:pt modelId="{5BFC5DD6-6F0D-4406-AF6A-485DA6A082D3}" type="pres">
      <dgm:prSet presAssocID="{D1F318E3-C0BF-4DC6-9EC1-3548BCEEF0F9}" presName="Accent5" presStyleCnt="0"/>
      <dgm:spPr/>
    </dgm:pt>
    <dgm:pt modelId="{B7B3FDDD-A696-4C1B-BB25-0D185820EF03}" type="pres">
      <dgm:prSet presAssocID="{D1F318E3-C0BF-4DC6-9EC1-3548BCEEF0F9}" presName="Accent" presStyleLbl="bgShp" presStyleIdx="4" presStyleCnt="6"/>
      <dgm:spPr/>
    </dgm:pt>
    <dgm:pt modelId="{2D4B83BC-C0A2-45F1-99AF-7B1DDAE3E1C4}" type="pres">
      <dgm:prSet presAssocID="{D1F318E3-C0BF-4DC6-9EC1-3548BCEEF0F9}" presName="Child5" presStyleLbl="node1" presStyleIdx="4" presStyleCnt="6">
        <dgm:presLayoutVars>
          <dgm:chMax val="0"/>
          <dgm:chPref val="0"/>
          <dgm:bulletEnabled val="1"/>
        </dgm:presLayoutVars>
      </dgm:prSet>
      <dgm:spPr/>
    </dgm:pt>
    <dgm:pt modelId="{CACEA88F-502D-4DE2-BCCC-BF3131200439}" type="pres">
      <dgm:prSet presAssocID="{9419672B-A048-4160-84AC-60A8CEBEA04C}" presName="Accent6" presStyleCnt="0"/>
      <dgm:spPr/>
    </dgm:pt>
    <dgm:pt modelId="{4279F26E-A5DF-4674-A96E-0B068D42C311}" type="pres">
      <dgm:prSet presAssocID="{9419672B-A048-4160-84AC-60A8CEBEA04C}" presName="Accent" presStyleLbl="bgShp" presStyleIdx="5" presStyleCnt="6"/>
      <dgm:spPr/>
    </dgm:pt>
    <dgm:pt modelId="{BF38ADE2-63A7-44F6-B2F7-DEFDE7ADC821}" type="pres">
      <dgm:prSet presAssocID="{9419672B-A048-4160-84AC-60A8CEBEA04C}" presName="Child6" presStyleLbl="node1" presStyleIdx="5" presStyleCnt="6">
        <dgm:presLayoutVars>
          <dgm:chMax val="0"/>
          <dgm:chPref val="0"/>
          <dgm:bulletEnabled val="1"/>
        </dgm:presLayoutVars>
      </dgm:prSet>
      <dgm:spPr/>
    </dgm:pt>
  </dgm:ptLst>
  <dgm:cxnLst>
    <dgm:cxn modelId="{CC544E02-A8F7-404D-9202-37EDA071CCC8}" type="presOf" srcId="{B24F9924-8AAD-4823-9214-F04D4212C5A5}" destId="{13C2E150-D7E9-4DD3-A205-6824B6DA64F1}" srcOrd="0" destOrd="0" presId="urn:microsoft.com/office/officeart/2011/layout/HexagonRadial"/>
    <dgm:cxn modelId="{94413F13-306F-4CBD-8E55-2ECB166E12E5}" srcId="{4152D3AE-44C9-44BF-B846-425B506348F7}" destId="{6AAF52D0-62A1-4F27-B9DB-B5CDECA66FBD}" srcOrd="0" destOrd="0" parTransId="{B17472DF-6572-43BA-B809-8948F258BBBA}" sibTransId="{8EFE4699-247C-4FF6-A85E-6254B528CF60}"/>
    <dgm:cxn modelId="{34D84515-A8B2-4C32-B7D1-F517314E52FE}" type="presOf" srcId="{66990889-D297-4921-935B-3842E06D604F}" destId="{A72CE9B5-9A26-4290-98CE-27CB7C1A7CDF}" srcOrd="0" destOrd="0" presId="urn:microsoft.com/office/officeart/2011/layout/HexagonRadial"/>
    <dgm:cxn modelId="{074B8518-1B79-486E-850C-FB0738E9DDFA}" type="presOf" srcId="{6AAF52D0-62A1-4F27-B9DB-B5CDECA66FBD}" destId="{A2B249E8-44CD-47F9-AC16-BC1FEC6E3023}" srcOrd="0" destOrd="0" presId="urn:microsoft.com/office/officeart/2011/layout/HexagonRadial"/>
    <dgm:cxn modelId="{4C781A28-8A0C-4C98-BB97-796E16E5A5CA}" type="presOf" srcId="{A1D8317C-C87D-4254-A16C-ABBA739E9CEA}" destId="{89B4C301-585F-4131-B7A4-0CE84EE15B33}" srcOrd="0" destOrd="0" presId="urn:microsoft.com/office/officeart/2011/layout/HexagonRadial"/>
    <dgm:cxn modelId="{7911CD30-00E3-404B-9FF9-8A97EB9F550B}" srcId="{66990889-D297-4921-935B-3842E06D604F}" destId="{4152D3AE-44C9-44BF-B846-425B506348F7}" srcOrd="0" destOrd="0" parTransId="{BE00F16D-A50F-4B01-A134-97B3FD39BCEF}" sibTransId="{152E069B-1738-4E5B-88FD-4BAEA6FC30D0}"/>
    <dgm:cxn modelId="{101DCB44-26CF-4086-A7D5-55A7B47574D5}" type="presOf" srcId="{0762C9C9-D7F4-4B77-AA40-BDBA42563566}" destId="{D2D52247-7118-4A2B-A023-566BDF65FFC2}" srcOrd="0" destOrd="0" presId="urn:microsoft.com/office/officeart/2011/layout/HexagonRadial"/>
    <dgm:cxn modelId="{092DB44D-7E36-4DAC-86A3-3E5CFB8DA554}" type="presOf" srcId="{D1F318E3-C0BF-4DC6-9EC1-3548BCEEF0F9}" destId="{2D4B83BC-C0A2-45F1-99AF-7B1DDAE3E1C4}" srcOrd="0" destOrd="0" presId="urn:microsoft.com/office/officeart/2011/layout/HexagonRadial"/>
    <dgm:cxn modelId="{6B1C4358-B77A-4D4A-9F2F-BC73AFAF509F}" srcId="{66990889-D297-4921-935B-3842E06D604F}" destId="{EFA1A467-62B2-4173-9A1E-B4F7DD78C69B}" srcOrd="2" destOrd="0" parTransId="{62F59E35-20E4-4474-A69B-F9B5E8C476FC}" sibTransId="{0D7D073F-0327-48EC-9D5C-749A604A54C2}"/>
    <dgm:cxn modelId="{3FF70159-46A0-4DF1-81F0-C703B1ED5FB0}" srcId="{4152D3AE-44C9-44BF-B846-425B506348F7}" destId="{A1D8317C-C87D-4254-A16C-ABBA739E9CEA}" srcOrd="1" destOrd="0" parTransId="{C279CABA-A952-4157-B8BD-80CB62F67E10}" sibTransId="{A484C303-5A8A-4AA7-BC4B-5EC3118A7EC1}"/>
    <dgm:cxn modelId="{61ABBE7F-19CC-49F9-AAEA-A3EB7631FA52}" srcId="{66990889-D297-4921-935B-3842E06D604F}" destId="{6AB0906F-1FC0-434D-99FE-C7CBCCC23FD5}" srcOrd="1" destOrd="0" parTransId="{A47A10A1-2644-4B2A-9967-C4E8FD690759}" sibTransId="{52F2671D-DD89-4048-A444-40AF77C6D4DB}"/>
    <dgm:cxn modelId="{BF91A986-CF56-49C1-B403-42C14E073684}" srcId="{4152D3AE-44C9-44BF-B846-425B506348F7}" destId="{9419672B-A048-4160-84AC-60A8CEBEA04C}" srcOrd="5" destOrd="0" parTransId="{13F95361-BC43-4135-8A0D-C0359BA9A9C0}" sibTransId="{D8A88EB4-F80D-4851-865B-F6774C1DB22D}"/>
    <dgm:cxn modelId="{9294D4A4-2EC7-4320-B4F6-61898E1879A3}" srcId="{4152D3AE-44C9-44BF-B846-425B506348F7}" destId="{0762C9C9-D7F4-4B77-AA40-BDBA42563566}" srcOrd="3" destOrd="0" parTransId="{35B14E16-D854-4872-B21C-0603B4542FD5}" sibTransId="{10465352-8409-40D7-8FE4-D492EEAF3369}"/>
    <dgm:cxn modelId="{31E506B2-2B9E-48E3-AA0F-5C3605E3AE9E}" type="presOf" srcId="{9419672B-A048-4160-84AC-60A8CEBEA04C}" destId="{BF38ADE2-63A7-44F6-B2F7-DEFDE7ADC821}" srcOrd="0" destOrd="0" presId="urn:microsoft.com/office/officeart/2011/layout/HexagonRadial"/>
    <dgm:cxn modelId="{5AD683BB-C7DA-4404-8688-44B499FB42E9}" srcId="{4152D3AE-44C9-44BF-B846-425B506348F7}" destId="{B24F9924-8AAD-4823-9214-F04D4212C5A5}" srcOrd="2" destOrd="0" parTransId="{C4AB21CB-7EC8-4B0D-9D35-F003314D85C0}" sibTransId="{5BF2551F-F730-4F58-96EA-A82983B75CB0}"/>
    <dgm:cxn modelId="{552921D2-C82D-4E9E-8566-D028C55C8DE3}" type="presOf" srcId="{4152D3AE-44C9-44BF-B846-425B506348F7}" destId="{C70EA68C-27F0-4A9A-A1AE-4F19A98A12D8}" srcOrd="0" destOrd="0" presId="urn:microsoft.com/office/officeart/2011/layout/HexagonRadial"/>
    <dgm:cxn modelId="{589CB9E4-F7B2-46BC-BD8E-75879777808D}" srcId="{4152D3AE-44C9-44BF-B846-425B506348F7}" destId="{D1F318E3-C0BF-4DC6-9EC1-3548BCEEF0F9}" srcOrd="4" destOrd="0" parTransId="{8590D77B-8534-4892-AAEF-18F6DEEEA7C1}" sibTransId="{C092C56B-1ABC-46A4-81F7-48CB82F1B17E}"/>
    <dgm:cxn modelId="{B2B57B14-8229-4717-B109-C2F952C84646}" type="presParOf" srcId="{A72CE9B5-9A26-4290-98CE-27CB7C1A7CDF}" destId="{C70EA68C-27F0-4A9A-A1AE-4F19A98A12D8}" srcOrd="0" destOrd="0" presId="urn:microsoft.com/office/officeart/2011/layout/HexagonRadial"/>
    <dgm:cxn modelId="{633E635F-1740-439D-8B92-6EF6BD4F25E7}" type="presParOf" srcId="{A72CE9B5-9A26-4290-98CE-27CB7C1A7CDF}" destId="{FD489039-3CB0-4291-800A-D49F15D8C01D}" srcOrd="1" destOrd="0" presId="urn:microsoft.com/office/officeart/2011/layout/HexagonRadial"/>
    <dgm:cxn modelId="{5B484FC0-5F3E-4C7B-896D-5249C09D580F}" type="presParOf" srcId="{FD489039-3CB0-4291-800A-D49F15D8C01D}" destId="{FDE0EF90-52A8-45D8-A8B8-98E4CC15A205}" srcOrd="0" destOrd="0" presId="urn:microsoft.com/office/officeart/2011/layout/HexagonRadial"/>
    <dgm:cxn modelId="{BBFF87C6-D153-4A9A-BAAE-4DC1500EFB58}" type="presParOf" srcId="{A72CE9B5-9A26-4290-98CE-27CB7C1A7CDF}" destId="{A2B249E8-44CD-47F9-AC16-BC1FEC6E3023}" srcOrd="2" destOrd="0" presId="urn:microsoft.com/office/officeart/2011/layout/HexagonRadial"/>
    <dgm:cxn modelId="{2ADBBC97-3A0A-4FC7-9BFA-D843D8D96C69}" type="presParOf" srcId="{A72CE9B5-9A26-4290-98CE-27CB7C1A7CDF}" destId="{E2BF344B-F135-43D2-BB43-19351D90E0CE}" srcOrd="3" destOrd="0" presId="urn:microsoft.com/office/officeart/2011/layout/HexagonRadial"/>
    <dgm:cxn modelId="{7007A2BC-6C33-4450-B364-C1AA6F6E350F}" type="presParOf" srcId="{E2BF344B-F135-43D2-BB43-19351D90E0CE}" destId="{8B7D6B3E-F2E8-4E1A-9067-055198B3D266}" srcOrd="0" destOrd="0" presId="urn:microsoft.com/office/officeart/2011/layout/HexagonRadial"/>
    <dgm:cxn modelId="{DF5398D2-15EB-4CE7-A059-93B0932FC807}" type="presParOf" srcId="{A72CE9B5-9A26-4290-98CE-27CB7C1A7CDF}" destId="{89B4C301-585F-4131-B7A4-0CE84EE15B33}" srcOrd="4" destOrd="0" presId="urn:microsoft.com/office/officeart/2011/layout/HexagonRadial"/>
    <dgm:cxn modelId="{E9575702-780E-44A9-BB04-491A9EECE5CE}" type="presParOf" srcId="{A72CE9B5-9A26-4290-98CE-27CB7C1A7CDF}" destId="{391E39E4-9879-4EFE-9A77-8BF35B50F15A}" srcOrd="5" destOrd="0" presId="urn:microsoft.com/office/officeart/2011/layout/HexagonRadial"/>
    <dgm:cxn modelId="{4AE6786E-B369-41DB-9082-25ADB9400265}" type="presParOf" srcId="{391E39E4-9879-4EFE-9A77-8BF35B50F15A}" destId="{A329521F-5DE9-45EC-8F7F-787395268139}" srcOrd="0" destOrd="0" presId="urn:microsoft.com/office/officeart/2011/layout/HexagonRadial"/>
    <dgm:cxn modelId="{1482DF1B-461A-4AB0-A03D-26506ACC7FE4}" type="presParOf" srcId="{A72CE9B5-9A26-4290-98CE-27CB7C1A7CDF}" destId="{13C2E150-D7E9-4DD3-A205-6824B6DA64F1}" srcOrd="6" destOrd="0" presId="urn:microsoft.com/office/officeart/2011/layout/HexagonRadial"/>
    <dgm:cxn modelId="{C8A39714-C3EB-4E2B-AE04-6CD42359721E}" type="presParOf" srcId="{A72CE9B5-9A26-4290-98CE-27CB7C1A7CDF}" destId="{35AD2E24-6366-465A-9541-343D3857EFF7}" srcOrd="7" destOrd="0" presId="urn:microsoft.com/office/officeart/2011/layout/HexagonRadial"/>
    <dgm:cxn modelId="{7C10768D-CBBD-42B9-A976-29278FCD3D46}" type="presParOf" srcId="{35AD2E24-6366-465A-9541-343D3857EFF7}" destId="{6D011B31-142E-4BE0-B7DC-BAAFCD488B84}" srcOrd="0" destOrd="0" presId="urn:microsoft.com/office/officeart/2011/layout/HexagonRadial"/>
    <dgm:cxn modelId="{2F28F699-6BC4-4B6B-9CC3-EC53C3AE1225}" type="presParOf" srcId="{A72CE9B5-9A26-4290-98CE-27CB7C1A7CDF}" destId="{D2D52247-7118-4A2B-A023-566BDF65FFC2}" srcOrd="8" destOrd="0" presId="urn:microsoft.com/office/officeart/2011/layout/HexagonRadial"/>
    <dgm:cxn modelId="{225B4655-C175-4740-A2F7-51CB7BE282B4}" type="presParOf" srcId="{A72CE9B5-9A26-4290-98CE-27CB7C1A7CDF}" destId="{5BFC5DD6-6F0D-4406-AF6A-485DA6A082D3}" srcOrd="9" destOrd="0" presId="urn:microsoft.com/office/officeart/2011/layout/HexagonRadial"/>
    <dgm:cxn modelId="{615F86C6-5E74-49BB-8017-233FC3357500}" type="presParOf" srcId="{5BFC5DD6-6F0D-4406-AF6A-485DA6A082D3}" destId="{B7B3FDDD-A696-4C1B-BB25-0D185820EF03}" srcOrd="0" destOrd="0" presId="urn:microsoft.com/office/officeart/2011/layout/HexagonRadial"/>
    <dgm:cxn modelId="{F3A98D4C-F150-483E-929A-3D153CC854B2}" type="presParOf" srcId="{A72CE9B5-9A26-4290-98CE-27CB7C1A7CDF}" destId="{2D4B83BC-C0A2-45F1-99AF-7B1DDAE3E1C4}" srcOrd="10" destOrd="0" presId="urn:microsoft.com/office/officeart/2011/layout/HexagonRadial"/>
    <dgm:cxn modelId="{3967C57F-4A0B-440F-9E7E-37483618AA22}" type="presParOf" srcId="{A72CE9B5-9A26-4290-98CE-27CB7C1A7CDF}" destId="{CACEA88F-502D-4DE2-BCCC-BF3131200439}" srcOrd="11" destOrd="0" presId="urn:microsoft.com/office/officeart/2011/layout/HexagonRadial"/>
    <dgm:cxn modelId="{A21AB34D-80D9-4290-A730-AE35ECE2CC86}" type="presParOf" srcId="{CACEA88F-502D-4DE2-BCCC-BF3131200439}" destId="{4279F26E-A5DF-4674-A96E-0B068D42C311}" srcOrd="0" destOrd="0" presId="urn:microsoft.com/office/officeart/2011/layout/HexagonRadial"/>
    <dgm:cxn modelId="{36BA70FC-5F41-43E5-BEED-ED6DC70DB244}" type="presParOf" srcId="{A72CE9B5-9A26-4290-98CE-27CB7C1A7CDF}" destId="{BF38ADE2-63A7-44F6-B2F7-DEFDE7ADC82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EA68C-27F0-4A9A-A1AE-4F19A98A12D8}">
      <dsp:nvSpPr>
        <dsp:cNvPr id="0" name=""/>
        <dsp:cNvSpPr/>
      </dsp:nvSpPr>
      <dsp:spPr>
        <a:xfrm>
          <a:off x="2845707" y="2206245"/>
          <a:ext cx="2804233" cy="2425775"/>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CAUSES TO THE GREAT DEPRESSION (1929-1941)</a:t>
          </a:r>
          <a:endParaRPr lang="en-US" sz="2700" kern="1200" dirty="0"/>
        </a:p>
      </dsp:txBody>
      <dsp:txXfrm>
        <a:off x="3310408" y="2608230"/>
        <a:ext cx="1874831" cy="1621805"/>
      </dsp:txXfrm>
    </dsp:sp>
    <dsp:sp modelId="{8B7D6B3E-F2E8-4E1A-9067-055198B3D266}">
      <dsp:nvSpPr>
        <dsp:cNvPr id="0" name=""/>
        <dsp:cNvSpPr/>
      </dsp:nvSpPr>
      <dsp:spPr>
        <a:xfrm>
          <a:off x="4601696" y="1045675"/>
          <a:ext cx="1058029" cy="9116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249E8-44CD-47F9-AC16-BC1FEC6E3023}">
      <dsp:nvSpPr>
        <dsp:cNvPr id="0" name=""/>
        <dsp:cNvSpPr/>
      </dsp:nvSpPr>
      <dsp:spPr>
        <a:xfrm>
          <a:off x="3104017" y="0"/>
          <a:ext cx="2298049" cy="1988082"/>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3484853" y="329468"/>
        <a:ext cx="1536377" cy="1329146"/>
      </dsp:txXfrm>
    </dsp:sp>
    <dsp:sp modelId="{A329521F-5DE9-45EC-8F7F-787395268139}">
      <dsp:nvSpPr>
        <dsp:cNvPr id="0" name=""/>
        <dsp:cNvSpPr/>
      </dsp:nvSpPr>
      <dsp:spPr>
        <a:xfrm>
          <a:off x="5836498" y="2749941"/>
          <a:ext cx="1058029" cy="9116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4C301-585F-4131-B7A4-0CE84EE15B33}">
      <dsp:nvSpPr>
        <dsp:cNvPr id="0" name=""/>
        <dsp:cNvSpPr/>
      </dsp:nvSpPr>
      <dsp:spPr>
        <a:xfrm>
          <a:off x="5211596" y="1222804"/>
          <a:ext cx="2298049" cy="1988082"/>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5592432" y="1552272"/>
        <a:ext cx="1536377" cy="1329146"/>
      </dsp:txXfrm>
    </dsp:sp>
    <dsp:sp modelId="{6D011B31-142E-4BE0-B7DC-BAAFCD488B84}">
      <dsp:nvSpPr>
        <dsp:cNvPr id="0" name=""/>
        <dsp:cNvSpPr/>
      </dsp:nvSpPr>
      <dsp:spPr>
        <a:xfrm>
          <a:off x="4978725" y="4673738"/>
          <a:ext cx="1058029" cy="9116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2E150-D7E9-4DD3-A205-6824B6DA64F1}">
      <dsp:nvSpPr>
        <dsp:cNvPr id="0" name=""/>
        <dsp:cNvSpPr/>
      </dsp:nvSpPr>
      <dsp:spPr>
        <a:xfrm>
          <a:off x="5211596" y="3626695"/>
          <a:ext cx="2298049" cy="1988082"/>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5592432" y="3956163"/>
        <a:ext cx="1536377" cy="1329146"/>
      </dsp:txXfrm>
    </dsp:sp>
    <dsp:sp modelId="{B7B3FDDD-A696-4C1B-BB25-0D185820EF03}">
      <dsp:nvSpPr>
        <dsp:cNvPr id="0" name=""/>
        <dsp:cNvSpPr/>
      </dsp:nvSpPr>
      <dsp:spPr>
        <a:xfrm>
          <a:off x="2850925" y="4873435"/>
          <a:ext cx="1058029" cy="9116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52247-7118-4A2B-A023-566BDF65FFC2}">
      <dsp:nvSpPr>
        <dsp:cNvPr id="0" name=""/>
        <dsp:cNvSpPr/>
      </dsp:nvSpPr>
      <dsp:spPr>
        <a:xfrm>
          <a:off x="3104017" y="4850867"/>
          <a:ext cx="2298049" cy="1988082"/>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3484853" y="5180335"/>
        <a:ext cx="1536377" cy="1329146"/>
      </dsp:txXfrm>
    </dsp:sp>
    <dsp:sp modelId="{4279F26E-A5DF-4674-A96E-0B068D42C311}">
      <dsp:nvSpPr>
        <dsp:cNvPr id="0" name=""/>
        <dsp:cNvSpPr/>
      </dsp:nvSpPr>
      <dsp:spPr>
        <a:xfrm>
          <a:off x="1595902" y="3169853"/>
          <a:ext cx="1058029" cy="9116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B83BC-C0A2-45F1-99AF-7B1DDAE3E1C4}">
      <dsp:nvSpPr>
        <dsp:cNvPr id="0" name=""/>
        <dsp:cNvSpPr/>
      </dsp:nvSpPr>
      <dsp:spPr>
        <a:xfrm>
          <a:off x="986655" y="3628062"/>
          <a:ext cx="2298049" cy="1988082"/>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1367491" y="3957530"/>
        <a:ext cx="1536377" cy="1329146"/>
      </dsp:txXfrm>
    </dsp:sp>
    <dsp:sp modelId="{BF38ADE2-63A7-44F6-B2F7-DEFDE7ADC821}">
      <dsp:nvSpPr>
        <dsp:cNvPr id="0" name=""/>
        <dsp:cNvSpPr/>
      </dsp:nvSpPr>
      <dsp:spPr>
        <a:xfrm>
          <a:off x="986655" y="1220068"/>
          <a:ext cx="2298049" cy="1988082"/>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1367491" y="1549536"/>
        <a:ext cx="1536377" cy="1329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B0ED-03FE-4CC2-A7FB-B40831F32CC2}">
      <dsp:nvSpPr>
        <dsp:cNvPr id="0" name=""/>
        <dsp:cNvSpPr/>
      </dsp:nvSpPr>
      <dsp:spPr>
        <a:xfrm>
          <a:off x="0" y="66223"/>
          <a:ext cx="4318878" cy="66709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 DUSTBOWL = FROM THE SOUTHWEST </a:t>
          </a:r>
          <a:endParaRPr lang="en-US" sz="2800" kern="1200" dirty="0"/>
        </a:p>
      </dsp:txBody>
      <dsp:txXfrm>
        <a:off x="19538" y="85761"/>
        <a:ext cx="4279802" cy="628016"/>
      </dsp:txXfrm>
    </dsp:sp>
    <dsp:sp modelId="{B886AD7E-7180-434B-A660-C7D03E91432D}">
      <dsp:nvSpPr>
        <dsp:cNvPr id="0" name=""/>
        <dsp:cNvSpPr/>
      </dsp:nvSpPr>
      <dsp:spPr>
        <a:xfrm>
          <a:off x="5811" y="762729"/>
          <a:ext cx="2068352" cy="20222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caused from _____________ </a:t>
          </a:r>
        </a:p>
        <a:p>
          <a:pPr marL="0" lvl="0" indent="0" algn="ctr" defTabSz="622300">
            <a:lnSpc>
              <a:spcPct val="90000"/>
            </a:lnSpc>
            <a:spcBef>
              <a:spcPct val="0"/>
            </a:spcBef>
            <a:spcAft>
              <a:spcPct val="35000"/>
            </a:spcAft>
            <a:buNone/>
          </a:pPr>
          <a:r>
            <a:rPr lang="en-US" sz="1400" kern="1200" dirty="0"/>
            <a:t>under prairie grass for crops </a:t>
          </a:r>
        </a:p>
      </dsp:txBody>
      <dsp:txXfrm>
        <a:off x="65042" y="821960"/>
        <a:ext cx="1949890" cy="1903825"/>
      </dsp:txXfrm>
    </dsp:sp>
    <dsp:sp modelId="{C9B60D60-5D94-4758-BA4B-06F8ED231910}">
      <dsp:nvSpPr>
        <dsp:cNvPr id="0" name=""/>
        <dsp:cNvSpPr/>
      </dsp:nvSpPr>
      <dsp:spPr>
        <a:xfrm>
          <a:off x="73508" y="2906540"/>
          <a:ext cx="2068352" cy="20222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result </a:t>
          </a:r>
          <a:r>
            <a:rPr lang="en-US" sz="1400" kern="1200" dirty="0"/>
            <a:t>= search for ____________________people could only wait for the ____________________ to end </a:t>
          </a:r>
        </a:p>
      </dsp:txBody>
      <dsp:txXfrm>
        <a:off x="132739" y="2965771"/>
        <a:ext cx="1949890" cy="1903825"/>
      </dsp:txXfrm>
    </dsp:sp>
    <dsp:sp modelId="{77776B2E-1965-4937-A4D8-541F53DD112A}">
      <dsp:nvSpPr>
        <dsp:cNvPr id="0" name=""/>
        <dsp:cNvSpPr/>
      </dsp:nvSpPr>
      <dsp:spPr>
        <a:xfrm>
          <a:off x="2247905" y="762729"/>
          <a:ext cx="2068352" cy="166349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most people from ________________ migrated to</a:t>
          </a:r>
        </a:p>
        <a:p>
          <a:pPr marL="0" lvl="0" indent="0" algn="ctr" defTabSz="711200">
            <a:lnSpc>
              <a:spcPct val="90000"/>
            </a:lnSpc>
            <a:spcBef>
              <a:spcPct val="0"/>
            </a:spcBef>
            <a:spcAft>
              <a:spcPct val="35000"/>
            </a:spcAft>
            <a:buNone/>
          </a:pPr>
          <a:r>
            <a:rPr lang="en-US" sz="1600" kern="1200" dirty="0"/>
            <a:t>_________________ looking for work a.k.a. ___________ </a:t>
          </a:r>
        </a:p>
      </dsp:txBody>
      <dsp:txXfrm>
        <a:off x="2296627" y="811451"/>
        <a:ext cx="1970908" cy="1566049"/>
      </dsp:txXfrm>
    </dsp:sp>
    <dsp:sp modelId="{333EC517-A0AB-4301-89AE-61E7B78B4A92}">
      <dsp:nvSpPr>
        <dsp:cNvPr id="0" name=""/>
        <dsp:cNvSpPr/>
      </dsp:nvSpPr>
      <dsp:spPr>
        <a:xfrm>
          <a:off x="2256574" y="2521859"/>
          <a:ext cx="2060284" cy="261665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influences John Steinbeck’s The Grapes of Wrath story about migrant ___________ living conditions </a:t>
          </a:r>
        </a:p>
      </dsp:txBody>
      <dsp:txXfrm>
        <a:off x="2316918" y="2582203"/>
        <a:ext cx="1939596" cy="249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EA68C-27F0-4A9A-A1AE-4F19A98A12D8}">
      <dsp:nvSpPr>
        <dsp:cNvPr id="0" name=""/>
        <dsp:cNvSpPr/>
      </dsp:nvSpPr>
      <dsp:spPr>
        <a:xfrm>
          <a:off x="2445639" y="2221634"/>
          <a:ext cx="2812044" cy="2432532"/>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t>The Effects of the New Deal</a:t>
          </a:r>
          <a:endParaRPr lang="en-US" sz="3100" kern="1200" dirty="0"/>
        </a:p>
      </dsp:txBody>
      <dsp:txXfrm>
        <a:off x="2911634" y="2624739"/>
        <a:ext cx="1880054" cy="1626322"/>
      </dsp:txXfrm>
    </dsp:sp>
    <dsp:sp modelId="{8B7D6B3E-F2E8-4E1A-9067-055198B3D266}">
      <dsp:nvSpPr>
        <dsp:cNvPr id="0" name=""/>
        <dsp:cNvSpPr/>
      </dsp:nvSpPr>
      <dsp:spPr>
        <a:xfrm>
          <a:off x="4193106" y="1048588"/>
          <a:ext cx="1060976" cy="914171"/>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249E8-44CD-47F9-AC16-BC1FEC6E3023}">
      <dsp:nvSpPr>
        <dsp:cNvPr id="0" name=""/>
        <dsp:cNvSpPr/>
      </dsp:nvSpPr>
      <dsp:spPr>
        <a:xfrm>
          <a:off x="2691255" y="0"/>
          <a:ext cx="2304450" cy="1993620"/>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 </a:t>
          </a:r>
        </a:p>
      </dsp:txBody>
      <dsp:txXfrm>
        <a:off x="3073152" y="330385"/>
        <a:ext cx="1540656" cy="1332850"/>
      </dsp:txXfrm>
    </dsp:sp>
    <dsp:sp modelId="{A329521F-5DE9-45EC-8F7F-787395268139}">
      <dsp:nvSpPr>
        <dsp:cNvPr id="0" name=""/>
        <dsp:cNvSpPr/>
      </dsp:nvSpPr>
      <dsp:spPr>
        <a:xfrm>
          <a:off x="5431348" y="2757601"/>
          <a:ext cx="1060976" cy="914171"/>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4C301-585F-4131-B7A4-0CE84EE15B33}">
      <dsp:nvSpPr>
        <dsp:cNvPr id="0" name=""/>
        <dsp:cNvSpPr/>
      </dsp:nvSpPr>
      <dsp:spPr>
        <a:xfrm>
          <a:off x="4804704" y="1226210"/>
          <a:ext cx="2304450" cy="1993620"/>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 </a:t>
          </a:r>
        </a:p>
      </dsp:txBody>
      <dsp:txXfrm>
        <a:off x="5186601" y="1556595"/>
        <a:ext cx="1540656" cy="1332850"/>
      </dsp:txXfrm>
    </dsp:sp>
    <dsp:sp modelId="{6D011B31-142E-4BE0-B7DC-BAAFCD488B84}">
      <dsp:nvSpPr>
        <dsp:cNvPr id="0" name=""/>
        <dsp:cNvSpPr/>
      </dsp:nvSpPr>
      <dsp:spPr>
        <a:xfrm>
          <a:off x="4571185" y="4686757"/>
          <a:ext cx="1060976" cy="914171"/>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2E150-D7E9-4DD3-A205-6824B6DA64F1}">
      <dsp:nvSpPr>
        <dsp:cNvPr id="0" name=""/>
        <dsp:cNvSpPr/>
      </dsp:nvSpPr>
      <dsp:spPr>
        <a:xfrm>
          <a:off x="4804704" y="3636797"/>
          <a:ext cx="2304450" cy="1993620"/>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 </a:t>
          </a:r>
        </a:p>
      </dsp:txBody>
      <dsp:txXfrm>
        <a:off x="5186601" y="3967182"/>
        <a:ext cx="1540656" cy="1332850"/>
      </dsp:txXfrm>
    </dsp:sp>
    <dsp:sp modelId="{B7B3FDDD-A696-4C1B-BB25-0D185820EF03}">
      <dsp:nvSpPr>
        <dsp:cNvPr id="0" name=""/>
        <dsp:cNvSpPr/>
      </dsp:nvSpPr>
      <dsp:spPr>
        <a:xfrm>
          <a:off x="2437458" y="4887010"/>
          <a:ext cx="1060976" cy="914171"/>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52247-7118-4A2B-A023-566BDF65FFC2}">
      <dsp:nvSpPr>
        <dsp:cNvPr id="0" name=""/>
        <dsp:cNvSpPr/>
      </dsp:nvSpPr>
      <dsp:spPr>
        <a:xfrm>
          <a:off x="2691255" y="4864379"/>
          <a:ext cx="2304450" cy="1993620"/>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 </a:t>
          </a:r>
        </a:p>
      </dsp:txBody>
      <dsp:txXfrm>
        <a:off x="3073152" y="5194764"/>
        <a:ext cx="1540656" cy="1332850"/>
      </dsp:txXfrm>
    </dsp:sp>
    <dsp:sp modelId="{4279F26E-A5DF-4674-A96E-0B068D42C311}">
      <dsp:nvSpPr>
        <dsp:cNvPr id="0" name=""/>
        <dsp:cNvSpPr/>
      </dsp:nvSpPr>
      <dsp:spPr>
        <a:xfrm>
          <a:off x="1178939" y="3178682"/>
          <a:ext cx="1060976" cy="914171"/>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B83BC-C0A2-45F1-99AF-7B1DDAE3E1C4}">
      <dsp:nvSpPr>
        <dsp:cNvPr id="0" name=""/>
        <dsp:cNvSpPr/>
      </dsp:nvSpPr>
      <dsp:spPr>
        <a:xfrm>
          <a:off x="567995" y="3638168"/>
          <a:ext cx="2304450" cy="1993620"/>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 </a:t>
          </a:r>
        </a:p>
      </dsp:txBody>
      <dsp:txXfrm>
        <a:off x="949892" y="3968553"/>
        <a:ext cx="1540656" cy="1332850"/>
      </dsp:txXfrm>
    </dsp:sp>
    <dsp:sp modelId="{BF38ADE2-63A7-44F6-B2F7-DEFDE7ADC821}">
      <dsp:nvSpPr>
        <dsp:cNvPr id="0" name=""/>
        <dsp:cNvSpPr/>
      </dsp:nvSpPr>
      <dsp:spPr>
        <a:xfrm>
          <a:off x="567995" y="1223467"/>
          <a:ext cx="2304450" cy="1993620"/>
        </a:xfrm>
        <a:prstGeom prst="hexagon">
          <a:avLst>
            <a:gd name="adj" fmla="val 28570"/>
            <a:gd name="vf" fmla="val 1154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 </a:t>
          </a:r>
        </a:p>
      </dsp:txBody>
      <dsp:txXfrm>
        <a:off x="949892" y="1553852"/>
        <a:ext cx="1540656" cy="133285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C116E0-7F5F-4512-ADA8-2B62B4FB5D83}" type="datetimeFigureOut">
              <a:rPr lang="en-US" smtClean="0"/>
              <a:t>3/8/2020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07637B-0E07-456D-8401-7B48D1D8A82F}" type="slidenum">
              <a:rPr lang="en-US" smtClean="0"/>
              <a:t>‹#›</a:t>
            </a:fld>
            <a:endParaRPr lang="en-US"/>
          </a:p>
        </p:txBody>
      </p:sp>
    </p:spTree>
    <p:extLst>
      <p:ext uri="{BB962C8B-B14F-4D97-AF65-F5344CB8AC3E}">
        <p14:creationId xmlns:p14="http://schemas.microsoft.com/office/powerpoint/2010/main" val="253012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98B464A-D23B-4D57-85F9-EBC1535BC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sz="1000">
                <a:solidFill>
                  <a:schemeClr val="tx1"/>
                </a:solidFill>
                <a:latin typeface="Times New Roman" panose="02020603050405020304" pitchFamily="18" charset="0"/>
              </a:defRPr>
            </a:lvl1pPr>
            <a:lvl2pPr marL="757066" indent="-291179" defTabSz="947950">
              <a:defRPr sz="1000">
                <a:solidFill>
                  <a:schemeClr val="tx1"/>
                </a:solidFill>
                <a:latin typeface="Times New Roman" panose="02020603050405020304" pitchFamily="18" charset="0"/>
              </a:defRPr>
            </a:lvl2pPr>
            <a:lvl3pPr marL="1164717" indent="-232943" defTabSz="947950">
              <a:defRPr sz="1000">
                <a:solidFill>
                  <a:schemeClr val="tx1"/>
                </a:solidFill>
                <a:latin typeface="Times New Roman" panose="02020603050405020304" pitchFamily="18" charset="0"/>
              </a:defRPr>
            </a:lvl3pPr>
            <a:lvl4pPr marL="1630604" indent="-232943" defTabSz="947950">
              <a:defRPr sz="1000">
                <a:solidFill>
                  <a:schemeClr val="tx1"/>
                </a:solidFill>
                <a:latin typeface="Times New Roman" panose="02020603050405020304" pitchFamily="18" charset="0"/>
              </a:defRPr>
            </a:lvl4pPr>
            <a:lvl5pPr marL="2096491" indent="-232943" defTabSz="947950">
              <a:defRPr sz="1000">
                <a:solidFill>
                  <a:schemeClr val="tx1"/>
                </a:solidFill>
                <a:latin typeface="Times New Roman" panose="02020603050405020304" pitchFamily="18" charset="0"/>
              </a:defRPr>
            </a:lvl5pPr>
            <a:lvl6pPr marL="2562377" indent="-232943" defTabSz="947950" eaLnBrk="0" fontAlgn="base" hangingPunct="0">
              <a:spcBef>
                <a:spcPct val="0"/>
              </a:spcBef>
              <a:spcAft>
                <a:spcPct val="0"/>
              </a:spcAft>
              <a:defRPr sz="1000">
                <a:solidFill>
                  <a:schemeClr val="tx1"/>
                </a:solidFill>
                <a:latin typeface="Times New Roman" panose="02020603050405020304" pitchFamily="18" charset="0"/>
              </a:defRPr>
            </a:lvl6pPr>
            <a:lvl7pPr marL="3028264" indent="-232943" defTabSz="947950" eaLnBrk="0" fontAlgn="base" hangingPunct="0">
              <a:spcBef>
                <a:spcPct val="0"/>
              </a:spcBef>
              <a:spcAft>
                <a:spcPct val="0"/>
              </a:spcAft>
              <a:defRPr sz="1000">
                <a:solidFill>
                  <a:schemeClr val="tx1"/>
                </a:solidFill>
                <a:latin typeface="Times New Roman" panose="02020603050405020304" pitchFamily="18" charset="0"/>
              </a:defRPr>
            </a:lvl7pPr>
            <a:lvl8pPr marL="3494151" indent="-232943" defTabSz="947950" eaLnBrk="0" fontAlgn="base" hangingPunct="0">
              <a:spcBef>
                <a:spcPct val="0"/>
              </a:spcBef>
              <a:spcAft>
                <a:spcPct val="0"/>
              </a:spcAft>
              <a:defRPr sz="1000">
                <a:solidFill>
                  <a:schemeClr val="tx1"/>
                </a:solidFill>
                <a:latin typeface="Times New Roman" panose="02020603050405020304" pitchFamily="18" charset="0"/>
              </a:defRPr>
            </a:lvl8pPr>
            <a:lvl9pPr marL="3960038" indent="-232943" defTabSz="947950" eaLnBrk="0" fontAlgn="base" hangingPunct="0">
              <a:spcBef>
                <a:spcPct val="0"/>
              </a:spcBef>
              <a:spcAft>
                <a:spcPct val="0"/>
              </a:spcAft>
              <a:defRPr sz="1000">
                <a:solidFill>
                  <a:schemeClr val="tx1"/>
                </a:solidFill>
                <a:latin typeface="Times New Roman" panose="02020603050405020304" pitchFamily="18" charset="0"/>
              </a:defRPr>
            </a:lvl9pPr>
          </a:lstStyle>
          <a:p>
            <a:fld id="{3F1819DC-CC6D-4900-8919-D54569A98EFE}"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4099" name="Rectangle 2">
            <a:extLst>
              <a:ext uri="{FF2B5EF4-FFF2-40B4-BE49-F238E27FC236}">
                <a16:creationId xmlns:a16="http://schemas.microsoft.com/office/drawing/2014/main" id="{BF2F7ADF-B70F-4D3F-87F3-DAB515BE2BBA}"/>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4EC1399-43F2-4E0A-9994-5C9DBA47C2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E85DCB-E993-4AE4-9990-52BDF1C6ABA6}"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130999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D61EB7-66CB-4A66-97FA-F8576BF5E722}"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203194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8BEFE-3BFB-43BF-A4B2-58DC0583DCF8}"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312423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D295B-88EF-45D0-9098-B79AA8F3FBF8}"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27736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BE7732-7DB1-4A22-B36E-85E97EB93C34}"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123201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28F17F-3014-4916-B66F-E336762E331B}" type="datetime1">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421702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7F081-C76B-4904-AED7-61ABF4C3DEAF}" type="datetime1">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34377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89F4F2-E861-4224-B16D-434719583220}" type="datetime1">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228149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25C86-7DA5-4D6F-8E47-BFCD6ED0E3FD}" type="datetime1">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240679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362B1D-B7C9-49FE-B6F0-01E7FF8CA7A4}" type="datetime1">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10943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F04AED-3FC4-4EBB-86D4-D78B58282868}" type="datetime1">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EFD91-9001-4ED0-A646-40CEBEC5C741}" type="slidenum">
              <a:rPr lang="en-US" smtClean="0"/>
              <a:t>‹#›</a:t>
            </a:fld>
            <a:endParaRPr lang="en-US"/>
          </a:p>
        </p:txBody>
      </p:sp>
    </p:spTree>
    <p:extLst>
      <p:ext uri="{BB962C8B-B14F-4D97-AF65-F5344CB8AC3E}">
        <p14:creationId xmlns:p14="http://schemas.microsoft.com/office/powerpoint/2010/main" val="212549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0184A-735F-4A24-865A-229F29AAFDF5}" type="datetime1">
              <a:rPr lang="en-US" smtClean="0"/>
              <a:t>3/8/2020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EFD91-9001-4ED0-A646-40CEBEC5C741}" type="slidenum">
              <a:rPr lang="en-US" smtClean="0"/>
              <a:t>‹#›</a:t>
            </a:fld>
            <a:endParaRPr lang="en-US"/>
          </a:p>
        </p:txBody>
      </p:sp>
    </p:spTree>
    <p:extLst>
      <p:ext uri="{BB962C8B-B14F-4D97-AF65-F5344CB8AC3E}">
        <p14:creationId xmlns:p14="http://schemas.microsoft.com/office/powerpoint/2010/main" val="366340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9.png"/><Relationship Id="rId4" Type="http://schemas.openxmlformats.org/officeDocument/2006/relationships/hyperlink" Target="https://www.youtube.com/watch?time_continue=1&amp;v=0rjtOWn5mj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bea.gov/bea/regional/spi/"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zaI7GsxdmvM" TargetMode="External"/><Relationship Id="rId3" Type="http://schemas.openxmlformats.org/officeDocument/2006/relationships/image" Target="../media/image5.jpg"/><Relationship Id="rId7" Type="http://schemas.openxmlformats.org/officeDocument/2006/relationships/image" Target="../media/image38.png"/><Relationship Id="rId2" Type="http://schemas.openxmlformats.org/officeDocument/2006/relationships/hyperlink" Target="https://www.youtube.com/watch?time_continue=1&amp;v=a3xgYIPpIQ4" TargetMode="Externa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youtube.com/watch?v=PoV7GGN-u7Q"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s://www.youtube.com/watch?v=PoV7GGN-u7Q" TargetMode="Externa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PoV7GGN-u7Q"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hyperlink" Target="https://www.youtube.com/watch?v=sNOsIB5VMSQ"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91563532-8519-4FC8-BC30-45397BB67CB3}"/>
              </a:ext>
            </a:extLst>
          </p:cNvPr>
          <p:cNvSpPr txBox="1">
            <a:spLocks noChangeArrowheads="1"/>
          </p:cNvSpPr>
          <p:nvPr/>
        </p:nvSpPr>
        <p:spPr bwMode="auto">
          <a:xfrm>
            <a:off x="120316" y="12844"/>
            <a:ext cx="9144000" cy="1908215"/>
          </a:xfrm>
          <a:prstGeom prst="rect">
            <a:avLst/>
          </a:prstGeom>
          <a:noFill/>
          <a:ln w="9525">
            <a:noFill/>
            <a:miter lim="800000"/>
            <a:headEnd/>
            <a:tailEnd/>
          </a:ln>
          <a:effectLst/>
        </p:spPr>
        <p:txBody>
          <a:bodyPr>
            <a:spAutoFit/>
          </a:bodyPr>
          <a:lstStyle/>
          <a:p>
            <a:pPr eaLnBrk="1" hangingPunct="1">
              <a:defRPr/>
            </a:pPr>
            <a:r>
              <a:rPr lang="en-US" b="1" dirty="0">
                <a:latin typeface="Source Sans Pro Black" panose="020B0803030403020204" pitchFamily="34" charset="0"/>
                <a:ea typeface="Source Sans Pro Black" panose="020B0803030403020204" pitchFamily="34" charset="0"/>
              </a:rPr>
              <a:t>SS Grade 8 Name:</a:t>
            </a:r>
            <a:r>
              <a:rPr lang="en-US" b="1" u="sng" dirty="0">
                <a:latin typeface="Source Sans Pro Black" panose="020B0803030403020204" pitchFamily="34" charset="0"/>
                <a:ea typeface="Source Sans Pro Black" panose="020B0803030403020204" pitchFamily="34" charset="0"/>
              </a:rPr>
              <a:t>			_________________________	</a:t>
            </a:r>
            <a:r>
              <a:rPr lang="en-US" b="1" dirty="0">
                <a:latin typeface="Source Sans Pro Black" panose="020B0803030403020204" pitchFamily="34" charset="0"/>
                <a:ea typeface="Source Sans Pro Black" panose="020B0803030403020204" pitchFamily="34" charset="0"/>
              </a:rPr>
              <a:t>	Period:</a:t>
            </a:r>
            <a:r>
              <a:rPr lang="en-US" u="sng" dirty="0">
                <a:latin typeface="Source Sans Pro Black" panose="020B0803030403020204" pitchFamily="34" charset="0"/>
                <a:ea typeface="Source Sans Pro Black" panose="020B0803030403020204" pitchFamily="34" charset="0"/>
              </a:rPr>
              <a:t>	</a:t>
            </a:r>
            <a:endParaRPr lang="en-US" b="1" dirty="0">
              <a:latin typeface="Source Sans Pro Black" panose="020B0803030403020204" pitchFamily="34" charset="0"/>
              <a:ea typeface="Source Sans Pro Black" panose="020B0803030403020204" pitchFamily="34" charset="0"/>
            </a:endParaRPr>
          </a:p>
          <a:p>
            <a:pPr eaLnBrk="1" hangingPunct="1">
              <a:defRPr/>
            </a:pPr>
            <a:r>
              <a:rPr lang="en-US" b="1" dirty="0">
                <a:latin typeface="Source Sans Pro Black" panose="020B0803030403020204" pitchFamily="34" charset="0"/>
                <a:ea typeface="Source Sans Pro Black" panose="020B0803030403020204" pitchFamily="34" charset="0"/>
              </a:rPr>
              <a:t>							</a:t>
            </a:r>
          </a:p>
          <a:p>
            <a:pPr eaLnBrk="1" hangingPunct="1">
              <a:defRPr/>
            </a:pPr>
            <a:endParaRPr lang="en-US" b="1" dirty="0">
              <a:latin typeface="Source Sans Pro Black" panose="020B0803030403020204" pitchFamily="34" charset="0"/>
              <a:ea typeface="Source Sans Pro Black" panose="020B0803030403020204" pitchFamily="34" charset="0"/>
            </a:endParaRPr>
          </a:p>
          <a:p>
            <a:pPr algn="ctr">
              <a:defRPr/>
            </a:pPr>
            <a:r>
              <a:rPr lang="en-US" sz="3200" b="1" dirty="0">
                <a:solidFill>
                  <a:schemeClr val="accent1">
                    <a:lumMod val="75000"/>
                  </a:schemeClr>
                </a:solidFill>
                <a:latin typeface="Source Sans Pro Black" panose="020B0803030403020204" pitchFamily="34" charset="0"/>
                <a:ea typeface="Source Sans Pro Black" panose="020B0803030403020204" pitchFamily="34" charset="0"/>
              </a:rPr>
              <a:t>MODULE: 6 – GREAT DEPRESSION &amp; NEW DEAL </a:t>
            </a:r>
          </a:p>
          <a:p>
            <a:pPr algn="ctr" eaLnBrk="1" hangingPunct="1">
              <a:defRPr/>
            </a:pPr>
            <a:endParaRPr lang="en-US" sz="3200" b="1" dirty="0">
              <a:solidFill>
                <a:schemeClr val="accent1">
                  <a:lumMod val="75000"/>
                </a:schemeClr>
              </a:solidFill>
              <a:latin typeface="Source Sans Pro Black" panose="020B0803030403020204" pitchFamily="34" charset="0"/>
              <a:ea typeface="Source Sans Pro Black" panose="020B0803030403020204" pitchFamily="34" charset="0"/>
            </a:endParaRPr>
          </a:p>
        </p:txBody>
      </p:sp>
      <p:sp>
        <p:nvSpPr>
          <p:cNvPr id="3" name="Rectangle 2">
            <a:extLst>
              <a:ext uri="{FF2B5EF4-FFF2-40B4-BE49-F238E27FC236}">
                <a16:creationId xmlns:a16="http://schemas.microsoft.com/office/drawing/2014/main" id="{99215F72-2C43-4AAF-842C-42EA9FD68AF0}"/>
              </a:ext>
            </a:extLst>
          </p:cNvPr>
          <p:cNvSpPr/>
          <p:nvPr/>
        </p:nvSpPr>
        <p:spPr>
          <a:xfrm>
            <a:off x="0" y="412953"/>
            <a:ext cx="9144000" cy="307777"/>
          </a:xfrm>
          <a:prstGeom prst="rect">
            <a:avLst/>
          </a:prstGeom>
        </p:spPr>
        <p:txBody>
          <a:bodyPr>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causes and effects of the Great Depression?</a:t>
            </a:r>
          </a:p>
        </p:txBody>
      </p:sp>
      <p:graphicFrame>
        <p:nvGraphicFramePr>
          <p:cNvPr id="5" name="Table 4">
            <a:extLst>
              <a:ext uri="{FF2B5EF4-FFF2-40B4-BE49-F238E27FC236}">
                <a16:creationId xmlns:a16="http://schemas.microsoft.com/office/drawing/2014/main" id="{6A59B2AD-322B-413F-A4C8-9C7B1DE6507C}"/>
              </a:ext>
            </a:extLst>
          </p:cNvPr>
          <p:cNvGraphicFramePr>
            <a:graphicFrameLocks noGrp="1"/>
          </p:cNvGraphicFramePr>
          <p:nvPr>
            <p:extLst>
              <p:ext uri="{D42A27DB-BD31-4B8C-83A1-F6EECF244321}">
                <p14:modId xmlns:p14="http://schemas.microsoft.com/office/powerpoint/2010/main" val="2285890158"/>
              </p:ext>
            </p:extLst>
          </p:nvPr>
        </p:nvGraphicFramePr>
        <p:xfrm>
          <a:off x="274637" y="1906588"/>
          <a:ext cx="8594725" cy="4632325"/>
        </p:xfrm>
        <a:graphic>
          <a:graphicData uri="http://schemas.openxmlformats.org/drawingml/2006/table">
            <a:tbl>
              <a:tblPr firstRow="1" bandRow="1">
                <a:tableStyleId>{2D5ABB26-0587-4C30-8999-92F81FD0307C}</a:tableStyleId>
              </a:tblPr>
              <a:tblGrid>
                <a:gridCol w="2011531">
                  <a:extLst>
                    <a:ext uri="{9D8B030D-6E8A-4147-A177-3AD203B41FA5}">
                      <a16:colId xmlns:a16="http://schemas.microsoft.com/office/drawing/2014/main" val="20000"/>
                    </a:ext>
                  </a:extLst>
                </a:gridCol>
                <a:gridCol w="4571663">
                  <a:extLst>
                    <a:ext uri="{9D8B030D-6E8A-4147-A177-3AD203B41FA5}">
                      <a16:colId xmlns:a16="http://schemas.microsoft.com/office/drawing/2014/main" val="20001"/>
                    </a:ext>
                  </a:extLst>
                </a:gridCol>
                <a:gridCol w="2011531">
                  <a:extLst>
                    <a:ext uri="{9D8B030D-6E8A-4147-A177-3AD203B41FA5}">
                      <a16:colId xmlns:a16="http://schemas.microsoft.com/office/drawing/2014/main" val="20002"/>
                    </a:ext>
                  </a:extLst>
                </a:gridCol>
              </a:tblGrid>
              <a:tr h="518142">
                <a:tc gridSpan="3">
                  <a:txBody>
                    <a:bodyPr/>
                    <a:lstStyle/>
                    <a:p>
                      <a:pPr algn="ctr"/>
                      <a:r>
                        <a:rPr lang="en-US" sz="2800" b="1" dirty="0">
                          <a:latin typeface="Abadi" panose="020B0604020104020204" pitchFamily="34" charset="0"/>
                        </a:rPr>
                        <a:t>Table of Contents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131">
                <a:tc>
                  <a:txBody>
                    <a:bodyPr/>
                    <a:lstStyle/>
                    <a:p>
                      <a:pPr algn="ctr"/>
                      <a:r>
                        <a:rPr lang="en-US" sz="2000" b="1" dirty="0">
                          <a:latin typeface="Abadi" panose="020B0604020104020204" pitchFamily="34" charset="0"/>
                        </a:rPr>
                        <a:t>Date</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latin typeface="Abadi" panose="020B0604020104020204" pitchFamily="34" charset="0"/>
                        </a:rPr>
                        <a:t>Topic(s)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latin typeface="Abadi" panose="020B0604020104020204" pitchFamily="34" charset="0"/>
                        </a:rPr>
                        <a:t>Page Numbers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131">
                <a:tc>
                  <a:txBody>
                    <a:bodyPr/>
                    <a:lstStyle/>
                    <a:p>
                      <a:pPr algn="ctr"/>
                      <a:r>
                        <a:rPr lang="en-US" sz="2000" dirty="0">
                          <a:latin typeface="Abadi" panose="020B0604020104020204" pitchFamily="34" charset="0"/>
                        </a:rPr>
                        <a:t>Days 1 - 3</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Hoover’s Presidency</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2 - 7</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131">
                <a:tc>
                  <a:txBody>
                    <a:bodyPr/>
                    <a:lstStyle/>
                    <a:p>
                      <a:pPr algn="ctr"/>
                      <a:r>
                        <a:rPr lang="en-US" sz="2000" dirty="0">
                          <a:latin typeface="Abadi" panose="020B0604020104020204" pitchFamily="34" charset="0"/>
                        </a:rPr>
                        <a:t>Days 3 - 5</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Dust Bowl</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8 - 14</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131">
                <a:tc>
                  <a:txBody>
                    <a:bodyPr/>
                    <a:lstStyle/>
                    <a:p>
                      <a:pPr algn="ctr"/>
                      <a:r>
                        <a:rPr lang="en-US" sz="2000" dirty="0">
                          <a:latin typeface="Abadi" panose="020B0604020104020204" pitchFamily="34" charset="0"/>
                        </a:rPr>
                        <a:t>Days 4 - 7</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Roosevelt’s Presidency</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15 - 19</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131">
                <a:tc>
                  <a:txBody>
                    <a:bodyPr/>
                    <a:lstStyle/>
                    <a:p>
                      <a:pPr algn="ctr"/>
                      <a:r>
                        <a:rPr lang="en-US" sz="2000" dirty="0">
                          <a:latin typeface="Abadi" panose="020B0604020104020204" pitchFamily="34" charset="0"/>
                        </a:rPr>
                        <a:t>Days 8 </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Relief New Deal</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20</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131">
                <a:tc>
                  <a:txBody>
                    <a:bodyPr/>
                    <a:lstStyle/>
                    <a:p>
                      <a:pPr algn="ctr"/>
                      <a:r>
                        <a:rPr lang="en-US" sz="2000" dirty="0">
                          <a:latin typeface="Abadi" panose="020B0604020104020204" pitchFamily="34" charset="0"/>
                        </a:rPr>
                        <a:t>Day 9 - 11 </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Recovery New Deal</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21-23</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71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latin typeface="Abadi" panose="020B0604020104020204" pitchFamily="34" charset="0"/>
                        </a:rPr>
                        <a:t>Days 12 - 13</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Reform New Deal</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latin typeface="Abadi" panose="020B0604020104020204" pitchFamily="34" charset="0"/>
                        </a:rPr>
                        <a:t>24 - 25</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1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latin typeface="Abadi" panose="020B0604020104020204" pitchFamily="34" charset="0"/>
                        </a:rPr>
                        <a:t>Day 12 -13</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Opponents of the New Deal</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26</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71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badi" panose="020B0604020104020204" pitchFamily="34" charset="0"/>
                        </a:rPr>
                        <a:t>Day 14-16</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Effects of The </a:t>
                      </a:r>
                      <a:r>
                        <a:rPr lang="en-US" sz="2000">
                          <a:latin typeface="Abadi" panose="020B0604020104020204" pitchFamily="34" charset="0"/>
                        </a:rPr>
                        <a:t>Great Depression</a:t>
                      </a: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27 - 29</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120" name="Slide Number Placeholder 8">
            <a:extLst>
              <a:ext uri="{FF2B5EF4-FFF2-40B4-BE49-F238E27FC236}">
                <a16:creationId xmlns:a16="http://schemas.microsoft.com/office/drawing/2014/main" id="{333EB64F-3C22-4A57-983A-963B57A9F9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B1F8D1D7-D0A6-45D3-958B-3B08867E33CD}" type="slidenum">
              <a:rPr lang="en-US" altLang="en-US" sz="1400" smtClean="0">
                <a:latin typeface="Arial" panose="020B0604020202020204" pitchFamily="34" charset="0"/>
              </a:rPr>
              <a:pPr>
                <a:spcBef>
                  <a:spcPct val="0"/>
                </a:spcBef>
                <a:buFontTx/>
                <a:buNone/>
              </a:pPr>
              <a:t>1</a:t>
            </a:fld>
            <a:endParaRPr lang="en-US" altLang="en-US" sz="1400">
              <a:latin typeface="Arial" panose="020B0604020202020204" pitchFamily="34" charset="0"/>
            </a:endParaRPr>
          </a:p>
        </p:txBody>
      </p:sp>
      <p:sp>
        <p:nvSpPr>
          <p:cNvPr id="2" name="Footer Placeholder 1">
            <a:extLst>
              <a:ext uri="{FF2B5EF4-FFF2-40B4-BE49-F238E27FC236}">
                <a16:creationId xmlns:a16="http://schemas.microsoft.com/office/drawing/2014/main" id="{64DA41BB-C6D5-4784-9EAD-BB8B8DB89667}"/>
              </a:ext>
            </a:extLst>
          </p:cNvPr>
          <p:cNvSpPr>
            <a:spLocks noGrp="1"/>
          </p:cNvSpPr>
          <p:nvPr>
            <p:ph type="ftr" sz="quarter" idx="11"/>
          </p:nvPr>
        </p:nvSpPr>
        <p:spPr/>
        <p:txBody>
          <a:bodyPr/>
          <a:lstStyle/>
          <a:p>
            <a:r>
              <a:rPr lang="en-US" dirty="0" err="1"/>
              <a:t>Voliver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BF6C8F-EA38-4957-A588-85D8C6F8B01D}"/>
              </a:ext>
            </a:extLst>
          </p:cNvPr>
          <p:cNvSpPr/>
          <p:nvPr/>
        </p:nvSpPr>
        <p:spPr>
          <a:xfrm>
            <a:off x="0" y="4857452"/>
            <a:ext cx="8903369" cy="2031325"/>
          </a:xfrm>
          <a:prstGeom prst="rect">
            <a:avLst/>
          </a:prstGeom>
        </p:spPr>
        <p:txBody>
          <a:bodyPr wrap="square">
            <a:spAutoFit/>
          </a:bodyPr>
          <a:lstStyle/>
          <a:p>
            <a:r>
              <a:rPr lang="en-US" sz="1600" b="1" i="1" dirty="0"/>
              <a:t>Document set 1</a:t>
            </a:r>
          </a:p>
          <a:p>
            <a:r>
              <a:rPr lang="en-US" sz="1400" dirty="0"/>
              <a:t> </a:t>
            </a:r>
          </a:p>
          <a:p>
            <a:r>
              <a:rPr lang="en-US" sz="1400" b="1" dirty="0"/>
              <a:t>Geographic Context</a:t>
            </a:r>
          </a:p>
          <a:p>
            <a:r>
              <a:rPr lang="en-US" sz="1400" dirty="0"/>
              <a:t>1) Explain the geographic circumstances that led to the migration of agricultural workers and their families in the 1930’s.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dirty="0"/>
          </a:p>
          <a:p>
            <a:endParaRPr lang="en-US" sz="1200" dirty="0"/>
          </a:p>
        </p:txBody>
      </p:sp>
      <p:graphicFrame>
        <p:nvGraphicFramePr>
          <p:cNvPr id="11" name="Table 10">
            <a:extLst>
              <a:ext uri="{FF2B5EF4-FFF2-40B4-BE49-F238E27FC236}">
                <a16:creationId xmlns:a16="http://schemas.microsoft.com/office/drawing/2014/main" id="{8F626C1C-2FED-46BD-87F7-2F579C24B453}"/>
              </a:ext>
            </a:extLst>
          </p:cNvPr>
          <p:cNvGraphicFramePr>
            <a:graphicFrameLocks noGrp="1"/>
          </p:cNvGraphicFramePr>
          <p:nvPr>
            <p:extLst>
              <p:ext uri="{D42A27DB-BD31-4B8C-83A1-F6EECF244321}">
                <p14:modId xmlns:p14="http://schemas.microsoft.com/office/powerpoint/2010/main" val="409188863"/>
              </p:ext>
            </p:extLst>
          </p:nvPr>
        </p:nvGraphicFramePr>
        <p:xfrm>
          <a:off x="3050005" y="223740"/>
          <a:ext cx="2704097" cy="1797177"/>
        </p:xfrm>
        <a:graphic>
          <a:graphicData uri="http://schemas.openxmlformats.org/drawingml/2006/table">
            <a:tbl>
              <a:tblPr/>
              <a:tblGrid>
                <a:gridCol w="2704097">
                  <a:extLst>
                    <a:ext uri="{9D8B030D-6E8A-4147-A177-3AD203B41FA5}">
                      <a16:colId xmlns:a16="http://schemas.microsoft.com/office/drawing/2014/main" val="2035253793"/>
                    </a:ext>
                  </a:extLst>
                </a:gridCol>
              </a:tblGrid>
              <a:tr h="1285303">
                <a:tc>
                  <a:txBody>
                    <a:bodyPr/>
                    <a:lstStyle/>
                    <a:p>
                      <a:pPr marL="0" marR="101600">
                        <a:lnSpc>
                          <a:spcPct val="122000"/>
                        </a:lnSpc>
                        <a:spcBef>
                          <a:spcPts val="0"/>
                        </a:spcBef>
                        <a:spcAft>
                          <a:spcPts val="800"/>
                        </a:spcAft>
                      </a:pPr>
                      <a:r>
                        <a:rPr lang="en-US" sz="1100" b="0" dirty="0">
                          <a:effectLst/>
                          <a:latin typeface="Helvetica Neue"/>
                          <a:ea typeface="Helvetica Neue"/>
                          <a:cs typeface="Helvetica Neue"/>
                        </a:rPr>
                        <a:t>Caption: Migrant agricultural worker's family. Seven hungry children. Mother aged thirty-two. Father is native Californian. Taken in: Nipomo, California</a:t>
                      </a:r>
                      <a:endParaRPr lang="en-US" sz="1100" b="1" dirty="0">
                        <a:effectLst/>
                        <a:latin typeface="Arial" panose="020B0604020202020204" pitchFamily="34" charset="0"/>
                        <a:ea typeface="Trebuchet MS" panose="020B0603020202020204" pitchFamily="34" charset="0"/>
                        <a:cs typeface="Trebuchet MS" panose="020B0603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 </a:t>
                      </a:r>
                      <a:r>
                        <a:rPr lang="en-US" sz="1100" dirty="0">
                          <a:solidFill>
                            <a:srgbClr val="555555"/>
                          </a:solidFill>
                          <a:effectLst/>
                          <a:highlight>
                            <a:srgbClr val="FFFFFF"/>
                          </a:highlight>
                          <a:latin typeface="Helvetica Neue"/>
                          <a:ea typeface="Helvetica Neue"/>
                          <a:cs typeface="Helvetica Neue"/>
                        </a:rPr>
                        <a:t> Photographer: Dorothea Lange </a:t>
                      </a: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dirty="0">
                          <a:solidFill>
                            <a:srgbClr val="555555"/>
                          </a:solidFill>
                          <a:effectLst/>
                          <a:highlight>
                            <a:srgbClr val="FFFFFF"/>
                          </a:highlight>
                          <a:latin typeface="Helvetica Neue"/>
                          <a:ea typeface="Helvetica Neue"/>
                          <a:cs typeface="Helvetica Neue"/>
                        </a:rPr>
                        <a:t> Date: February 1936 </a:t>
                      </a: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dirty="0">
                          <a:effectLst/>
                          <a:latin typeface="Helvetica Neue"/>
                          <a:ea typeface="Helvetica Neue"/>
                          <a:cs typeface="Helvetica Neue"/>
                        </a:rPr>
                        <a:t> </a:t>
                      </a:r>
                      <a:endParaRPr lang="en-US"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568583"/>
                  </a:ext>
                </a:extLst>
              </a:tr>
            </a:tbl>
          </a:graphicData>
        </a:graphic>
      </p:graphicFrame>
      <p:pic>
        <p:nvPicPr>
          <p:cNvPr id="15" name="image1.png">
            <a:extLst>
              <a:ext uri="{FF2B5EF4-FFF2-40B4-BE49-F238E27FC236}">
                <a16:creationId xmlns:a16="http://schemas.microsoft.com/office/drawing/2014/main" id="{3CF71A82-1DD3-4DDC-ADA5-C0DDB3F930C5}"/>
              </a:ext>
            </a:extLst>
          </p:cNvPr>
          <p:cNvPicPr/>
          <p:nvPr/>
        </p:nvPicPr>
        <p:blipFill>
          <a:blip r:embed="rId2"/>
          <a:srcRect/>
          <a:stretch>
            <a:fillRect/>
          </a:stretch>
        </p:blipFill>
        <p:spPr>
          <a:xfrm>
            <a:off x="5844339" y="0"/>
            <a:ext cx="3284621" cy="4262740"/>
          </a:xfrm>
          <a:prstGeom prst="rect">
            <a:avLst/>
          </a:prstGeom>
          <a:ln/>
        </p:spPr>
      </p:pic>
      <p:sp>
        <p:nvSpPr>
          <p:cNvPr id="13" name="Slide Number Placeholder 12">
            <a:extLst>
              <a:ext uri="{FF2B5EF4-FFF2-40B4-BE49-F238E27FC236}">
                <a16:creationId xmlns:a16="http://schemas.microsoft.com/office/drawing/2014/main" id="{415D3C71-B4E0-4CF9-A5D4-5C2AB5B4BF2C}"/>
              </a:ext>
            </a:extLst>
          </p:cNvPr>
          <p:cNvSpPr>
            <a:spLocks noGrp="1"/>
          </p:cNvSpPr>
          <p:nvPr>
            <p:ph type="sldNum" sz="quarter" idx="12"/>
          </p:nvPr>
        </p:nvSpPr>
        <p:spPr/>
        <p:txBody>
          <a:bodyPr/>
          <a:lstStyle/>
          <a:p>
            <a:fld id="{424EFD91-9001-4ED0-A646-40CEBEC5C741}" type="slidenum">
              <a:rPr lang="en-US" smtClean="0"/>
              <a:t>10</a:t>
            </a:fld>
            <a:endParaRPr lang="en-US"/>
          </a:p>
        </p:txBody>
      </p:sp>
      <p:pic>
        <p:nvPicPr>
          <p:cNvPr id="2056" name="Picture 8">
            <a:extLst>
              <a:ext uri="{FF2B5EF4-FFF2-40B4-BE49-F238E27FC236}">
                <a16:creationId xmlns:a16="http://schemas.microsoft.com/office/drawing/2014/main" id="{BEF796C0-26C9-4C16-8ECE-66A46D191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1" y="0"/>
            <a:ext cx="2944728" cy="23769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1FE5EA-ABD2-4B91-9632-A9B39FE1CCCA}"/>
              </a:ext>
            </a:extLst>
          </p:cNvPr>
          <p:cNvPicPr>
            <a:picLocks noChangeAspect="1"/>
          </p:cNvPicPr>
          <p:nvPr/>
        </p:nvPicPr>
        <p:blipFill>
          <a:blip r:embed="rId4"/>
          <a:stretch>
            <a:fillRect/>
          </a:stretch>
        </p:blipFill>
        <p:spPr>
          <a:xfrm>
            <a:off x="0" y="2492007"/>
            <a:ext cx="4096322" cy="2276793"/>
          </a:xfrm>
          <a:prstGeom prst="rect">
            <a:avLst/>
          </a:prstGeom>
        </p:spPr>
      </p:pic>
      <p:sp>
        <p:nvSpPr>
          <p:cNvPr id="8" name="Rectangle 7">
            <a:extLst>
              <a:ext uri="{FF2B5EF4-FFF2-40B4-BE49-F238E27FC236}">
                <a16:creationId xmlns:a16="http://schemas.microsoft.com/office/drawing/2014/main" id="{EC039D8E-63CF-4BF8-BEE7-EABB42E3F43B}"/>
              </a:ext>
            </a:extLst>
          </p:cNvPr>
          <p:cNvSpPr/>
          <p:nvPr/>
        </p:nvSpPr>
        <p:spPr>
          <a:xfrm>
            <a:off x="5981350" y="4351392"/>
            <a:ext cx="3082751" cy="646331"/>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Tree>
    <p:extLst>
      <p:ext uri="{BB962C8B-B14F-4D97-AF65-F5344CB8AC3E}">
        <p14:creationId xmlns:p14="http://schemas.microsoft.com/office/powerpoint/2010/main" val="407398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889B0-8AB9-4D6A-92D5-D32D989D2FFE}"/>
              </a:ext>
            </a:extLst>
          </p:cNvPr>
          <p:cNvSpPr/>
          <p:nvPr/>
        </p:nvSpPr>
        <p:spPr>
          <a:xfrm>
            <a:off x="54142" y="4646222"/>
            <a:ext cx="9035716" cy="1384995"/>
          </a:xfrm>
          <a:prstGeom prst="rect">
            <a:avLst/>
          </a:prstGeom>
        </p:spPr>
        <p:txBody>
          <a:bodyPr wrap="square">
            <a:spAutoFit/>
          </a:bodyPr>
          <a:lstStyle/>
          <a:p>
            <a:r>
              <a:rPr lang="en-US" sz="1400" b="1" dirty="0"/>
              <a:t>2a) Based on this excerpt</a:t>
            </a:r>
            <a:r>
              <a:rPr lang="en-US" sz="1400" b="1" u="sng" dirty="0"/>
              <a:t> from Harvest </a:t>
            </a:r>
            <a:r>
              <a:rPr lang="en-US" sz="1400" b="1" u="sng" dirty="0" err="1"/>
              <a:t>Gypsises</a:t>
            </a:r>
            <a:r>
              <a:rPr lang="en-US" sz="1400" b="1" dirty="0"/>
              <a:t> by John Steinbeck, Identify a common point of view concerning migrant field workers during the dustbowl.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400" b="1" dirty="0"/>
          </a:p>
        </p:txBody>
      </p:sp>
      <p:sp>
        <p:nvSpPr>
          <p:cNvPr id="3" name="Rectangle 2">
            <a:extLst>
              <a:ext uri="{FF2B5EF4-FFF2-40B4-BE49-F238E27FC236}">
                <a16:creationId xmlns:a16="http://schemas.microsoft.com/office/drawing/2014/main" id="{A588C0F7-DF28-43DC-8A25-8B726B69C3C3}"/>
              </a:ext>
            </a:extLst>
          </p:cNvPr>
          <p:cNvSpPr/>
          <p:nvPr/>
        </p:nvSpPr>
        <p:spPr>
          <a:xfrm>
            <a:off x="0" y="0"/>
            <a:ext cx="8674768" cy="814518"/>
          </a:xfrm>
          <a:prstGeom prst="rect">
            <a:avLst/>
          </a:prstGeom>
        </p:spPr>
        <p:txBody>
          <a:bodyPr wrap="square">
            <a:spAutoFit/>
          </a:bodyPr>
          <a:lstStyle/>
          <a:p>
            <a:pPr>
              <a:lnSpc>
                <a:spcPct val="115000"/>
              </a:lnSpc>
            </a:pPr>
            <a:r>
              <a:rPr lang="en-US" sz="1400" b="1" i="1" dirty="0">
                <a:highlight>
                  <a:srgbClr val="FFFFFF"/>
                </a:highlight>
                <a:latin typeface="Helvetica Neue"/>
                <a:ea typeface="Helvetica Neue"/>
                <a:cs typeface="Helvetica Neue"/>
              </a:rPr>
              <a:t>Document 2 </a:t>
            </a:r>
            <a:r>
              <a:rPr lang="en-US" sz="1400" b="1" i="1" dirty="0">
                <a:highlight>
                  <a:srgbClr val="FFFFFF"/>
                </a:highlight>
              </a:rPr>
              <a:t>The Harvest Gypsies</a:t>
            </a:r>
            <a:r>
              <a:rPr lang="en-US" sz="1400" b="1" dirty="0">
                <a:highlight>
                  <a:srgbClr val="FFFFFF"/>
                </a:highlight>
              </a:rPr>
              <a:t> </a:t>
            </a:r>
            <a:r>
              <a:rPr lang="en-US" sz="1400" dirty="0">
                <a:highlight>
                  <a:srgbClr val="FFFFFF"/>
                </a:highlight>
              </a:rPr>
              <a:t>was originally published in seven parts the </a:t>
            </a:r>
            <a:r>
              <a:rPr lang="en-US" sz="1400" i="1" dirty="0">
                <a:highlight>
                  <a:srgbClr val="FFFFFF"/>
                </a:highlight>
              </a:rPr>
              <a:t>San Francisco News</a:t>
            </a:r>
            <a:r>
              <a:rPr lang="en-US" sz="1400" dirty="0">
                <a:highlight>
                  <a:srgbClr val="FFFFFF"/>
                </a:highlight>
              </a:rPr>
              <a:t>, between October 5 and October 12, 1936. This excerpt comes from Eric Foner’s </a:t>
            </a:r>
            <a:r>
              <a:rPr lang="en-US" sz="1400" i="1" dirty="0">
                <a:highlight>
                  <a:srgbClr val="FFFFFF"/>
                </a:highlight>
              </a:rPr>
              <a:t>Voices of Freedom - Volume 2. </a:t>
            </a:r>
            <a:endParaRPr lang="en-US" sz="1400" dirty="0">
              <a:highlight>
                <a:srgbClr val="FFFFFF"/>
              </a:highlight>
            </a:endParaRPr>
          </a:p>
          <a:p>
            <a:pPr>
              <a:lnSpc>
                <a:spcPct val="115000"/>
              </a:lnSpc>
            </a:pPr>
            <a:endParaRPr lang="en-US" sz="1400" dirty="0">
              <a:latin typeface="Arial" panose="020B0604020202020204" pitchFamily="34" charset="0"/>
              <a:ea typeface="Arial" panose="020B0604020202020204" pitchFamily="34" charset="0"/>
            </a:endParaRPr>
          </a:p>
        </p:txBody>
      </p:sp>
      <p:sp>
        <p:nvSpPr>
          <p:cNvPr id="4" name="Rectangle 3">
            <a:extLst>
              <a:ext uri="{FF2B5EF4-FFF2-40B4-BE49-F238E27FC236}">
                <a16:creationId xmlns:a16="http://schemas.microsoft.com/office/drawing/2014/main" id="{FCA97986-17B5-4B3E-9A5D-F46BD6792435}"/>
              </a:ext>
            </a:extLst>
          </p:cNvPr>
          <p:cNvSpPr/>
          <p:nvPr/>
        </p:nvSpPr>
        <p:spPr>
          <a:xfrm>
            <a:off x="589547" y="723026"/>
            <a:ext cx="7519738" cy="3902479"/>
          </a:xfrm>
          <a:prstGeom prst="rect">
            <a:avLst/>
          </a:prstGeom>
        </p:spPr>
        <p:txBody>
          <a:bodyPr wrap="square">
            <a:spAutoFit/>
          </a:bodyPr>
          <a:lstStyle/>
          <a:p>
            <a:pPr>
              <a:lnSpc>
                <a:spcPct val="115000"/>
              </a:lnSpc>
            </a:pPr>
            <a:r>
              <a:rPr lang="en-US" sz="1200" dirty="0">
                <a:ea typeface="Helvetica Neue"/>
                <a:cs typeface="Helvetica Neue"/>
              </a:rPr>
              <a:t>The drought in the middle west has driven the agricultural populations of Oklahoma, Nebraska and parts of Kansas and Texas westward. Their lands are destroyed and they can never go back to them.  Thousands of them are crossing the borders in ancient rattling automobiles, </a:t>
            </a:r>
            <a:r>
              <a:rPr lang="en-US" sz="1200" b="1" dirty="0">
                <a:ea typeface="Helvetica Neue"/>
                <a:cs typeface="Helvetica Neue"/>
              </a:rPr>
              <a:t>destitute</a:t>
            </a:r>
            <a:r>
              <a:rPr lang="en-US" sz="1200" dirty="0">
                <a:ea typeface="Helvetica Neue"/>
                <a:cs typeface="Helvetica Neue"/>
              </a:rPr>
              <a:t> and hungry and homeless, ready to accept any pay so that they may eat and feed their children. And this is a new thing in migrant labor, for the foreign workers were usually imported without their children and everything that remains of their old life with them.</a:t>
            </a:r>
            <a:endParaRPr lang="en-US" sz="1200" dirty="0">
              <a:ea typeface="Arial" panose="020B0604020202020204" pitchFamily="34" charset="0"/>
            </a:endParaRPr>
          </a:p>
          <a:p>
            <a:pPr>
              <a:lnSpc>
                <a:spcPct val="115000"/>
              </a:lnSpc>
            </a:pPr>
            <a:endParaRPr lang="en-US" sz="1200" dirty="0">
              <a:ea typeface="Helvetica Neue"/>
              <a:cs typeface="Helvetica Neue"/>
            </a:endParaRPr>
          </a:p>
          <a:p>
            <a:pPr>
              <a:lnSpc>
                <a:spcPct val="115000"/>
              </a:lnSpc>
            </a:pPr>
            <a:r>
              <a:rPr lang="en-US" sz="1200" dirty="0">
                <a:ea typeface="Helvetica Neue"/>
                <a:cs typeface="Helvetica Neue"/>
              </a:rPr>
              <a:t>Thus, in California we find a curious attitude toward a group that makes our </a:t>
            </a:r>
            <a:r>
              <a:rPr lang="en-US" sz="1200" b="1" dirty="0">
                <a:ea typeface="Helvetica Neue"/>
                <a:cs typeface="Helvetica Neue"/>
              </a:rPr>
              <a:t>agriculture</a:t>
            </a:r>
            <a:r>
              <a:rPr lang="en-US" sz="1200" dirty="0">
                <a:ea typeface="Helvetica Neue"/>
                <a:cs typeface="Helvetica Neue"/>
              </a:rPr>
              <a:t> successful. The </a:t>
            </a:r>
            <a:r>
              <a:rPr lang="en-US" sz="1200" b="1" dirty="0">
                <a:ea typeface="Helvetica Neue"/>
                <a:cs typeface="Helvetica Neue"/>
              </a:rPr>
              <a:t>migrants</a:t>
            </a:r>
            <a:r>
              <a:rPr lang="en-US" sz="1200" dirty="0">
                <a:ea typeface="Helvetica Neue"/>
                <a:cs typeface="Helvetica Neue"/>
              </a:rPr>
              <a:t> are needed, and they are hated. Arriving in a district they find the dislike always </a:t>
            </a:r>
            <a:r>
              <a:rPr lang="en-US" sz="1200" b="1" dirty="0">
                <a:ea typeface="Helvetica Neue"/>
                <a:cs typeface="Helvetica Neue"/>
              </a:rPr>
              <a:t>meted</a:t>
            </a:r>
            <a:r>
              <a:rPr lang="en-US" sz="1200" dirty="0">
                <a:ea typeface="Helvetica Neue"/>
                <a:cs typeface="Helvetica Neue"/>
              </a:rPr>
              <a:t> out by the resident to the foreigner, the outlander. This hatred of the stranger occurs in the whole range of human history, from the most </a:t>
            </a:r>
            <a:r>
              <a:rPr lang="en-US" sz="1200" b="1" dirty="0">
                <a:ea typeface="Helvetica Neue"/>
                <a:cs typeface="Helvetica Neue"/>
              </a:rPr>
              <a:t>primitive</a:t>
            </a:r>
            <a:r>
              <a:rPr lang="en-US" sz="1200" dirty="0">
                <a:ea typeface="Helvetica Neue"/>
                <a:cs typeface="Helvetica Neue"/>
              </a:rPr>
              <a:t> village form to our own highly organized industrial farming. The migrants are hated for the following reasons, that they are ignorant and dirty people, that they are carriers of disease, that they increase the necessity for police and the tax bill for schooling in a community, and that if they are allowed to organize they can, simply by refusing to work, wipe out the season's crops. They are never received into a community nor into the life of a community. Wanderers in fact, they are never allowed to feel at home in the communities that demand their services.</a:t>
            </a:r>
          </a:p>
          <a:p>
            <a:pPr>
              <a:lnSpc>
                <a:spcPct val="115000"/>
              </a:lnSpc>
            </a:pPr>
            <a:endParaRPr lang="en-US" sz="1200" dirty="0">
              <a:ea typeface="Arial" panose="020B0604020202020204" pitchFamily="34" charset="0"/>
            </a:endParaRPr>
          </a:p>
          <a:p>
            <a:pPr>
              <a:lnSpc>
                <a:spcPct val="115000"/>
              </a:lnSpc>
            </a:pPr>
            <a:r>
              <a:rPr lang="en-US" sz="1200" dirty="0">
                <a:ea typeface="Helvetica Neue"/>
                <a:cs typeface="Helvetica Neue"/>
              </a:rPr>
              <a:t>  </a:t>
            </a:r>
            <a:r>
              <a:rPr lang="en-US" sz="1200" dirty="0"/>
              <a:t>As one little boy in a </a:t>
            </a:r>
            <a:r>
              <a:rPr lang="en-US" sz="1200" b="1" dirty="0"/>
              <a:t>squatters</a:t>
            </a:r>
            <a:r>
              <a:rPr lang="en-US" sz="1200" dirty="0"/>
              <a:t> camp said, "When they need us they call us migrants, and when we've picked their crop, we're bums and we got to get out."</a:t>
            </a:r>
          </a:p>
          <a:p>
            <a:pPr>
              <a:lnSpc>
                <a:spcPct val="115000"/>
              </a:lnSpc>
            </a:pPr>
            <a:endParaRPr lang="en-US" sz="1200" dirty="0">
              <a:ea typeface="Arial" panose="020B0604020202020204" pitchFamily="34" charset="0"/>
            </a:endParaRPr>
          </a:p>
        </p:txBody>
      </p:sp>
      <p:sp>
        <p:nvSpPr>
          <p:cNvPr id="6" name="Slide Number Placeholder 5">
            <a:extLst>
              <a:ext uri="{FF2B5EF4-FFF2-40B4-BE49-F238E27FC236}">
                <a16:creationId xmlns:a16="http://schemas.microsoft.com/office/drawing/2014/main" id="{927BB29C-842D-48B0-8454-76A64D0A4209}"/>
              </a:ext>
            </a:extLst>
          </p:cNvPr>
          <p:cNvSpPr>
            <a:spLocks noGrp="1"/>
          </p:cNvSpPr>
          <p:nvPr>
            <p:ph type="sldNum" sz="quarter" idx="12"/>
          </p:nvPr>
        </p:nvSpPr>
        <p:spPr/>
        <p:txBody>
          <a:bodyPr/>
          <a:lstStyle/>
          <a:p>
            <a:fld id="{424EFD91-9001-4ED0-A646-40CEBEC5C741}" type="slidenum">
              <a:rPr lang="en-US" smtClean="0"/>
              <a:t>11</a:t>
            </a:fld>
            <a:endParaRPr lang="en-US"/>
          </a:p>
        </p:txBody>
      </p:sp>
      <p:sp>
        <p:nvSpPr>
          <p:cNvPr id="7" name="Rectangle 6">
            <a:extLst>
              <a:ext uri="{FF2B5EF4-FFF2-40B4-BE49-F238E27FC236}">
                <a16:creationId xmlns:a16="http://schemas.microsoft.com/office/drawing/2014/main" id="{28D88874-6206-4DAC-8D12-7C6985C61346}"/>
              </a:ext>
            </a:extLst>
          </p:cNvPr>
          <p:cNvSpPr/>
          <p:nvPr/>
        </p:nvSpPr>
        <p:spPr>
          <a:xfrm>
            <a:off x="54142" y="6396335"/>
            <a:ext cx="4492101" cy="461665"/>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Tree>
    <p:extLst>
      <p:ext uri="{BB962C8B-B14F-4D97-AF65-F5344CB8AC3E}">
        <p14:creationId xmlns:p14="http://schemas.microsoft.com/office/powerpoint/2010/main" val="409587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BB83C1-6D55-4053-A1BC-867876AE984F}"/>
              </a:ext>
            </a:extLst>
          </p:cNvPr>
          <p:cNvSpPr>
            <a:spLocks noGrp="1"/>
          </p:cNvSpPr>
          <p:nvPr>
            <p:ph type="sldNum" sz="quarter" idx="12"/>
          </p:nvPr>
        </p:nvSpPr>
        <p:spPr>
          <a:xfrm>
            <a:off x="6457950" y="6356351"/>
            <a:ext cx="2057400" cy="365125"/>
          </a:xfrm>
        </p:spPr>
        <p:txBody>
          <a:bodyPr/>
          <a:lstStyle/>
          <a:p>
            <a:fld id="{424EFD91-9001-4ED0-A646-40CEBEC5C741}" type="slidenum">
              <a:rPr lang="en-US" smtClean="0"/>
              <a:t>12</a:t>
            </a:fld>
            <a:endParaRPr lang="en-US"/>
          </a:p>
        </p:txBody>
      </p:sp>
      <p:sp>
        <p:nvSpPr>
          <p:cNvPr id="8" name="Rectangle 7">
            <a:extLst>
              <a:ext uri="{FF2B5EF4-FFF2-40B4-BE49-F238E27FC236}">
                <a16:creationId xmlns:a16="http://schemas.microsoft.com/office/drawing/2014/main" id="{862C50C4-1C02-4061-AB4A-6FC999CC12AB}"/>
              </a:ext>
            </a:extLst>
          </p:cNvPr>
          <p:cNvSpPr/>
          <p:nvPr/>
        </p:nvSpPr>
        <p:spPr>
          <a:xfrm>
            <a:off x="0" y="85712"/>
            <a:ext cx="4211053" cy="6740307"/>
          </a:xfrm>
          <a:prstGeom prst="rect">
            <a:avLst/>
          </a:prstGeom>
        </p:spPr>
        <p:txBody>
          <a:bodyPr wrap="square">
            <a:spAutoFit/>
          </a:bodyPr>
          <a:lstStyle/>
          <a:p>
            <a:r>
              <a:rPr lang="en-US" b="1" dirty="0"/>
              <a:t>3a) Identify a similarity or a difference regarding the effects of the Dustbowl as expressed in documents 1 and 2. Be sure to use evidence from both documents 1 and 2 in your response.</a:t>
            </a:r>
          </a:p>
          <a:p>
            <a:endParaRPr lang="en-US" b="1" dirty="0"/>
          </a:p>
          <a:p>
            <a:r>
              <a:rPr lang="en-US"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Rectangle 8">
            <a:extLst>
              <a:ext uri="{FF2B5EF4-FFF2-40B4-BE49-F238E27FC236}">
                <a16:creationId xmlns:a16="http://schemas.microsoft.com/office/drawing/2014/main" id="{1D6A3732-7B5B-4490-BA0E-E9ACC03FC011}"/>
              </a:ext>
            </a:extLst>
          </p:cNvPr>
          <p:cNvSpPr/>
          <p:nvPr/>
        </p:nvSpPr>
        <p:spPr>
          <a:xfrm>
            <a:off x="6364705" y="816032"/>
            <a:ext cx="2779295" cy="146694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Times New Roman" panose="02020603050405020304" pitchFamily="18" charset="0"/>
                <a:cs typeface="Calibri" panose="020F0502020204030204" pitchFamily="34" charset="0"/>
              </a:rPr>
              <a:t>In which area of the United States did the Dust Bowl of the 1930s occur?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Northeast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Great Plains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Southeast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Pacific Northwest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dust bowl political cartoon">
            <a:extLst>
              <a:ext uri="{FF2B5EF4-FFF2-40B4-BE49-F238E27FC236}">
                <a16:creationId xmlns:a16="http://schemas.microsoft.com/office/drawing/2014/main" id="{77779511-98D0-40EA-B6B5-E400DE8CC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730" y="591179"/>
            <a:ext cx="1982220" cy="1904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ust bowl political cartoon">
            <a:extLst>
              <a:ext uri="{FF2B5EF4-FFF2-40B4-BE49-F238E27FC236}">
                <a16:creationId xmlns:a16="http://schemas.microsoft.com/office/drawing/2014/main" id="{FB911F9A-36DB-4C59-BCB5-E323E195E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299" y="2600587"/>
            <a:ext cx="3170051" cy="42254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E77D446-7CA1-4DF4-BAD0-36A711E3D9D4}"/>
              </a:ext>
            </a:extLst>
          </p:cNvPr>
          <p:cNvSpPr/>
          <p:nvPr/>
        </p:nvSpPr>
        <p:spPr>
          <a:xfrm>
            <a:off x="4475730" y="36752"/>
            <a:ext cx="4492101" cy="461665"/>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Tree>
    <p:extLst>
      <p:ext uri="{BB962C8B-B14F-4D97-AF65-F5344CB8AC3E}">
        <p14:creationId xmlns:p14="http://schemas.microsoft.com/office/powerpoint/2010/main" val="40756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E01BB1-623A-4208-92D6-2D6D1C05C1DC}"/>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7A9F8D85-2CC0-4E30-A903-99BA85697601}"/>
              </a:ext>
            </a:extLst>
          </p:cNvPr>
          <p:cNvSpPr>
            <a:spLocks noGrp="1"/>
          </p:cNvSpPr>
          <p:nvPr>
            <p:ph type="sldNum" sz="quarter" idx="12"/>
          </p:nvPr>
        </p:nvSpPr>
        <p:spPr/>
        <p:txBody>
          <a:bodyPr/>
          <a:lstStyle/>
          <a:p>
            <a:fld id="{424EFD91-9001-4ED0-A646-40CEBEC5C741}" type="slidenum">
              <a:rPr lang="en-US" smtClean="0"/>
              <a:t>13</a:t>
            </a:fld>
            <a:endParaRPr lang="en-US"/>
          </a:p>
        </p:txBody>
      </p:sp>
      <p:pic>
        <p:nvPicPr>
          <p:cNvPr id="4" name="Picture 3">
            <a:extLst>
              <a:ext uri="{FF2B5EF4-FFF2-40B4-BE49-F238E27FC236}">
                <a16:creationId xmlns:a16="http://schemas.microsoft.com/office/drawing/2014/main" id="{3E68C089-2982-41CA-B37E-A9EF71689355}"/>
              </a:ext>
            </a:extLst>
          </p:cNvPr>
          <p:cNvPicPr/>
          <p:nvPr/>
        </p:nvPicPr>
        <p:blipFill>
          <a:blip r:embed="rId2">
            <a:extLst>
              <a:ext uri="{28A0092B-C50C-407E-A947-70E740481C1C}">
                <a14:useLocalDpi xmlns:a14="http://schemas.microsoft.com/office/drawing/2010/main" val="0"/>
              </a:ext>
            </a:extLst>
          </a:blip>
          <a:stretch>
            <a:fillRect/>
          </a:stretch>
        </p:blipFill>
        <p:spPr>
          <a:xfrm rot="16200000">
            <a:off x="2011362" y="-411162"/>
            <a:ext cx="6721476" cy="7543800"/>
          </a:xfrm>
          <a:prstGeom prst="rect">
            <a:avLst/>
          </a:prstGeom>
        </p:spPr>
      </p:pic>
      <p:pic>
        <p:nvPicPr>
          <p:cNvPr id="5" name="Picture 4">
            <a:extLst>
              <a:ext uri="{FF2B5EF4-FFF2-40B4-BE49-F238E27FC236}">
                <a16:creationId xmlns:a16="http://schemas.microsoft.com/office/drawing/2014/main" id="{2BF2CC19-665F-4250-ADA2-9528C6841E6E}"/>
              </a:ext>
            </a:extLst>
          </p:cNvPr>
          <p:cNvPicPr/>
          <p:nvPr/>
        </p:nvPicPr>
        <p:blipFill>
          <a:blip r:embed="rId3">
            <a:extLst>
              <a:ext uri="{28A0092B-C50C-407E-A947-70E740481C1C}">
                <a14:useLocalDpi xmlns:a14="http://schemas.microsoft.com/office/drawing/2010/main" val="0"/>
              </a:ext>
            </a:extLst>
          </a:blip>
          <a:stretch>
            <a:fillRect/>
          </a:stretch>
        </p:blipFill>
        <p:spPr>
          <a:xfrm rot="16200000">
            <a:off x="-2279651" y="2978150"/>
            <a:ext cx="6858000" cy="901700"/>
          </a:xfrm>
          <a:prstGeom prst="rect">
            <a:avLst/>
          </a:prstGeom>
        </p:spPr>
      </p:pic>
      <p:sp>
        <p:nvSpPr>
          <p:cNvPr id="6" name="Star: 12 Points 5">
            <a:extLst>
              <a:ext uri="{FF2B5EF4-FFF2-40B4-BE49-F238E27FC236}">
                <a16:creationId xmlns:a16="http://schemas.microsoft.com/office/drawing/2014/main" id="{54232AF8-77DA-406E-AC39-F43FC40C9C01}"/>
              </a:ext>
            </a:extLst>
          </p:cNvPr>
          <p:cNvSpPr/>
          <p:nvPr/>
        </p:nvSpPr>
        <p:spPr bwMode="auto">
          <a:xfrm rot="15865252">
            <a:off x="-127101" y="188813"/>
            <a:ext cx="1106607" cy="748367"/>
          </a:xfrm>
          <a:prstGeom prst="star12">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KBSticktoIt" panose="02000603000000000000" pitchFamily="2" charset="0"/>
                <a:ea typeface="KBSticktoIt" panose="02000603000000000000" pitchFamily="2" charset="0"/>
              </a:rPr>
              <a:t>HW</a:t>
            </a:r>
          </a:p>
        </p:txBody>
      </p:sp>
      <p:pic>
        <p:nvPicPr>
          <p:cNvPr id="7" name="Picture 6">
            <a:extLst>
              <a:ext uri="{FF2B5EF4-FFF2-40B4-BE49-F238E27FC236}">
                <a16:creationId xmlns:a16="http://schemas.microsoft.com/office/drawing/2014/main" id="{6C32C282-98E1-4552-9BB6-F3ADCD7FF5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71502" y="3542329"/>
            <a:ext cx="1841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73145F4-9CB7-458A-80FA-1B1788BFD4B5}"/>
              </a:ext>
            </a:extLst>
          </p:cNvPr>
          <p:cNvSpPr/>
          <p:nvPr/>
        </p:nvSpPr>
        <p:spPr>
          <a:xfrm rot="16200000">
            <a:off x="7371412" y="2952207"/>
            <a:ext cx="2140139" cy="830997"/>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Tree>
    <p:extLst>
      <p:ext uri="{BB962C8B-B14F-4D97-AF65-F5344CB8AC3E}">
        <p14:creationId xmlns:p14="http://schemas.microsoft.com/office/powerpoint/2010/main" val="85895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771DA0-EFE0-438F-BFCA-4BA7ED7539D0}"/>
              </a:ext>
            </a:extLst>
          </p:cNvPr>
          <p:cNvSpPr>
            <a:spLocks noGrp="1"/>
          </p:cNvSpPr>
          <p:nvPr>
            <p:ph type="sldNum" sz="quarter" idx="12"/>
          </p:nvPr>
        </p:nvSpPr>
        <p:spPr/>
        <p:txBody>
          <a:bodyPr/>
          <a:lstStyle/>
          <a:p>
            <a:fld id="{424EFD91-9001-4ED0-A646-40CEBEC5C741}" type="slidenum">
              <a:rPr lang="en-US" smtClean="0"/>
              <a:t>14</a:t>
            </a:fld>
            <a:endParaRPr lang="en-US"/>
          </a:p>
        </p:txBody>
      </p:sp>
      <p:pic>
        <p:nvPicPr>
          <p:cNvPr id="4" name="Picture 3">
            <a:extLst>
              <a:ext uri="{FF2B5EF4-FFF2-40B4-BE49-F238E27FC236}">
                <a16:creationId xmlns:a16="http://schemas.microsoft.com/office/drawing/2014/main" id="{3BE4EC28-4D17-4DC6-8482-1820827AAA78}"/>
              </a:ext>
            </a:extLst>
          </p:cNvPr>
          <p:cNvPicPr>
            <a:picLocks noChangeAspect="1"/>
          </p:cNvPicPr>
          <p:nvPr/>
        </p:nvPicPr>
        <p:blipFill>
          <a:blip r:embed="rId2"/>
          <a:stretch>
            <a:fillRect/>
          </a:stretch>
        </p:blipFill>
        <p:spPr>
          <a:xfrm>
            <a:off x="3322059" y="2176028"/>
            <a:ext cx="5585983" cy="4052467"/>
          </a:xfrm>
          <a:prstGeom prst="rect">
            <a:avLst/>
          </a:prstGeom>
        </p:spPr>
      </p:pic>
      <p:sp>
        <p:nvSpPr>
          <p:cNvPr id="6" name="TextBox 5">
            <a:extLst>
              <a:ext uri="{FF2B5EF4-FFF2-40B4-BE49-F238E27FC236}">
                <a16:creationId xmlns:a16="http://schemas.microsoft.com/office/drawing/2014/main" id="{FD7ACE37-92FA-4E8C-869F-579AD9922428}"/>
              </a:ext>
            </a:extLst>
          </p:cNvPr>
          <p:cNvSpPr txBox="1"/>
          <p:nvPr/>
        </p:nvSpPr>
        <p:spPr>
          <a:xfrm>
            <a:off x="132348" y="136524"/>
            <a:ext cx="8915399" cy="646331"/>
          </a:xfrm>
          <a:prstGeom prst="rect">
            <a:avLst/>
          </a:prstGeom>
          <a:noFill/>
        </p:spPr>
        <p:txBody>
          <a:bodyPr wrap="square" rtlCol="0">
            <a:spAutoFit/>
          </a:bodyPr>
          <a:lstStyle/>
          <a:p>
            <a:pPr algn="ctr"/>
            <a:r>
              <a:rPr lang="en-US" sz="3600" dirty="0">
                <a:latin typeface="KG Second Chances Sketch" panose="02000000000000000000" pitchFamily="2" charset="0"/>
              </a:rPr>
              <a:t>Historical Post Card Mini- Project</a:t>
            </a:r>
          </a:p>
        </p:txBody>
      </p:sp>
      <p:sp>
        <p:nvSpPr>
          <p:cNvPr id="7" name="TextBox 6">
            <a:extLst>
              <a:ext uri="{FF2B5EF4-FFF2-40B4-BE49-F238E27FC236}">
                <a16:creationId xmlns:a16="http://schemas.microsoft.com/office/drawing/2014/main" id="{9CCB6B50-D4AA-449B-88A6-6ED27120D49D}"/>
              </a:ext>
            </a:extLst>
          </p:cNvPr>
          <p:cNvSpPr txBox="1"/>
          <p:nvPr/>
        </p:nvSpPr>
        <p:spPr>
          <a:xfrm>
            <a:off x="235959" y="914400"/>
            <a:ext cx="8915399" cy="646331"/>
          </a:xfrm>
          <a:prstGeom prst="rect">
            <a:avLst/>
          </a:prstGeom>
          <a:noFill/>
        </p:spPr>
        <p:txBody>
          <a:bodyPr wrap="square" rtlCol="0">
            <a:spAutoFit/>
          </a:bodyPr>
          <a:lstStyle/>
          <a:p>
            <a:r>
              <a:rPr lang="en-US" b="1" dirty="0"/>
              <a:t>Directions: For this assignment you will create 1 postcard that reflects o the importance of a historical event that had the most significant impact on present day American Society</a:t>
            </a:r>
          </a:p>
        </p:txBody>
      </p:sp>
      <p:sp>
        <p:nvSpPr>
          <p:cNvPr id="8" name="TextBox 7">
            <a:extLst>
              <a:ext uri="{FF2B5EF4-FFF2-40B4-BE49-F238E27FC236}">
                <a16:creationId xmlns:a16="http://schemas.microsoft.com/office/drawing/2014/main" id="{AD7E68BA-F196-4DB2-9B8A-08613FA76478}"/>
              </a:ext>
            </a:extLst>
          </p:cNvPr>
          <p:cNvSpPr txBox="1"/>
          <p:nvPr/>
        </p:nvSpPr>
        <p:spPr>
          <a:xfrm>
            <a:off x="380338" y="2410153"/>
            <a:ext cx="2731168" cy="2862322"/>
          </a:xfrm>
          <a:prstGeom prst="rect">
            <a:avLst/>
          </a:prstGeom>
          <a:noFill/>
        </p:spPr>
        <p:txBody>
          <a:bodyPr wrap="square" rtlCol="0">
            <a:spAutoFit/>
          </a:bodyPr>
          <a:lstStyle/>
          <a:p>
            <a:r>
              <a:rPr lang="en-US" u="sng" dirty="0"/>
              <a:t>The post card must contain</a:t>
            </a:r>
          </a:p>
          <a:p>
            <a:pPr marL="285750" indent="-285750">
              <a:buFontTx/>
              <a:buChar char="-"/>
            </a:pPr>
            <a:r>
              <a:rPr lang="en-US" dirty="0"/>
              <a:t>Visual that represents the chosen event</a:t>
            </a:r>
          </a:p>
          <a:p>
            <a:pPr marL="285750" indent="-285750">
              <a:buFontTx/>
              <a:buChar char="-"/>
            </a:pPr>
            <a:r>
              <a:rPr lang="en-US" dirty="0"/>
              <a:t>Detailed description of what it was like to experience the event</a:t>
            </a:r>
          </a:p>
          <a:p>
            <a:pPr marL="285750" indent="-285750">
              <a:buFontTx/>
              <a:buChar char="-"/>
            </a:pPr>
            <a:r>
              <a:rPr lang="en-US" dirty="0"/>
              <a:t>A statement explaining how this event impacted American Society</a:t>
            </a:r>
          </a:p>
        </p:txBody>
      </p:sp>
      <p:sp>
        <p:nvSpPr>
          <p:cNvPr id="9" name="Rectangle 8">
            <a:extLst>
              <a:ext uri="{FF2B5EF4-FFF2-40B4-BE49-F238E27FC236}">
                <a16:creationId xmlns:a16="http://schemas.microsoft.com/office/drawing/2014/main" id="{AF7C8565-1C0D-4B2B-A2E0-C8ADC74D27E9}"/>
              </a:ext>
            </a:extLst>
          </p:cNvPr>
          <p:cNvSpPr/>
          <p:nvPr/>
        </p:nvSpPr>
        <p:spPr>
          <a:xfrm>
            <a:off x="0" y="6356351"/>
            <a:ext cx="3322059" cy="461665"/>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Tree>
    <p:extLst>
      <p:ext uri="{BB962C8B-B14F-4D97-AF65-F5344CB8AC3E}">
        <p14:creationId xmlns:p14="http://schemas.microsoft.com/office/powerpoint/2010/main" val="263326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449DDC-F33B-449F-8DE0-2E5D03224A03}"/>
              </a:ext>
            </a:extLst>
          </p:cNvPr>
          <p:cNvSpPr/>
          <p:nvPr/>
        </p:nvSpPr>
        <p:spPr>
          <a:xfrm>
            <a:off x="26292" y="0"/>
            <a:ext cx="8717658" cy="1538883"/>
          </a:xfrm>
          <a:prstGeom prst="rect">
            <a:avLst/>
          </a:prstGeom>
        </p:spPr>
        <p:txBody>
          <a:bodyPr wrap="square">
            <a:spAutoFit/>
          </a:bodyPr>
          <a:lstStyle/>
          <a:p>
            <a:r>
              <a:rPr lang="en-US" sz="4000" b="1" dirty="0">
                <a:solidFill>
                  <a:srgbClr val="000000"/>
                </a:solidFill>
              </a:rPr>
              <a:t>III. EFFECTS OF THE GREAT DEPRESSION </a:t>
            </a:r>
          </a:p>
          <a:p>
            <a:r>
              <a:rPr lang="en-US" sz="1400" dirty="0">
                <a:solidFill>
                  <a:srgbClr val="000000"/>
                </a:solidFill>
              </a:rPr>
              <a:t>1. ______________, _________________________, _______________ </a:t>
            </a:r>
          </a:p>
          <a:p>
            <a:r>
              <a:rPr lang="en-US" sz="1400" dirty="0">
                <a:solidFill>
                  <a:srgbClr val="000000"/>
                </a:solidFill>
              </a:rPr>
              <a:t>2. ___________________________ ECONOMIC CRISIS </a:t>
            </a:r>
          </a:p>
          <a:p>
            <a:r>
              <a:rPr lang="en-US" sz="1400" dirty="0">
                <a:solidFill>
                  <a:srgbClr val="000000"/>
                </a:solidFill>
              </a:rPr>
              <a:t>3. ELECTION OF _______________ __________________(FDR) AND HIS ______ ________ POLICIES </a:t>
            </a:r>
          </a:p>
          <a:p>
            <a:r>
              <a:rPr lang="en-US" sz="1200" dirty="0">
                <a:solidFill>
                  <a:srgbClr val="000000"/>
                </a:solidFill>
              </a:rPr>
              <a:t>	</a:t>
            </a:r>
          </a:p>
        </p:txBody>
      </p:sp>
      <p:sp>
        <p:nvSpPr>
          <p:cNvPr id="2" name="Rectangle 1">
            <a:extLst>
              <a:ext uri="{FF2B5EF4-FFF2-40B4-BE49-F238E27FC236}">
                <a16:creationId xmlns:a16="http://schemas.microsoft.com/office/drawing/2014/main" id="{FE8BC99E-40BB-4743-B9A3-F7E2FDED948A}"/>
              </a:ext>
            </a:extLst>
          </p:cNvPr>
          <p:cNvSpPr/>
          <p:nvPr/>
        </p:nvSpPr>
        <p:spPr>
          <a:xfrm>
            <a:off x="0" y="1364188"/>
            <a:ext cx="3861324" cy="5278368"/>
          </a:xfrm>
          <a:prstGeom prst="rect">
            <a:avLst/>
          </a:prstGeom>
        </p:spPr>
        <p:txBody>
          <a:bodyPr wrap="square">
            <a:spAutoFit/>
          </a:bodyPr>
          <a:lstStyle/>
          <a:p>
            <a:r>
              <a:rPr lang="en-US" sz="1200" b="1" dirty="0"/>
              <a:t>Franklin D. Roosevelt </a:t>
            </a:r>
            <a:r>
              <a:rPr lang="en-US" sz="1200" b="1" i="1" dirty="0"/>
              <a:t>: </a:t>
            </a:r>
            <a:r>
              <a:rPr lang="en-US" sz="1200" dirty="0"/>
              <a:t>The Democrats chose the governor of New York, Franklin D. Roosevelt, as their next presidential candidate. He came from a wealthy family, and President Theodore Roosevelt was a distant cousin. Franklin D. Roosevelt (also called FDR) married Eleanor Roosevelt, Theodore’s niece, who became a strong supporter for him. </a:t>
            </a:r>
          </a:p>
          <a:p>
            <a:endParaRPr lang="en-US" sz="1200" dirty="0"/>
          </a:p>
          <a:p>
            <a:r>
              <a:rPr lang="en-US" sz="1200" dirty="0"/>
              <a:t>Governor Roosevelt had served on the New York state senate and later was assistant secretary of the navy. In 1921 Roosevelt was struck with polio, and his legs became paralyzed. He eventually returned to politics, making an agreement with the press that he would never be photographed in his wheelchair or with leg braces.</a:t>
            </a:r>
          </a:p>
          <a:p>
            <a:endParaRPr lang="en-US" sz="1200" dirty="0"/>
          </a:p>
          <a:p>
            <a:r>
              <a:rPr lang="en-US" sz="1200" dirty="0"/>
              <a:t>As governor of New York, he became known as a reformer. He had a group of advisers made up of lawyers, economists, and social workers. These advisers were called the Brain Trust.</a:t>
            </a:r>
          </a:p>
          <a:p>
            <a:endParaRPr lang="en-US" sz="1100" b="1" dirty="0"/>
          </a:p>
          <a:p>
            <a:r>
              <a:rPr lang="en-US" sz="1400" b="1" dirty="0"/>
              <a:t>CRQ1: Who were Roosevelt’s advisers? TTQQA 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Slide Number Placeholder 4">
            <a:extLst>
              <a:ext uri="{FF2B5EF4-FFF2-40B4-BE49-F238E27FC236}">
                <a16:creationId xmlns:a16="http://schemas.microsoft.com/office/drawing/2014/main" id="{BDE38A85-85CD-401A-B811-338BB3F3F7DA}"/>
              </a:ext>
            </a:extLst>
          </p:cNvPr>
          <p:cNvSpPr>
            <a:spLocks noGrp="1"/>
          </p:cNvSpPr>
          <p:nvPr>
            <p:ph type="sldNum" sz="quarter" idx="12"/>
          </p:nvPr>
        </p:nvSpPr>
        <p:spPr/>
        <p:txBody>
          <a:bodyPr/>
          <a:lstStyle/>
          <a:p>
            <a:fld id="{424EFD91-9001-4ED0-A646-40CEBEC5C741}" type="slidenum">
              <a:rPr lang="en-US" smtClean="0"/>
              <a:t>15</a:t>
            </a:fld>
            <a:endParaRPr lang="en-US"/>
          </a:p>
        </p:txBody>
      </p:sp>
      <p:pic>
        <p:nvPicPr>
          <p:cNvPr id="10" name="Picture 4">
            <a:extLst>
              <a:ext uri="{FF2B5EF4-FFF2-40B4-BE49-F238E27FC236}">
                <a16:creationId xmlns:a16="http://schemas.microsoft.com/office/drawing/2014/main" id="{3AC5CE56-3655-4312-8C9D-CBFBE1DE7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676" y="532817"/>
            <a:ext cx="1794323" cy="13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CE8FEBD-B7E0-4B5B-B10A-B78AAF4733A0}"/>
              </a:ext>
            </a:extLst>
          </p:cNvPr>
          <p:cNvSpPr/>
          <p:nvPr/>
        </p:nvSpPr>
        <p:spPr>
          <a:xfrm>
            <a:off x="4572000" y="6356351"/>
            <a:ext cx="4492101" cy="461665"/>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pic>
        <p:nvPicPr>
          <p:cNvPr id="9" name="Picture 8">
            <a:extLst>
              <a:ext uri="{FF2B5EF4-FFF2-40B4-BE49-F238E27FC236}">
                <a16:creationId xmlns:a16="http://schemas.microsoft.com/office/drawing/2014/main" id="{85444F83-43E7-4E6B-859A-23BB28B6F42C}"/>
              </a:ext>
            </a:extLst>
          </p:cNvPr>
          <p:cNvPicPr/>
          <p:nvPr/>
        </p:nvPicPr>
        <p:blipFill>
          <a:blip r:embed="rId3">
            <a:extLst>
              <a:ext uri="{28A0092B-C50C-407E-A947-70E740481C1C}">
                <a14:useLocalDpi xmlns:a14="http://schemas.microsoft.com/office/drawing/2010/main" val="0"/>
              </a:ext>
            </a:extLst>
          </a:blip>
          <a:stretch>
            <a:fillRect/>
          </a:stretch>
        </p:blipFill>
        <p:spPr>
          <a:xfrm>
            <a:off x="4410075" y="2071700"/>
            <a:ext cx="4333875" cy="4095750"/>
          </a:xfrm>
          <a:prstGeom prst="rect">
            <a:avLst/>
          </a:prstGeom>
        </p:spPr>
      </p:pic>
    </p:spTree>
    <p:extLst>
      <p:ext uri="{BB962C8B-B14F-4D97-AF65-F5344CB8AC3E}">
        <p14:creationId xmlns:p14="http://schemas.microsoft.com/office/powerpoint/2010/main" val="38791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5F503C-7693-45C4-86ED-08B92E388E17}"/>
              </a:ext>
            </a:extLst>
          </p:cNvPr>
          <p:cNvSpPr/>
          <p:nvPr/>
        </p:nvSpPr>
        <p:spPr>
          <a:xfrm>
            <a:off x="106616" y="1363096"/>
            <a:ext cx="3126914" cy="2062103"/>
          </a:xfrm>
          <a:prstGeom prst="rect">
            <a:avLst/>
          </a:prstGeom>
        </p:spPr>
        <p:txBody>
          <a:bodyPr wrap="square">
            <a:spAutoFit/>
          </a:bodyPr>
          <a:lstStyle/>
          <a:p>
            <a:pPr marL="342900" indent="-342900">
              <a:buFont typeface="+mj-lt"/>
              <a:buAutoNum type="arabicPeriod"/>
            </a:pPr>
            <a:r>
              <a:rPr lang="en-US" sz="1600" dirty="0">
                <a:solidFill>
                  <a:srgbClr val="000000"/>
                </a:solidFill>
              </a:rPr>
              <a:t>The Three R’s </a:t>
            </a:r>
          </a:p>
          <a:p>
            <a:pPr marL="548640" lvl="1" indent="-400050">
              <a:buFont typeface="+mj-lt"/>
              <a:buAutoNum type="romanUcPeriod"/>
            </a:pPr>
            <a:r>
              <a:rPr lang="en-US" sz="1600" dirty="0">
                <a:solidFill>
                  <a:srgbClr val="000000"/>
                </a:solidFill>
              </a:rPr>
              <a:t> R__________________ = ease suffering </a:t>
            </a:r>
          </a:p>
          <a:p>
            <a:pPr marL="548640" lvl="1" indent="-400050">
              <a:buFont typeface="+mj-lt"/>
              <a:buAutoNum type="romanUcPeriod"/>
            </a:pPr>
            <a:r>
              <a:rPr lang="en-US" sz="1600" dirty="0">
                <a:solidFill>
                  <a:srgbClr val="000000"/>
                </a:solidFill>
              </a:rPr>
              <a:t> R__________________ = create economic growth </a:t>
            </a:r>
          </a:p>
          <a:p>
            <a:pPr marL="548640" lvl="1" indent="-400050">
              <a:buFont typeface="+mj-lt"/>
              <a:buAutoNum type="romanUcPeriod"/>
            </a:pPr>
            <a:r>
              <a:rPr lang="en-US" sz="1600" dirty="0">
                <a:solidFill>
                  <a:srgbClr val="000000"/>
                </a:solidFill>
              </a:rPr>
              <a:t> R___________________= try to prevent future economic problems </a:t>
            </a:r>
          </a:p>
        </p:txBody>
      </p:sp>
      <p:sp>
        <p:nvSpPr>
          <p:cNvPr id="4" name="Slide Number Placeholder 3">
            <a:extLst>
              <a:ext uri="{FF2B5EF4-FFF2-40B4-BE49-F238E27FC236}">
                <a16:creationId xmlns:a16="http://schemas.microsoft.com/office/drawing/2014/main" id="{C40DA253-B1F0-45FD-ACA3-2935C1F9EE9A}"/>
              </a:ext>
            </a:extLst>
          </p:cNvPr>
          <p:cNvSpPr>
            <a:spLocks noGrp="1"/>
          </p:cNvSpPr>
          <p:nvPr>
            <p:ph type="sldNum" sz="quarter" idx="12"/>
          </p:nvPr>
        </p:nvSpPr>
        <p:spPr/>
        <p:txBody>
          <a:bodyPr/>
          <a:lstStyle/>
          <a:p>
            <a:fld id="{424EFD91-9001-4ED0-A646-40CEBEC5C741}" type="slidenum">
              <a:rPr lang="en-US" smtClean="0"/>
              <a:t>16</a:t>
            </a:fld>
            <a:endParaRPr lang="en-US"/>
          </a:p>
        </p:txBody>
      </p:sp>
      <p:sp>
        <p:nvSpPr>
          <p:cNvPr id="5" name="Rectangle 4">
            <a:extLst>
              <a:ext uri="{FF2B5EF4-FFF2-40B4-BE49-F238E27FC236}">
                <a16:creationId xmlns:a16="http://schemas.microsoft.com/office/drawing/2014/main" id="{E4A48A35-4F7D-4480-89AA-D8DDEBE46B32}"/>
              </a:ext>
            </a:extLst>
          </p:cNvPr>
          <p:cNvSpPr/>
          <p:nvPr/>
        </p:nvSpPr>
        <p:spPr>
          <a:xfrm>
            <a:off x="106615" y="3485109"/>
            <a:ext cx="1649996" cy="3231654"/>
          </a:xfrm>
          <a:prstGeom prst="rect">
            <a:avLst/>
          </a:prstGeom>
        </p:spPr>
        <p:txBody>
          <a:bodyPr wrap="square">
            <a:spAutoFit/>
          </a:bodyPr>
          <a:lstStyle/>
          <a:p>
            <a:r>
              <a:rPr lang="en-US" sz="1200" b="1" dirty="0"/>
              <a:t>The New Deal Takes Shape </a:t>
            </a:r>
            <a:r>
              <a:rPr lang="en-US" sz="1200" b="1" i="1" dirty="0"/>
              <a:t>: </a:t>
            </a:r>
            <a:r>
              <a:rPr lang="en-US" sz="1200" dirty="0"/>
              <a:t>The laws that were passed during the Hundred Days became known as the </a:t>
            </a:r>
            <a:r>
              <a:rPr lang="en-US" sz="1200" b="1" i="1" dirty="0"/>
              <a:t>New Deal. </a:t>
            </a:r>
            <a:r>
              <a:rPr lang="en-US" sz="1200" dirty="0"/>
              <a:t>The New Deal addressed banking, the stock market, industry, agriculture, public works, relief for the poor, and conservation of resources. President Roosevelt created </a:t>
            </a:r>
            <a:r>
              <a:rPr lang="en-US" sz="1200" b="1" i="1" dirty="0"/>
              <a:t>work relief </a:t>
            </a:r>
            <a:r>
              <a:rPr lang="en-US" sz="1200" dirty="0"/>
              <a:t>programs. These programs gave needy people government jobs. </a:t>
            </a:r>
          </a:p>
        </p:txBody>
      </p:sp>
      <p:pic>
        <p:nvPicPr>
          <p:cNvPr id="13" name="Picture 12">
            <a:extLst>
              <a:ext uri="{FF2B5EF4-FFF2-40B4-BE49-F238E27FC236}">
                <a16:creationId xmlns:a16="http://schemas.microsoft.com/office/drawing/2014/main" id="{ACA2FF67-B9BD-4DF3-9B38-1E9B575D21DC}"/>
              </a:ext>
            </a:extLst>
          </p:cNvPr>
          <p:cNvPicPr>
            <a:picLocks noChangeAspect="1"/>
          </p:cNvPicPr>
          <p:nvPr/>
        </p:nvPicPr>
        <p:blipFill>
          <a:blip r:embed="rId2"/>
          <a:stretch>
            <a:fillRect/>
          </a:stretch>
        </p:blipFill>
        <p:spPr>
          <a:xfrm>
            <a:off x="1882441" y="3644348"/>
            <a:ext cx="2033553" cy="3037122"/>
          </a:xfrm>
          <a:prstGeom prst="rect">
            <a:avLst/>
          </a:prstGeom>
        </p:spPr>
      </p:pic>
      <p:pic>
        <p:nvPicPr>
          <p:cNvPr id="14" name="Picture 2">
            <a:extLst>
              <a:ext uri="{FF2B5EF4-FFF2-40B4-BE49-F238E27FC236}">
                <a16:creationId xmlns:a16="http://schemas.microsoft.com/office/drawing/2014/main" id="{21B7DC6D-018F-4FD2-8C2A-C81DBC8D7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530" y="1858087"/>
            <a:ext cx="950629" cy="95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AD4703A-60D9-401A-926A-A97336E78D19}"/>
              </a:ext>
            </a:extLst>
          </p:cNvPr>
          <p:cNvSpPr/>
          <p:nvPr/>
        </p:nvSpPr>
        <p:spPr>
          <a:xfrm>
            <a:off x="0" y="83041"/>
            <a:ext cx="6734009" cy="1200329"/>
          </a:xfrm>
          <a:prstGeom prst="rect">
            <a:avLst/>
          </a:prstGeom>
        </p:spPr>
        <p:txBody>
          <a:bodyPr wrap="square">
            <a:spAutoFit/>
          </a:bodyPr>
          <a:lstStyle/>
          <a:p>
            <a:r>
              <a:rPr lang="en-US" sz="4400" b="1" dirty="0">
                <a:solidFill>
                  <a:srgbClr val="000000"/>
                </a:solidFill>
              </a:rPr>
              <a:t>IV. THE NEW DEAL </a:t>
            </a:r>
          </a:p>
          <a:p>
            <a:r>
              <a:rPr lang="en-US" sz="2800" b="1" dirty="0">
                <a:solidFill>
                  <a:srgbClr val="000000"/>
                </a:solidFill>
              </a:rPr>
              <a:t>FDR’S PROGRAMS TO END THE DEPRESSION </a:t>
            </a:r>
          </a:p>
        </p:txBody>
      </p:sp>
      <p:sp>
        <p:nvSpPr>
          <p:cNvPr id="16" name="Rectangle 15">
            <a:extLst>
              <a:ext uri="{FF2B5EF4-FFF2-40B4-BE49-F238E27FC236}">
                <a16:creationId xmlns:a16="http://schemas.microsoft.com/office/drawing/2014/main" id="{661219BC-6D63-4B93-A721-241FF2DA96E6}"/>
              </a:ext>
            </a:extLst>
          </p:cNvPr>
          <p:cNvSpPr/>
          <p:nvPr/>
        </p:nvSpPr>
        <p:spPr>
          <a:xfrm>
            <a:off x="3809378" y="1283370"/>
            <a:ext cx="5228006" cy="1415772"/>
          </a:xfrm>
          <a:prstGeom prst="rect">
            <a:avLst/>
          </a:prstGeom>
        </p:spPr>
        <p:txBody>
          <a:bodyPr wrap="square">
            <a:spAutoFit/>
          </a:bodyPr>
          <a:lstStyle/>
          <a:p>
            <a:pPr algn="ctr"/>
            <a:r>
              <a:rPr lang="en-US" sz="1400" dirty="0">
                <a:solidFill>
                  <a:srgbClr val="000000"/>
                </a:solidFill>
                <a:latin typeface="Copperplate Gothic Bold" panose="020E0705020206020404" pitchFamily="34" charset="0"/>
              </a:rPr>
              <a:t>The New Deal</a:t>
            </a:r>
            <a:endParaRPr lang="en-US" sz="2000" dirty="0">
              <a:solidFill>
                <a:srgbClr val="000000"/>
              </a:solidFill>
              <a:latin typeface="Copperplate Gothic Bold" panose="020E0705020206020404" pitchFamily="34" charset="0"/>
            </a:endParaRPr>
          </a:p>
          <a:p>
            <a:pPr algn="ctr"/>
            <a:r>
              <a:rPr lang="en-US" sz="1200" dirty="0">
                <a:solidFill>
                  <a:srgbClr val="000000"/>
                </a:solidFill>
                <a:latin typeface="Copperplate Gothic Bold" panose="020E0705020206020404" pitchFamily="34" charset="0"/>
              </a:rPr>
              <a:t>History Brief : </a:t>
            </a:r>
            <a:r>
              <a:rPr lang="en-US" sz="1200" dirty="0">
                <a:solidFill>
                  <a:srgbClr val="000000"/>
                </a:solidFill>
                <a:latin typeface="Century Gothic" panose="020B0502020202020204" pitchFamily="34" charset="0"/>
              </a:rPr>
              <a:t>The following video provides a short introduction to Franklin Roosevelt's "New Deal" programs which he put in place after winning the presidency</a:t>
            </a:r>
          </a:p>
          <a:p>
            <a:pPr algn="ctr"/>
            <a:r>
              <a:rPr lang="en-US" sz="1200" b="1" i="1" dirty="0">
                <a:solidFill>
                  <a:srgbClr val="000000"/>
                </a:solidFill>
                <a:latin typeface="Century Gothic" panose="020B0502020202020204" pitchFamily="34" charset="0"/>
              </a:rPr>
              <a:t>Directions: Watch the video </a:t>
            </a:r>
          </a:p>
          <a:p>
            <a:pPr algn="ctr"/>
            <a:r>
              <a:rPr lang="en-US" altLang="en-US" sz="1200" dirty="0">
                <a:hlinkClick r:id="rId4"/>
              </a:rPr>
              <a:t>https://www.youtube.com/watch?time_continue=1&amp;v=0rjtOWn5mj0</a:t>
            </a:r>
            <a:r>
              <a:rPr lang="en-US" altLang="en-US" sz="1200" dirty="0"/>
              <a:t> </a:t>
            </a:r>
          </a:p>
          <a:p>
            <a:pPr algn="ctr"/>
            <a:endParaRPr lang="en-US" sz="1200" b="1" i="1" dirty="0"/>
          </a:p>
        </p:txBody>
      </p:sp>
      <p:sp>
        <p:nvSpPr>
          <p:cNvPr id="17" name="TextBox 16">
            <a:extLst>
              <a:ext uri="{FF2B5EF4-FFF2-40B4-BE49-F238E27FC236}">
                <a16:creationId xmlns:a16="http://schemas.microsoft.com/office/drawing/2014/main" id="{D5D7BC4D-C1BB-4864-8DCC-3FDE23077E67}"/>
              </a:ext>
            </a:extLst>
          </p:cNvPr>
          <p:cNvSpPr txBox="1"/>
          <p:nvPr/>
        </p:nvSpPr>
        <p:spPr>
          <a:xfrm>
            <a:off x="4014723" y="2483699"/>
            <a:ext cx="5102176" cy="3754874"/>
          </a:xfrm>
          <a:prstGeom prst="rect">
            <a:avLst/>
          </a:prstGeom>
          <a:noFill/>
        </p:spPr>
        <p:txBody>
          <a:bodyPr wrap="square" rtlCol="0">
            <a:spAutoFit/>
          </a:bodyPr>
          <a:lstStyle/>
          <a:p>
            <a:pPr marL="342900" indent="-342900">
              <a:buAutoNum type="arabicPeriod"/>
            </a:pPr>
            <a:r>
              <a:rPr lang="en-US" sz="1400" dirty="0">
                <a:latin typeface="Century Gothic" panose="020B0502020202020204" pitchFamily="34" charset="0"/>
              </a:rPr>
              <a:t>Why did Roosevelt get elected? </a:t>
            </a:r>
          </a:p>
          <a:p>
            <a:pPr marL="342900" indent="-342900">
              <a:buAutoNum type="arabicPeriod"/>
            </a:pPr>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r>
              <a:rPr lang="en-US" sz="1400" dirty="0">
                <a:latin typeface="Century Gothic" panose="020B0502020202020204" pitchFamily="34" charset="0"/>
              </a:rPr>
              <a:t>In what two ways did Roosevelt achieve the 3 R’s?</a:t>
            </a:r>
          </a:p>
          <a:p>
            <a:pPr lvl="1"/>
            <a:endParaRPr lang="en-US" sz="1400" dirty="0">
              <a:latin typeface="Century Gothic" panose="020B0502020202020204" pitchFamily="34" charset="0"/>
            </a:endParaRPr>
          </a:p>
          <a:p>
            <a:pPr lvl="1"/>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r>
              <a:rPr lang="en-US" sz="1400" dirty="0">
                <a:latin typeface="Century Gothic" panose="020B0502020202020204" pitchFamily="34" charset="0"/>
              </a:rPr>
              <a:t>Explain how the 1</a:t>
            </a:r>
            <a:r>
              <a:rPr lang="en-US" sz="1400" baseline="30000" dirty="0">
                <a:latin typeface="Century Gothic" panose="020B0502020202020204" pitchFamily="34" charset="0"/>
              </a:rPr>
              <a:t>st</a:t>
            </a:r>
            <a:r>
              <a:rPr lang="en-US" sz="1400" dirty="0">
                <a:latin typeface="Century Gothic" panose="020B0502020202020204" pitchFamily="34" charset="0"/>
              </a:rPr>
              <a:t> and 2</a:t>
            </a:r>
            <a:r>
              <a:rPr lang="en-US" sz="1400" baseline="30000" dirty="0">
                <a:latin typeface="Century Gothic" panose="020B0502020202020204" pitchFamily="34" charset="0"/>
              </a:rPr>
              <a:t>nd</a:t>
            </a:r>
            <a:r>
              <a:rPr lang="en-US" sz="1400" dirty="0">
                <a:latin typeface="Century Gothic" panose="020B0502020202020204" pitchFamily="34" charset="0"/>
              </a:rPr>
              <a:t> New Deals were different</a:t>
            </a:r>
          </a:p>
          <a:p>
            <a:pPr marL="342900" indent="-342900">
              <a:buAutoNum type="arabicPeriod"/>
            </a:pPr>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endParaRPr lang="en-US" sz="1400" dirty="0">
              <a:latin typeface="Century Gothic" panose="020B0502020202020204" pitchFamily="34" charset="0"/>
            </a:endParaRPr>
          </a:p>
          <a:p>
            <a:pPr marL="342900" indent="-342900">
              <a:buAutoNum type="arabicPeriod"/>
            </a:pPr>
            <a:r>
              <a:rPr lang="en-US" sz="1400" dirty="0">
                <a:latin typeface="Century Gothic" panose="020B0502020202020204" pitchFamily="34" charset="0"/>
              </a:rPr>
              <a:t>Why was the FDIC so important in jump starting the New Deal? </a:t>
            </a:r>
          </a:p>
        </p:txBody>
      </p:sp>
      <p:pic>
        <p:nvPicPr>
          <p:cNvPr id="1026" name="Picture 2">
            <a:extLst>
              <a:ext uri="{FF2B5EF4-FFF2-40B4-BE49-F238E27FC236}">
                <a16:creationId xmlns:a16="http://schemas.microsoft.com/office/drawing/2014/main" id="{A034341A-F1D1-4DA4-8336-BCAD0AE84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784" y="471401"/>
            <a:ext cx="827313" cy="8273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lose up of a device&#10;&#10;Description automatically generated">
            <a:hlinkClick r:id="rId4"/>
            <a:extLst>
              <a:ext uri="{FF2B5EF4-FFF2-40B4-BE49-F238E27FC236}">
                <a16:creationId xmlns:a16="http://schemas.microsoft.com/office/drawing/2014/main" id="{76D63568-DB0C-48AF-90A4-C0CC61D2C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2872" y="136524"/>
            <a:ext cx="1343025" cy="914400"/>
          </a:xfrm>
          <a:prstGeom prst="rect">
            <a:avLst/>
          </a:prstGeom>
        </p:spPr>
      </p:pic>
    </p:spTree>
    <p:extLst>
      <p:ext uri="{BB962C8B-B14F-4D97-AF65-F5344CB8AC3E}">
        <p14:creationId xmlns:p14="http://schemas.microsoft.com/office/powerpoint/2010/main" val="17213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6F2EE-68D6-4853-9B3C-02E309760F29}"/>
              </a:ext>
            </a:extLst>
          </p:cNvPr>
          <p:cNvSpPr/>
          <p:nvPr/>
        </p:nvSpPr>
        <p:spPr>
          <a:xfrm>
            <a:off x="2400300" y="4696285"/>
            <a:ext cx="6743700" cy="2108269"/>
          </a:xfrm>
          <a:prstGeom prst="rect">
            <a:avLst/>
          </a:prstGeom>
        </p:spPr>
        <p:txBody>
          <a:bodyPr wrap="square">
            <a:spAutoFit/>
          </a:bodyPr>
          <a:lstStyle/>
          <a:p>
            <a:r>
              <a:rPr lang="en-US" sz="1200" dirty="0"/>
              <a:t>Roosevelt kept Congress in session, giving them 15 proposals to address the nation’s problems. Congress passed all of them. The special session took almost three months and became known as the </a:t>
            </a:r>
            <a:r>
              <a:rPr lang="en-US" sz="1200" b="1" i="1" dirty="0"/>
              <a:t>Hundred Days. </a:t>
            </a:r>
            <a:r>
              <a:rPr lang="en-US" sz="1200" dirty="0"/>
              <a:t>The fear and tension of President Hoover’s administration began to fade.</a:t>
            </a:r>
          </a:p>
          <a:p>
            <a:endParaRPr lang="en-US" sz="1100" b="1" dirty="0"/>
          </a:p>
          <a:p>
            <a:r>
              <a:rPr lang="en-US" sz="1400" b="1" dirty="0"/>
              <a:t>CRQ3 : What were fireside chats and why were they effective in reassuring Americans?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Slide Number Placeholder 6">
            <a:extLst>
              <a:ext uri="{FF2B5EF4-FFF2-40B4-BE49-F238E27FC236}">
                <a16:creationId xmlns:a16="http://schemas.microsoft.com/office/drawing/2014/main" id="{50BB83C1-6D55-4053-A1BC-867876AE984F}"/>
              </a:ext>
            </a:extLst>
          </p:cNvPr>
          <p:cNvSpPr>
            <a:spLocks noGrp="1"/>
          </p:cNvSpPr>
          <p:nvPr>
            <p:ph type="sldNum" sz="quarter" idx="12"/>
          </p:nvPr>
        </p:nvSpPr>
        <p:spPr/>
        <p:txBody>
          <a:bodyPr/>
          <a:lstStyle/>
          <a:p>
            <a:fld id="{424EFD91-9001-4ED0-A646-40CEBEC5C741}" type="slidenum">
              <a:rPr lang="en-US" smtClean="0"/>
              <a:t>17</a:t>
            </a:fld>
            <a:endParaRPr lang="en-US"/>
          </a:p>
        </p:txBody>
      </p:sp>
      <p:pic>
        <p:nvPicPr>
          <p:cNvPr id="3" name="Picture 2">
            <a:extLst>
              <a:ext uri="{FF2B5EF4-FFF2-40B4-BE49-F238E27FC236}">
                <a16:creationId xmlns:a16="http://schemas.microsoft.com/office/drawing/2014/main" id="{D98CA578-44D4-4A18-A60E-1AE6964E3354}"/>
              </a:ext>
            </a:extLst>
          </p:cNvPr>
          <p:cNvPicPr>
            <a:picLocks noChangeAspect="1"/>
          </p:cNvPicPr>
          <p:nvPr/>
        </p:nvPicPr>
        <p:blipFill>
          <a:blip r:embed="rId2"/>
          <a:stretch>
            <a:fillRect/>
          </a:stretch>
        </p:blipFill>
        <p:spPr>
          <a:xfrm>
            <a:off x="84620" y="4754157"/>
            <a:ext cx="2202036" cy="1777082"/>
          </a:xfrm>
          <a:prstGeom prst="rect">
            <a:avLst/>
          </a:prstGeom>
        </p:spPr>
      </p:pic>
      <p:sp>
        <p:nvSpPr>
          <p:cNvPr id="2" name="Rectangle 1">
            <a:extLst>
              <a:ext uri="{FF2B5EF4-FFF2-40B4-BE49-F238E27FC236}">
                <a16:creationId xmlns:a16="http://schemas.microsoft.com/office/drawing/2014/main" id="{CEAD460E-4BC2-4A90-9122-446F64D1839E}"/>
              </a:ext>
            </a:extLst>
          </p:cNvPr>
          <p:cNvSpPr/>
          <p:nvPr/>
        </p:nvSpPr>
        <p:spPr>
          <a:xfrm>
            <a:off x="4203723" y="1444600"/>
            <a:ext cx="4775622" cy="2774606"/>
          </a:xfrm>
          <a:prstGeom prst="rect">
            <a:avLst/>
          </a:prstGeom>
        </p:spPr>
        <p:txBody>
          <a:bodyPr wrap="square">
            <a:spAutoFit/>
          </a:bodyPr>
          <a:lstStyle/>
          <a:p>
            <a:pPr lvl="0"/>
            <a:r>
              <a:rPr lang="en-US" sz="1400" b="1" dirty="0"/>
              <a:t>CRQ1: How many American households had a radio in 1928?  </a:t>
            </a:r>
          </a:p>
          <a:p>
            <a:pPr>
              <a:lnSpc>
                <a:spcPct val="115000"/>
              </a:lnSpc>
            </a:pPr>
            <a:r>
              <a:rPr lang="en-US" sz="1400" b="1" dirty="0">
                <a:solidFill>
                  <a:srgbClr val="000000"/>
                </a:solidFill>
                <a:ea typeface="Arial" panose="020B0604020202020204" pitchFamily="34" charset="0"/>
              </a:rPr>
              <a:t> </a:t>
            </a:r>
          </a:p>
          <a:p>
            <a:pPr>
              <a:lnSpc>
                <a:spcPct val="115000"/>
              </a:lnSpc>
            </a:pPr>
            <a:endParaRPr lang="en-US" sz="1400" b="1" dirty="0">
              <a:solidFill>
                <a:srgbClr val="000000"/>
              </a:solidFill>
              <a:ea typeface="Arial" panose="020B0604020202020204" pitchFamily="34" charset="0"/>
            </a:endParaRPr>
          </a:p>
          <a:p>
            <a:pPr>
              <a:lnSpc>
                <a:spcPct val="115000"/>
              </a:lnSpc>
            </a:pPr>
            <a:r>
              <a:rPr lang="en-US" sz="1400" b="1" dirty="0">
                <a:solidFill>
                  <a:srgbClr val="000000"/>
                </a:solidFill>
                <a:ea typeface="Arial" panose="020B0604020202020204" pitchFamily="34" charset="0"/>
              </a:rPr>
              <a:t> </a:t>
            </a:r>
          </a:p>
          <a:p>
            <a:r>
              <a:rPr lang="en-US" sz="1400" b="1" dirty="0">
                <a:ea typeface="Arial" panose="020B0604020202020204" pitchFamily="34" charset="0"/>
              </a:rPr>
              <a:t>CRQ2: Why do you think President Roosevelt chose to do regular radio addresses during the Great Depression? TTQA</a:t>
            </a:r>
          </a:p>
          <a:p>
            <a:r>
              <a:rPr lang="en-US" sz="14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Rectangle 9">
            <a:extLst>
              <a:ext uri="{FF2B5EF4-FFF2-40B4-BE49-F238E27FC236}">
                <a16:creationId xmlns:a16="http://schemas.microsoft.com/office/drawing/2014/main" id="{29C1FB2A-F510-42E3-AC2B-E4290D9194DD}"/>
              </a:ext>
            </a:extLst>
          </p:cNvPr>
          <p:cNvSpPr/>
          <p:nvPr/>
        </p:nvSpPr>
        <p:spPr>
          <a:xfrm>
            <a:off x="4914900" y="136524"/>
            <a:ext cx="4114800" cy="830997"/>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attempt to address the problems of the Great Depression? </a:t>
            </a:r>
          </a:p>
        </p:txBody>
      </p:sp>
      <p:pic>
        <p:nvPicPr>
          <p:cNvPr id="11" name="Picture 10">
            <a:extLst>
              <a:ext uri="{FF2B5EF4-FFF2-40B4-BE49-F238E27FC236}">
                <a16:creationId xmlns:a16="http://schemas.microsoft.com/office/drawing/2014/main" id="{57529F9C-DF32-4D27-B85D-19E1EEF7E10E}"/>
              </a:ext>
            </a:extLst>
          </p:cNvPr>
          <p:cNvPicPr>
            <a:picLocks noChangeAspect="1"/>
          </p:cNvPicPr>
          <p:nvPr/>
        </p:nvPicPr>
        <p:blipFill>
          <a:blip r:embed="rId3"/>
          <a:stretch>
            <a:fillRect/>
          </a:stretch>
        </p:blipFill>
        <p:spPr>
          <a:xfrm>
            <a:off x="0" y="1497070"/>
            <a:ext cx="4192606" cy="2676899"/>
          </a:xfrm>
          <a:prstGeom prst="rect">
            <a:avLst/>
          </a:prstGeom>
        </p:spPr>
      </p:pic>
      <p:sp>
        <p:nvSpPr>
          <p:cNvPr id="12" name="Rectangle 11">
            <a:extLst>
              <a:ext uri="{FF2B5EF4-FFF2-40B4-BE49-F238E27FC236}">
                <a16:creationId xmlns:a16="http://schemas.microsoft.com/office/drawing/2014/main" id="{9361D540-0A11-4A7C-B43D-2BE6E052F10D}"/>
              </a:ext>
            </a:extLst>
          </p:cNvPr>
          <p:cNvSpPr/>
          <p:nvPr/>
        </p:nvSpPr>
        <p:spPr>
          <a:xfrm>
            <a:off x="0" y="0"/>
            <a:ext cx="4775622" cy="1323439"/>
          </a:xfrm>
          <a:prstGeom prst="rect">
            <a:avLst/>
          </a:prstGeom>
        </p:spPr>
        <p:txBody>
          <a:bodyPr wrap="square">
            <a:spAutoFit/>
          </a:bodyPr>
          <a:lstStyle/>
          <a:p>
            <a:pPr marL="274320" indent="-274320">
              <a:buClr>
                <a:schemeClr val="accent3"/>
              </a:buClr>
              <a:buFontTx/>
              <a:buChar char="2"/>
              <a:defRPr/>
            </a:pPr>
            <a:r>
              <a:rPr lang="en-US" sz="4000" b="1" u="sng" dirty="0"/>
              <a:t>FIRESIDE CHATS </a:t>
            </a:r>
          </a:p>
          <a:p>
            <a:pPr>
              <a:buClr>
                <a:schemeClr val="accent3"/>
              </a:buClr>
              <a:defRPr/>
            </a:pPr>
            <a:r>
              <a:rPr lang="en-US" dirty="0"/>
              <a:t> </a:t>
            </a:r>
            <a:r>
              <a:rPr lang="en-US" sz="2000" dirty="0"/>
              <a:t>FDR’s radio program explaining his policies in a friendly way</a:t>
            </a:r>
            <a:endParaRPr lang="en-US" dirty="0"/>
          </a:p>
        </p:txBody>
      </p:sp>
    </p:spTree>
    <p:extLst>
      <p:ext uri="{BB962C8B-B14F-4D97-AF65-F5344CB8AC3E}">
        <p14:creationId xmlns:p14="http://schemas.microsoft.com/office/powerpoint/2010/main" val="239597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02069-F321-4B18-83D0-815DC8B809E8}"/>
              </a:ext>
            </a:extLst>
          </p:cNvPr>
          <p:cNvSpPr/>
          <p:nvPr/>
        </p:nvSpPr>
        <p:spPr>
          <a:xfrm>
            <a:off x="0" y="0"/>
            <a:ext cx="9144000" cy="646331"/>
          </a:xfrm>
          <a:prstGeom prst="rect">
            <a:avLst/>
          </a:prstGeom>
        </p:spPr>
        <p:txBody>
          <a:bodyPr wrap="square">
            <a:spAutoFit/>
          </a:bodyPr>
          <a:lstStyle/>
          <a:p>
            <a:pPr algn="ctr"/>
            <a:r>
              <a:rPr lang="en-US" b="1" i="1" dirty="0">
                <a:latin typeface="Helvetica Neue"/>
                <a:ea typeface="Helvetica Neue"/>
                <a:cs typeface="Helvetica Neue"/>
              </a:rPr>
              <a:t>How did President Franklin D. Roosevelt use fireside chats to inspire confidence during the Great Depression? </a:t>
            </a:r>
            <a:endParaRPr lang="en-US" b="1" dirty="0"/>
          </a:p>
        </p:txBody>
      </p:sp>
      <p:sp>
        <p:nvSpPr>
          <p:cNvPr id="3" name="Rectangle 2">
            <a:extLst>
              <a:ext uri="{FF2B5EF4-FFF2-40B4-BE49-F238E27FC236}">
                <a16:creationId xmlns:a16="http://schemas.microsoft.com/office/drawing/2014/main" id="{5E181C3C-223D-4470-9016-AFB751D36131}"/>
              </a:ext>
            </a:extLst>
          </p:cNvPr>
          <p:cNvSpPr/>
          <p:nvPr/>
        </p:nvSpPr>
        <p:spPr>
          <a:xfrm>
            <a:off x="0" y="4481708"/>
            <a:ext cx="9106234" cy="2128531"/>
          </a:xfrm>
          <a:prstGeom prst="rect">
            <a:avLst/>
          </a:prstGeom>
        </p:spPr>
        <p:txBody>
          <a:bodyPr wrap="square">
            <a:sp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rPr>
              <a:t>Document 1 </a:t>
            </a:r>
            <a:r>
              <a:rPr lang="en-US" sz="2000" b="1" dirty="0">
                <a:solidFill>
                  <a:srgbClr val="000000"/>
                </a:solidFill>
                <a:latin typeface="Calibri" panose="020F0502020204030204" pitchFamily="34" charset="0"/>
                <a:ea typeface="Calibri" panose="020F0502020204030204" pitchFamily="34" charset="0"/>
              </a:rPr>
              <a:t> </a:t>
            </a:r>
            <a:r>
              <a:rPr lang="en-US" sz="1600" b="1" dirty="0">
                <a:solidFill>
                  <a:srgbClr val="000000"/>
                </a:solidFill>
                <a:latin typeface="Calibri" panose="020F0502020204030204" pitchFamily="34" charset="0"/>
                <a:ea typeface="Calibri" panose="020F0502020204030204" pitchFamily="34" charset="0"/>
              </a:rPr>
              <a:t>Historical Context</a:t>
            </a:r>
            <a:endParaRPr lang="en-US" sz="1400" b="1" dirty="0">
              <a:latin typeface="Calibri" panose="020F0502020204030204" pitchFamily="34" charset="0"/>
              <a:ea typeface="Calibri" panose="020F0502020204030204" pitchFamily="34"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rPr>
              <a:t>1) Explain the historical circumstances that led to the development of the Unemployment rate from 1929-1933.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400" b="1" dirty="0">
              <a:effectLst/>
              <a:latin typeface="Calibri" panose="020F0502020204030204" pitchFamily="34" charset="0"/>
              <a:ea typeface="Calibri" panose="020F0502020204030204" pitchFamily="34" charset="0"/>
            </a:endParaRPr>
          </a:p>
        </p:txBody>
      </p:sp>
      <p:graphicFrame>
        <p:nvGraphicFramePr>
          <p:cNvPr id="6" name="Table 5">
            <a:extLst>
              <a:ext uri="{FF2B5EF4-FFF2-40B4-BE49-F238E27FC236}">
                <a16:creationId xmlns:a16="http://schemas.microsoft.com/office/drawing/2014/main" id="{9731A6EA-1E61-475D-BA37-C03F7DC2DE95}"/>
              </a:ext>
            </a:extLst>
          </p:cNvPr>
          <p:cNvGraphicFramePr>
            <a:graphicFrameLocks noGrp="1"/>
          </p:cNvGraphicFramePr>
          <p:nvPr/>
        </p:nvGraphicFramePr>
        <p:xfrm>
          <a:off x="133349" y="980821"/>
          <a:ext cx="4330701" cy="2013204"/>
        </p:xfrm>
        <a:graphic>
          <a:graphicData uri="http://schemas.openxmlformats.org/drawingml/2006/table">
            <a:tbl>
              <a:tblPr/>
              <a:tblGrid>
                <a:gridCol w="1443567">
                  <a:extLst>
                    <a:ext uri="{9D8B030D-6E8A-4147-A177-3AD203B41FA5}">
                      <a16:colId xmlns:a16="http://schemas.microsoft.com/office/drawing/2014/main" val="288090912"/>
                    </a:ext>
                  </a:extLst>
                </a:gridCol>
                <a:gridCol w="1443567">
                  <a:extLst>
                    <a:ext uri="{9D8B030D-6E8A-4147-A177-3AD203B41FA5}">
                      <a16:colId xmlns:a16="http://schemas.microsoft.com/office/drawing/2014/main" val="720453526"/>
                    </a:ext>
                  </a:extLst>
                </a:gridCol>
                <a:gridCol w="1443567">
                  <a:extLst>
                    <a:ext uri="{9D8B030D-6E8A-4147-A177-3AD203B41FA5}">
                      <a16:colId xmlns:a16="http://schemas.microsoft.com/office/drawing/2014/main" val="2588523972"/>
                    </a:ext>
                  </a:extLst>
                </a:gridCol>
              </a:tblGrid>
              <a:tr h="0">
                <a:tc>
                  <a:txBody>
                    <a:bodyPr/>
                    <a:lstStyle/>
                    <a:p>
                      <a:pPr marL="0" marR="0" algn="ctr">
                        <a:lnSpc>
                          <a:spcPct val="115000"/>
                        </a:lnSpc>
                        <a:spcBef>
                          <a:spcPts val="0"/>
                        </a:spcBef>
                        <a:spcAft>
                          <a:spcPts val="0"/>
                        </a:spcAft>
                      </a:pPr>
                      <a:r>
                        <a:rPr lang="en-US" sz="1100" b="1">
                          <a:solidFill>
                            <a:srgbClr val="000000"/>
                          </a:solidFill>
                          <a:effectLst/>
                          <a:latin typeface="Helvetica Neue"/>
                          <a:ea typeface="Helvetica Neue"/>
                          <a:cs typeface="Helvetica Neue"/>
                        </a:rPr>
                        <a:t>Year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15000"/>
                        </a:lnSpc>
                        <a:spcBef>
                          <a:spcPts val="0"/>
                        </a:spcBef>
                        <a:spcAft>
                          <a:spcPts val="0"/>
                        </a:spcAft>
                      </a:pPr>
                      <a:r>
                        <a:rPr lang="en-US" sz="1100" b="1">
                          <a:solidFill>
                            <a:srgbClr val="000000"/>
                          </a:solidFill>
                          <a:effectLst/>
                          <a:latin typeface="Helvetica Neue"/>
                          <a:ea typeface="Helvetica Neue"/>
                          <a:cs typeface="Helvetica Neue"/>
                        </a:rPr>
                        <a:t>Unemployment Rate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15000"/>
                        </a:lnSpc>
                        <a:spcBef>
                          <a:spcPts val="0"/>
                        </a:spcBef>
                        <a:spcAft>
                          <a:spcPts val="0"/>
                        </a:spcAft>
                      </a:pPr>
                      <a:r>
                        <a:rPr lang="en-US" sz="1100" b="1">
                          <a:solidFill>
                            <a:srgbClr val="000000"/>
                          </a:solidFill>
                          <a:effectLst/>
                          <a:latin typeface="Helvetica Neue"/>
                          <a:ea typeface="Helvetica Neue"/>
                          <a:cs typeface="Helvetica Neue"/>
                        </a:rPr>
                        <a:t>Per Capita Personal Income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1304917207"/>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1929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3.2%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$698</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221429"/>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1930</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8.9%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$619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028405"/>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1931</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16.3%</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$526</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509620"/>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24.1%</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$399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521386"/>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1933</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25.2%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Helvetica Neue"/>
                          <a:ea typeface="Helvetica Neue"/>
                          <a:cs typeface="Helvetica Neue"/>
                        </a:rPr>
                        <a:t>$372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507655"/>
                  </a:ext>
                </a:extLst>
              </a:tr>
            </a:tbl>
          </a:graphicData>
        </a:graphic>
      </p:graphicFrame>
      <p:sp>
        <p:nvSpPr>
          <p:cNvPr id="7" name="Rectangle 2">
            <a:extLst>
              <a:ext uri="{FF2B5EF4-FFF2-40B4-BE49-F238E27FC236}">
                <a16:creationId xmlns:a16="http://schemas.microsoft.com/office/drawing/2014/main" id="{52B2997C-00B0-4AD5-827D-3FC672C48836}"/>
              </a:ext>
            </a:extLst>
          </p:cNvPr>
          <p:cNvSpPr>
            <a:spLocks noChangeArrowheads="1"/>
          </p:cNvSpPr>
          <p:nvPr/>
        </p:nvSpPr>
        <p:spPr bwMode="auto">
          <a:xfrm>
            <a:off x="4464050" y="1987423"/>
            <a:ext cx="446405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solidFill>
                  <a:srgbClr val="000000"/>
                </a:solidFill>
                <a:effectLst/>
                <a:latin typeface="Arial" panose="020B0604020202020204" pitchFamily="34" charset="0"/>
                <a:ea typeface="Helvetica Neue" charset="0"/>
                <a:cs typeface="Helvetica Neue" charset="0"/>
              </a:rPr>
              <a:t>Per Capita Personal Income: </a:t>
            </a:r>
            <a:r>
              <a:rPr kumimoji="0" lang="en-US" altLang="en-US" sz="1100" b="0" i="0" u="none" strike="noStrike" cap="none" normalizeH="0" baseline="0" dirty="0">
                <a:ln>
                  <a:noFill/>
                </a:ln>
                <a:solidFill>
                  <a:srgbClr val="000000"/>
                </a:solidFill>
                <a:effectLst/>
                <a:latin typeface="Arial" panose="020B0604020202020204" pitchFamily="34" charset="0"/>
                <a:ea typeface="Helvetica Neue" charset="0"/>
                <a:cs typeface="Helvetica Neue" charset="0"/>
              </a:rPr>
              <a:t>Average income per person in a given area in a specific year, in this case years 1929 - 1933 in the United States.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ea typeface="Helvetica Neue" charset="0"/>
                <a:cs typeface="Helvetica Neue" charset="0"/>
              </a:rPr>
              <a:t>Unemployment data from Gordon, Robert J. “Table A-1, Time Series Data for the U.S. Economy: 1875-1999.” Macroeconomics, 8th ed., Addison-Wesley, 2000. Per capita personal income from </a:t>
            </a:r>
            <a:r>
              <a:rPr kumimoji="0" lang="en-US" altLang="en-US" sz="800" b="0" i="0" u="sng" strike="noStrike" cap="none" normalizeH="0" baseline="0" dirty="0">
                <a:ln>
                  <a:noFill/>
                </a:ln>
                <a:solidFill>
                  <a:srgbClr val="1155CC"/>
                </a:solidFill>
                <a:effectLst/>
                <a:latin typeface="Arial" panose="020B0604020202020204" pitchFamily="34" charset="0"/>
                <a:ea typeface="Helvetica Neue" charset="0"/>
                <a:cs typeface="Helvetica Neue" charset="0"/>
                <a:hlinkClick r:id="rId2"/>
              </a:rPr>
              <a:t>www.bea.gov/bea/regional/spi/</a:t>
            </a:r>
            <a:r>
              <a:rPr kumimoji="0" lang="en-US" altLang="en-US" sz="800" b="0" i="0" u="none" strike="noStrike" cap="none" normalizeH="0" baseline="0" dirty="0">
                <a:ln>
                  <a:noFill/>
                </a:ln>
                <a:solidFill>
                  <a:srgbClr val="000000"/>
                </a:solidFill>
                <a:effectLst/>
                <a:latin typeface="Arial" panose="020B0604020202020204" pitchFamily="34" charset="0"/>
                <a:ea typeface="Helvetica Neue" charset="0"/>
                <a:cs typeface="Helvetica Neue"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0655170E-1D28-4361-BC04-9BCD0E3B6929}"/>
              </a:ext>
            </a:extLst>
          </p:cNvPr>
          <p:cNvSpPr/>
          <p:nvPr/>
        </p:nvSpPr>
        <p:spPr>
          <a:xfrm>
            <a:off x="4451684" y="866143"/>
            <a:ext cx="4692316" cy="1015663"/>
          </a:xfrm>
          <a:prstGeom prst="rect">
            <a:avLst/>
          </a:prstGeom>
        </p:spPr>
        <p:txBody>
          <a:bodyPr wrap="square">
            <a:spAutoFit/>
          </a:bodyPr>
          <a:lstStyle/>
          <a:p>
            <a:r>
              <a:rPr lang="en-US" sz="1200" b="1" i="1" dirty="0">
                <a:latin typeface="Helvetica Neue"/>
                <a:ea typeface="Helvetica Neue"/>
                <a:cs typeface="Helvetica Neue"/>
              </a:rPr>
              <a:t>Unemployment Rate:</a:t>
            </a:r>
            <a:r>
              <a:rPr lang="en-US" sz="1200" i="1" dirty="0">
                <a:latin typeface="Helvetica Neue"/>
                <a:ea typeface="Helvetica Neue"/>
                <a:cs typeface="Helvetica Neue"/>
              </a:rPr>
              <a:t> </a:t>
            </a:r>
            <a:r>
              <a:rPr lang="en-US" sz="1200" dirty="0">
                <a:latin typeface="Helvetica Neue"/>
                <a:ea typeface="Helvetica Neue"/>
                <a:cs typeface="Helvetica Neue"/>
              </a:rPr>
              <a:t>The unemployment rate is the percentage of the labor force that is willing and able to work, does not currently have a job, and is actively looking for employment. The labor force consists of people ages 16 and over who are employed or actively seeking work</a:t>
            </a:r>
            <a:endParaRPr lang="en-US" sz="1200" dirty="0"/>
          </a:p>
        </p:txBody>
      </p:sp>
      <p:graphicFrame>
        <p:nvGraphicFramePr>
          <p:cNvPr id="4" name="Table 3">
            <a:extLst>
              <a:ext uri="{FF2B5EF4-FFF2-40B4-BE49-F238E27FC236}">
                <a16:creationId xmlns:a16="http://schemas.microsoft.com/office/drawing/2014/main" id="{2AB619C0-ABCA-4276-B10F-BE7224BD33A0}"/>
              </a:ext>
            </a:extLst>
          </p:cNvPr>
          <p:cNvGraphicFramePr>
            <a:graphicFrameLocks noGrp="1"/>
          </p:cNvGraphicFramePr>
          <p:nvPr/>
        </p:nvGraphicFramePr>
        <p:xfrm>
          <a:off x="37765" y="3067025"/>
          <a:ext cx="9106235" cy="1165035"/>
        </p:xfrm>
        <a:graphic>
          <a:graphicData uri="http://schemas.openxmlformats.org/drawingml/2006/table">
            <a:tbl>
              <a:tblPr>
                <a:tableStyleId>{5C22544A-7EE6-4342-B048-85BDC9FD1C3A}</a:tableStyleId>
              </a:tblPr>
              <a:tblGrid>
                <a:gridCol w="1459677">
                  <a:extLst>
                    <a:ext uri="{9D8B030D-6E8A-4147-A177-3AD203B41FA5}">
                      <a16:colId xmlns:a16="http://schemas.microsoft.com/office/drawing/2014/main" val="3055447936"/>
                    </a:ext>
                  </a:extLst>
                </a:gridCol>
                <a:gridCol w="7646558">
                  <a:extLst>
                    <a:ext uri="{9D8B030D-6E8A-4147-A177-3AD203B41FA5}">
                      <a16:colId xmlns:a16="http://schemas.microsoft.com/office/drawing/2014/main" val="1948740872"/>
                    </a:ext>
                  </a:extLst>
                </a:gridCol>
              </a:tblGrid>
              <a:tr h="0">
                <a:tc>
                  <a:txBody>
                    <a:bodyPr/>
                    <a:lstStyle/>
                    <a:p>
                      <a:pPr marL="0" marR="0" algn="ctr">
                        <a:lnSpc>
                          <a:spcPct val="115000"/>
                        </a:lnSpc>
                        <a:spcBef>
                          <a:spcPts val="0"/>
                        </a:spcBef>
                        <a:spcAft>
                          <a:spcPts val="0"/>
                        </a:spcAft>
                      </a:pPr>
                      <a:r>
                        <a:rPr lang="en-US" sz="1200" dirty="0">
                          <a:effectLst/>
                        </a:rPr>
                        <a:t>Excerpt from FDR Fireside Chat - May 7, 1933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1200" dirty="0">
                          <a:effectLst/>
                        </a:rPr>
                        <a:t>First, we are giving opportunity of employment to one-quarter of a million of the unemployed, especially the young men who have dependents, to go into the forestry and flood prevention work. This is a big task because it means feeding, clothing and caring for nearly twice as many men as we have in the regular army itself. In creating this civilian conservation corps we are killing two birds with one stone. We are clearly enhancing the value of our natural resources and, second, we are relieving an appreciable amount of actual distress of  unemployment.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110165684"/>
                  </a:ext>
                </a:extLst>
              </a:tr>
            </a:tbl>
          </a:graphicData>
        </a:graphic>
      </p:graphicFrame>
      <p:sp>
        <p:nvSpPr>
          <p:cNvPr id="5" name="Footer Placeholder 4">
            <a:extLst>
              <a:ext uri="{FF2B5EF4-FFF2-40B4-BE49-F238E27FC236}">
                <a16:creationId xmlns:a16="http://schemas.microsoft.com/office/drawing/2014/main" id="{624F560F-8648-472E-9C26-A8AA5457E0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6E611-4CBF-4DDF-90E4-B654586AE20C}"/>
              </a:ext>
            </a:extLst>
          </p:cNvPr>
          <p:cNvSpPr>
            <a:spLocks noGrp="1"/>
          </p:cNvSpPr>
          <p:nvPr>
            <p:ph type="sldNum" sz="quarter" idx="12"/>
          </p:nvPr>
        </p:nvSpPr>
        <p:spPr/>
        <p:txBody>
          <a:bodyPr/>
          <a:lstStyle/>
          <a:p>
            <a:fld id="{424EFD91-9001-4ED0-A646-40CEBEC5C741}" type="slidenum">
              <a:rPr lang="en-US" smtClean="0"/>
              <a:t>18</a:t>
            </a:fld>
            <a:endParaRPr lang="en-US"/>
          </a:p>
        </p:txBody>
      </p:sp>
    </p:spTree>
    <p:extLst>
      <p:ext uri="{BB962C8B-B14F-4D97-AF65-F5344CB8AC3E}">
        <p14:creationId xmlns:p14="http://schemas.microsoft.com/office/powerpoint/2010/main" val="127821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8EA681-8B24-4B58-970E-6BB75970DBF6}"/>
              </a:ext>
            </a:extLst>
          </p:cNvPr>
          <p:cNvSpPr/>
          <p:nvPr/>
        </p:nvSpPr>
        <p:spPr>
          <a:xfrm>
            <a:off x="0" y="3057230"/>
            <a:ext cx="9144000" cy="1882888"/>
          </a:xfrm>
          <a:prstGeom prst="rect">
            <a:avLst/>
          </a:prstGeom>
        </p:spPr>
        <p:txBody>
          <a:bodyPr wrap="square">
            <a:spAutoFit/>
          </a:bodyPr>
          <a:lstStyle/>
          <a:p>
            <a:pPr>
              <a:lnSpc>
                <a:spcPct val="115000"/>
              </a:lnSpc>
            </a:pPr>
            <a:r>
              <a:rPr lang="en-US" b="1" dirty="0">
                <a:solidFill>
                  <a:srgbClr val="000000"/>
                </a:solidFill>
                <a:latin typeface="Calibri" panose="020F0502020204030204" pitchFamily="34" charset="0"/>
                <a:ea typeface="Calibri" panose="020F0502020204030204" pitchFamily="34" charset="0"/>
              </a:rPr>
              <a:t>Document 2</a:t>
            </a:r>
            <a:endParaRPr lang="en-US" b="1" dirty="0">
              <a:latin typeface="Calibri" panose="020F0502020204030204" pitchFamily="34" charset="0"/>
              <a:ea typeface="Calibri" panose="020F0502020204030204" pitchFamily="34" charset="0"/>
            </a:endParaRPr>
          </a:p>
          <a:p>
            <a:pPr>
              <a:lnSpc>
                <a:spcPct val="115000"/>
              </a:lnSpc>
            </a:pPr>
            <a:r>
              <a:rPr lang="en-US" sz="1400" b="1" dirty="0">
                <a:solidFill>
                  <a:srgbClr val="000000"/>
                </a:solidFill>
                <a:latin typeface="Calibri" panose="020F0502020204030204" pitchFamily="34" charset="0"/>
                <a:ea typeface="Calibri" panose="020F0502020204030204" pitchFamily="34" charset="0"/>
              </a:rPr>
              <a:t>  2a) Based on this excerpt from FRD identify his point of view concerning the policies of the New Deal .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400" b="1" dirty="0">
              <a:latin typeface="Calibri" panose="020F0502020204030204" pitchFamily="34" charset="0"/>
              <a:ea typeface="Calibri" panose="020F0502020204030204" pitchFamily="34" charset="0"/>
            </a:endParaRPr>
          </a:p>
          <a:p>
            <a:pPr>
              <a:lnSpc>
                <a:spcPct val="115000"/>
              </a:lnSpc>
            </a:pPr>
            <a:r>
              <a:rPr lang="en-US" sz="1400" b="1" dirty="0">
                <a:solidFill>
                  <a:srgbClr val="000000"/>
                </a:solidFill>
                <a:latin typeface="Calibri" panose="020F0502020204030204" pitchFamily="34" charset="0"/>
                <a:ea typeface="Calibri" panose="020F0502020204030204" pitchFamily="34" charset="0"/>
              </a:rPr>
              <a:t> </a:t>
            </a:r>
            <a:endParaRPr lang="en-US" sz="1400" b="1"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AE09803B-AB80-4BCB-BB65-C02F95B75E88}"/>
              </a:ext>
            </a:extLst>
          </p:cNvPr>
          <p:cNvSpPr/>
          <p:nvPr/>
        </p:nvSpPr>
        <p:spPr>
          <a:xfrm>
            <a:off x="6625" y="660207"/>
            <a:ext cx="9256643" cy="2308324"/>
          </a:xfrm>
          <a:prstGeom prst="rect">
            <a:avLst/>
          </a:prstGeom>
        </p:spPr>
        <p:txBody>
          <a:bodyPr wrap="square">
            <a:spAutoFit/>
          </a:bodyPr>
          <a:lstStyle/>
          <a:p>
            <a:r>
              <a:rPr lang="en-US" sz="1200" dirty="0">
                <a:solidFill>
                  <a:srgbClr val="000000"/>
                </a:solidFill>
                <a:ea typeface="Helvetica Neue"/>
                <a:cs typeface="Helvetica Neue"/>
              </a:rPr>
              <a:t>In spite of the fact that unemployment remains a serious problem here as in every other nation, we have come to recognize the possibility and the necessity of certain helpful remedial measures. These measures are of two kinds. The first is to create programs intended to relieve, to minimize and to prevent future unemployment; the second is to establish the practical means to help those who are unemployed in this present emergency...Therefore, let us keep our minds on two or three simple, essential facts in connection with this problem of unemployment. It is true that, while business and industry are definitely better, our relief rolls are still too large. However, for the first time in five years the relief rolls have declined instead of increased during the winter months. They are still declining. The simple fact is that many million more people have private work today than two years ago today or one year ago today, and every day that passes offers more chances to work for those who want to work.</a:t>
            </a:r>
            <a:endParaRPr lang="en-US" sz="1200" dirty="0">
              <a:solidFill>
                <a:srgbClr val="000000"/>
              </a:solidFill>
              <a:ea typeface="Arial" panose="020B0604020202020204" pitchFamily="34" charset="0"/>
            </a:endParaRPr>
          </a:p>
          <a:p>
            <a:r>
              <a:rPr lang="en-US" sz="1200" dirty="0">
                <a:solidFill>
                  <a:srgbClr val="000000"/>
                </a:solidFill>
                <a:ea typeface="Helvetica Neue"/>
                <a:cs typeface="Helvetica Neue"/>
              </a:rPr>
              <a:t> </a:t>
            </a:r>
            <a:endParaRPr lang="en-US" sz="1200" dirty="0">
              <a:solidFill>
                <a:srgbClr val="000000"/>
              </a:solidFill>
              <a:ea typeface="Arial" panose="020B0604020202020204" pitchFamily="34" charset="0"/>
            </a:endParaRPr>
          </a:p>
          <a:p>
            <a:r>
              <a:rPr lang="en-US" sz="1200" dirty="0">
                <a:ea typeface="Helvetica Neue"/>
                <a:cs typeface="Helvetica Neue"/>
              </a:rPr>
              <a:t>The program for social security now pending before the Congress is a necessary part of the future unemployment relief... We must begin now to make provision for the future. That is why our social security program is an important part of the complete picture. It proposes, by means of old-age pensions, to help those who have reached the age of retirement to give up their jobs, and thus give to the younger generation greater opportunities for work, and to give to all a feeling of security as they look toward old age. </a:t>
            </a:r>
            <a:endParaRPr lang="en-US" sz="1200" dirty="0"/>
          </a:p>
        </p:txBody>
      </p:sp>
      <p:sp>
        <p:nvSpPr>
          <p:cNvPr id="4" name="Rectangle 3">
            <a:extLst>
              <a:ext uri="{FF2B5EF4-FFF2-40B4-BE49-F238E27FC236}">
                <a16:creationId xmlns:a16="http://schemas.microsoft.com/office/drawing/2014/main" id="{4BFC842D-9DA0-42C3-AC0A-9A737E1B793A}"/>
              </a:ext>
            </a:extLst>
          </p:cNvPr>
          <p:cNvSpPr/>
          <p:nvPr/>
        </p:nvSpPr>
        <p:spPr>
          <a:xfrm>
            <a:off x="5592417" y="2703608"/>
            <a:ext cx="3670851" cy="246221"/>
          </a:xfrm>
          <a:prstGeom prst="rect">
            <a:avLst/>
          </a:prstGeom>
        </p:spPr>
        <p:txBody>
          <a:bodyPr wrap="square">
            <a:spAutoFit/>
          </a:bodyPr>
          <a:lstStyle/>
          <a:p>
            <a:r>
              <a:rPr lang="en-US" sz="1000" b="1" dirty="0">
                <a:latin typeface="Helvetica Neue"/>
                <a:ea typeface="Helvetica Neue"/>
                <a:cs typeface="Helvetica Neue"/>
              </a:rPr>
              <a:t>Source: Excerpt from FDR Fireside Chat - April 28th 1935 </a:t>
            </a:r>
            <a:endParaRPr lang="en-US" sz="1000" b="1" dirty="0"/>
          </a:p>
        </p:txBody>
      </p:sp>
      <p:sp>
        <p:nvSpPr>
          <p:cNvPr id="6" name="Slide Number Placeholder 5">
            <a:extLst>
              <a:ext uri="{FF2B5EF4-FFF2-40B4-BE49-F238E27FC236}">
                <a16:creationId xmlns:a16="http://schemas.microsoft.com/office/drawing/2014/main" id="{71904E1C-3690-4219-AC37-F51EF12E6FED}"/>
              </a:ext>
            </a:extLst>
          </p:cNvPr>
          <p:cNvSpPr>
            <a:spLocks noGrp="1"/>
          </p:cNvSpPr>
          <p:nvPr>
            <p:ph type="sldNum" sz="quarter" idx="12"/>
          </p:nvPr>
        </p:nvSpPr>
        <p:spPr/>
        <p:txBody>
          <a:bodyPr/>
          <a:lstStyle/>
          <a:p>
            <a:fld id="{424EFD91-9001-4ED0-A646-40CEBEC5C741}" type="slidenum">
              <a:rPr lang="en-US" smtClean="0"/>
              <a:t>19</a:t>
            </a:fld>
            <a:endParaRPr lang="en-US"/>
          </a:p>
        </p:txBody>
      </p:sp>
      <p:sp>
        <p:nvSpPr>
          <p:cNvPr id="8" name="Rectangle 7">
            <a:extLst>
              <a:ext uri="{FF2B5EF4-FFF2-40B4-BE49-F238E27FC236}">
                <a16:creationId xmlns:a16="http://schemas.microsoft.com/office/drawing/2014/main" id="{24DDE1B8-0E7D-4A94-A604-E2BF22949816}"/>
              </a:ext>
            </a:extLst>
          </p:cNvPr>
          <p:cNvSpPr/>
          <p:nvPr/>
        </p:nvSpPr>
        <p:spPr>
          <a:xfrm>
            <a:off x="-56322" y="53009"/>
            <a:ext cx="9256644" cy="646331"/>
          </a:xfrm>
          <a:prstGeom prst="rect">
            <a:avLst/>
          </a:prstGeom>
        </p:spPr>
        <p:txBody>
          <a:bodyPr wrap="square">
            <a:spAutoFit/>
          </a:bodyPr>
          <a:lstStyle/>
          <a:p>
            <a:pPr algn="ctr"/>
            <a:r>
              <a:rPr lang="en-US" b="1" i="1" dirty="0">
                <a:latin typeface="Helvetica Neue"/>
                <a:ea typeface="Helvetica Neue"/>
                <a:cs typeface="Helvetica Neue"/>
              </a:rPr>
              <a:t>How did President Franklin D. Roosevelt use fireside chats to inspire confidence during the Great Depression? </a:t>
            </a:r>
            <a:endParaRPr lang="en-US" b="1" dirty="0"/>
          </a:p>
        </p:txBody>
      </p:sp>
      <p:sp>
        <p:nvSpPr>
          <p:cNvPr id="9" name="Rectangle 8">
            <a:extLst>
              <a:ext uri="{FF2B5EF4-FFF2-40B4-BE49-F238E27FC236}">
                <a16:creationId xmlns:a16="http://schemas.microsoft.com/office/drawing/2014/main" id="{5DF24DEF-16CD-444F-A874-2F4AB60A161B}"/>
              </a:ext>
            </a:extLst>
          </p:cNvPr>
          <p:cNvSpPr/>
          <p:nvPr/>
        </p:nvSpPr>
        <p:spPr>
          <a:xfrm>
            <a:off x="0" y="4873623"/>
            <a:ext cx="9144000" cy="1812099"/>
          </a:xfrm>
          <a:prstGeom prst="rect">
            <a:avLst/>
          </a:prstGeom>
        </p:spPr>
        <p:txBody>
          <a:bodyPr wrap="square">
            <a:spAutoFit/>
          </a:bodyPr>
          <a:lstStyle/>
          <a:p>
            <a:pPr>
              <a:lnSpc>
                <a:spcPct val="115000"/>
              </a:lnSpc>
            </a:pPr>
            <a:r>
              <a:rPr lang="en-US" sz="1400" b="1" dirty="0">
                <a:solidFill>
                  <a:srgbClr val="000000"/>
                </a:solidFill>
                <a:latin typeface="Calibri" panose="020F0502020204030204" pitchFamily="34" charset="0"/>
                <a:ea typeface="Calibri" panose="020F0502020204030204" pitchFamily="34" charset="0"/>
              </a:rPr>
              <a:t>3) Identify and explain a cause and effect relationship associated with the events or ideas in document 1- Unemployment and document 2- FDR Fire Side Chat . Be sure to use evidence from both documents 1 and 2 in your response.</a:t>
            </a:r>
            <a:endParaRPr lang="en-US" sz="1400" b="1" dirty="0">
              <a:latin typeface="Calibri" panose="020F0502020204030204" pitchFamily="34" charset="0"/>
              <a:ea typeface="Calibri" panose="020F0502020204030204" pitchFamily="34" charset="0"/>
            </a:endParaRPr>
          </a:p>
          <a:p>
            <a:pPr indent="-457200">
              <a:lnSpc>
                <a:spcPct val="115000"/>
              </a:lnSpc>
              <a:spcAft>
                <a:spcPts val="1000"/>
              </a:spcAft>
            </a:pPr>
            <a:r>
              <a:rPr lang="en-US" sz="1400" b="1" dirty="0">
                <a:solidFill>
                  <a:srgbClr val="000000"/>
                </a:solidFill>
                <a:latin typeface="Calibri" panose="020F0502020204030204" pitchFamily="34" charset="0"/>
                <a:ea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7999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CC3CEA-15FB-4532-BFD7-A32725339381}"/>
              </a:ext>
            </a:extLst>
          </p:cNvPr>
          <p:cNvGraphicFramePr>
            <a:graphicFrameLocks noGrp="1"/>
          </p:cNvGraphicFramePr>
          <p:nvPr>
            <p:ph idx="1"/>
            <p:extLst>
              <p:ext uri="{D42A27DB-BD31-4B8C-83A1-F6EECF244321}">
                <p14:modId xmlns:p14="http://schemas.microsoft.com/office/powerpoint/2010/main" val="1208019486"/>
              </p:ext>
            </p:extLst>
          </p:nvPr>
        </p:nvGraphicFramePr>
        <p:xfrm>
          <a:off x="-1009651" y="19050"/>
          <a:ext cx="8496301" cy="683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Rectangle 2">
            <a:extLst>
              <a:ext uri="{FF2B5EF4-FFF2-40B4-BE49-F238E27FC236}">
                <a16:creationId xmlns:a16="http://schemas.microsoft.com/office/drawing/2014/main" id="{A3892D06-590D-48D8-AB39-B29874053082}"/>
              </a:ext>
            </a:extLst>
          </p:cNvPr>
          <p:cNvSpPr>
            <a:spLocks noGrp="1" noChangeArrowheads="1"/>
          </p:cNvSpPr>
          <p:nvPr>
            <p:ph type="title"/>
          </p:nvPr>
        </p:nvSpPr>
        <p:spPr>
          <a:xfrm>
            <a:off x="0" y="0"/>
            <a:ext cx="4572000" cy="561975"/>
          </a:xfrm>
        </p:spPr>
        <p:txBody>
          <a:bodyPr>
            <a:normAutofit/>
          </a:bodyPr>
          <a:lstStyle/>
          <a:p>
            <a:pPr algn="l" eaLnBrk="1" fontAlgn="auto" hangingPunct="1">
              <a:spcAft>
                <a:spcPts val="0"/>
              </a:spcAft>
              <a:defRPr/>
            </a:pPr>
            <a:r>
              <a:rPr lang="en-US" sz="1800" b="1" dirty="0"/>
              <a:t> </a:t>
            </a:r>
          </a:p>
        </p:txBody>
      </p:sp>
      <p:pic>
        <p:nvPicPr>
          <p:cNvPr id="8" name="Content Placeholder 3">
            <a:extLst>
              <a:ext uri="{FF2B5EF4-FFF2-40B4-BE49-F238E27FC236}">
                <a16:creationId xmlns:a16="http://schemas.microsoft.com/office/drawing/2014/main" id="{65EBBCE7-850B-4E6C-98E2-8F08E8B37928}"/>
              </a:ext>
            </a:extLst>
          </p:cNvPr>
          <p:cNvPicPr>
            <a:picLocks noGrp="1"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20326" y="19050"/>
            <a:ext cx="2839453" cy="1472866"/>
          </a:xfrm>
          <a:prstGeom prst="rect">
            <a:avLst/>
          </a:prstGeom>
        </p:spPr>
      </p:pic>
      <p:sp>
        <p:nvSpPr>
          <p:cNvPr id="2" name="Footer Placeholder 1">
            <a:extLst>
              <a:ext uri="{FF2B5EF4-FFF2-40B4-BE49-F238E27FC236}">
                <a16:creationId xmlns:a16="http://schemas.microsoft.com/office/drawing/2014/main" id="{24726E40-A284-4E0E-936B-C1E9FA523CF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AE1DA94A-2AEB-4F3B-B403-B80060545970}"/>
              </a:ext>
            </a:extLst>
          </p:cNvPr>
          <p:cNvSpPr>
            <a:spLocks noGrp="1"/>
          </p:cNvSpPr>
          <p:nvPr>
            <p:ph type="sldNum" sz="quarter" idx="12"/>
          </p:nvPr>
        </p:nvSpPr>
        <p:spPr/>
        <p:txBody>
          <a:bodyPr/>
          <a:lstStyle/>
          <a:p>
            <a:fld id="{424EFD91-9001-4ED0-A646-40CEBEC5C741}" type="slidenum">
              <a:rPr lang="en-US" smtClean="0"/>
              <a:t>2</a:t>
            </a:fld>
            <a:endParaRPr lang="en-US"/>
          </a:p>
        </p:txBody>
      </p:sp>
      <p:sp>
        <p:nvSpPr>
          <p:cNvPr id="5" name="Rectangle 4">
            <a:extLst>
              <a:ext uri="{FF2B5EF4-FFF2-40B4-BE49-F238E27FC236}">
                <a16:creationId xmlns:a16="http://schemas.microsoft.com/office/drawing/2014/main" id="{2E274476-C106-4492-B23F-D4789CF296FD}"/>
              </a:ext>
            </a:extLst>
          </p:cNvPr>
          <p:cNvSpPr/>
          <p:nvPr/>
        </p:nvSpPr>
        <p:spPr>
          <a:xfrm>
            <a:off x="0" y="165526"/>
            <a:ext cx="2172789" cy="830997"/>
          </a:xfrm>
          <a:prstGeom prst="rect">
            <a:avLst/>
          </a:prstGeom>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
        <p:nvSpPr>
          <p:cNvPr id="6" name="Rectangle 5">
            <a:extLst>
              <a:ext uri="{FF2B5EF4-FFF2-40B4-BE49-F238E27FC236}">
                <a16:creationId xmlns:a16="http://schemas.microsoft.com/office/drawing/2014/main" id="{2610029D-4594-4E7D-AB11-91A54E7244B1}"/>
              </a:ext>
            </a:extLst>
          </p:cNvPr>
          <p:cNvSpPr/>
          <p:nvPr/>
        </p:nvSpPr>
        <p:spPr>
          <a:xfrm>
            <a:off x="6515100" y="2107700"/>
            <a:ext cx="2628900" cy="443121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Times New Roman" panose="02020603050405020304" pitchFamily="18" charset="0"/>
                <a:cs typeface="Calibri" panose="020F0502020204030204" pitchFamily="34" charset="0"/>
              </a:rPr>
              <a:t>Much of the economic growth of the 1920s was created by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rapid expansion of canal systems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increased government aid to farmers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sales of new consumer goods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government spending on defense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Calibri" panose="020F0502020204030204" pitchFamily="34"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b="1" dirty="0">
                <a:latin typeface="Calibri" panose="020F0502020204030204" pitchFamily="34" charset="0"/>
                <a:ea typeface="Times New Roman" panose="02020603050405020304" pitchFamily="18" charset="0"/>
                <a:cs typeface="Calibri" panose="020F0502020204030204" pitchFamily="34" charset="0"/>
              </a:rPr>
              <a:t>2. One reason the stock market collapsed in October 1929 was that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many stocks had been purchased on credit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the prices of most stocks were too low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banks refused to loan money to purchase stocks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throughout the 1920s many companies stopped selling shares of stock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3986705-8450-4E92-B8B4-9B45D1805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0250" y="1773530"/>
            <a:ext cx="1841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93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0DA253-B1F0-45FD-ACA3-2935C1F9EE9A}"/>
              </a:ext>
            </a:extLst>
          </p:cNvPr>
          <p:cNvSpPr>
            <a:spLocks noGrp="1"/>
          </p:cNvSpPr>
          <p:nvPr>
            <p:ph type="sldNum" sz="quarter" idx="12"/>
          </p:nvPr>
        </p:nvSpPr>
        <p:spPr/>
        <p:txBody>
          <a:bodyPr/>
          <a:lstStyle/>
          <a:p>
            <a:fld id="{424EFD91-9001-4ED0-A646-40CEBEC5C741}" type="slidenum">
              <a:rPr lang="en-US" smtClean="0"/>
              <a:t>20</a:t>
            </a:fld>
            <a:endParaRPr lang="en-US"/>
          </a:p>
        </p:txBody>
      </p:sp>
      <p:sp>
        <p:nvSpPr>
          <p:cNvPr id="6" name="Rectangle 5">
            <a:extLst>
              <a:ext uri="{FF2B5EF4-FFF2-40B4-BE49-F238E27FC236}">
                <a16:creationId xmlns:a16="http://schemas.microsoft.com/office/drawing/2014/main" id="{CF8165D2-5852-4962-AA25-A51203E517DC}"/>
              </a:ext>
            </a:extLst>
          </p:cNvPr>
          <p:cNvSpPr/>
          <p:nvPr/>
        </p:nvSpPr>
        <p:spPr>
          <a:xfrm>
            <a:off x="7298006" y="77198"/>
            <a:ext cx="1845994" cy="3785652"/>
          </a:xfrm>
          <a:prstGeom prst="rect">
            <a:avLst/>
          </a:prstGeom>
        </p:spPr>
        <p:txBody>
          <a:bodyPr wrap="square">
            <a:spAutoFit/>
          </a:bodyPr>
          <a:lstStyle/>
          <a:p>
            <a:pPr algn="ctr"/>
            <a:r>
              <a:rPr lang="en-US" sz="1200" dirty="0"/>
              <a:t>Almost immediately after becoming president, Roosevelt closed all banks for four days. He then called a special session of Congress. Together they created the Emergency Banking Relief Act. It set up a system so the banks could reopen or reorganize. Roosevelt communicated with the public over the radio, assuring Americans that their money would now be safe in banks. People began depositing their money again the next day. This ended the banking crisis.</a:t>
            </a:r>
          </a:p>
        </p:txBody>
      </p:sp>
      <p:pic>
        <p:nvPicPr>
          <p:cNvPr id="13" name="Content Placeholder 5">
            <a:extLst>
              <a:ext uri="{FF2B5EF4-FFF2-40B4-BE49-F238E27FC236}">
                <a16:creationId xmlns:a16="http://schemas.microsoft.com/office/drawing/2014/main" id="{426BAD08-490F-4810-A8BE-FCB114463F31}"/>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174949" y="1894497"/>
            <a:ext cx="3160019" cy="1779576"/>
          </a:xfrm>
          <a:prstGeom prst="rect">
            <a:avLst/>
          </a:prstGeom>
        </p:spPr>
      </p:pic>
      <p:sp>
        <p:nvSpPr>
          <p:cNvPr id="14" name="Rectangle 13">
            <a:extLst>
              <a:ext uri="{FF2B5EF4-FFF2-40B4-BE49-F238E27FC236}">
                <a16:creationId xmlns:a16="http://schemas.microsoft.com/office/drawing/2014/main" id="{0E9DEC5A-3EBD-415F-BD4C-6BCCFE3BFCAF}"/>
              </a:ext>
            </a:extLst>
          </p:cNvPr>
          <p:cNvSpPr/>
          <p:nvPr/>
        </p:nvSpPr>
        <p:spPr>
          <a:xfrm>
            <a:off x="186489" y="62861"/>
            <a:ext cx="4114800" cy="523220"/>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sp>
        <p:nvSpPr>
          <p:cNvPr id="7" name="Rectangle 6">
            <a:extLst>
              <a:ext uri="{FF2B5EF4-FFF2-40B4-BE49-F238E27FC236}">
                <a16:creationId xmlns:a16="http://schemas.microsoft.com/office/drawing/2014/main" id="{CD2DF628-DCAC-40D9-A63D-3F9D0AD64A8B}"/>
              </a:ext>
            </a:extLst>
          </p:cNvPr>
          <p:cNvSpPr/>
          <p:nvPr/>
        </p:nvSpPr>
        <p:spPr>
          <a:xfrm>
            <a:off x="112632" y="597401"/>
            <a:ext cx="4262514" cy="584775"/>
          </a:xfrm>
          <a:prstGeom prst="rect">
            <a:avLst/>
          </a:prstGeom>
        </p:spPr>
        <p:txBody>
          <a:bodyPr wrap="none">
            <a:spAutoFit/>
          </a:bodyPr>
          <a:lstStyle/>
          <a:p>
            <a:r>
              <a:rPr lang="en-US" sz="3200" b="1" dirty="0">
                <a:solidFill>
                  <a:srgbClr val="000000"/>
                </a:solidFill>
              </a:rPr>
              <a:t> V. RELIEF LEGISLATION </a:t>
            </a:r>
          </a:p>
        </p:txBody>
      </p:sp>
      <p:graphicFrame>
        <p:nvGraphicFramePr>
          <p:cNvPr id="8" name="Table 8">
            <a:extLst>
              <a:ext uri="{FF2B5EF4-FFF2-40B4-BE49-F238E27FC236}">
                <a16:creationId xmlns:a16="http://schemas.microsoft.com/office/drawing/2014/main" id="{3AB6EF79-1560-4397-BB82-BC0985548854}"/>
              </a:ext>
            </a:extLst>
          </p:cNvPr>
          <p:cNvGraphicFramePr>
            <a:graphicFrameLocks noGrp="1"/>
          </p:cNvGraphicFramePr>
          <p:nvPr>
            <p:extLst>
              <p:ext uri="{D42A27DB-BD31-4B8C-83A1-F6EECF244321}">
                <p14:modId xmlns:p14="http://schemas.microsoft.com/office/powerpoint/2010/main" val="2944801967"/>
              </p:ext>
            </p:extLst>
          </p:nvPr>
        </p:nvGraphicFramePr>
        <p:xfrm>
          <a:off x="94804" y="1281249"/>
          <a:ext cx="3862720" cy="5576751"/>
        </p:xfrm>
        <a:graphic>
          <a:graphicData uri="http://schemas.openxmlformats.org/drawingml/2006/table">
            <a:tbl>
              <a:tblPr firstRow="1" bandRow="1">
                <a:tableStyleId>{5940675A-B579-460E-94D1-54222C63F5DA}</a:tableStyleId>
              </a:tblPr>
              <a:tblGrid>
                <a:gridCol w="1758059">
                  <a:extLst>
                    <a:ext uri="{9D8B030D-6E8A-4147-A177-3AD203B41FA5}">
                      <a16:colId xmlns:a16="http://schemas.microsoft.com/office/drawing/2014/main" val="1066471009"/>
                    </a:ext>
                  </a:extLst>
                </a:gridCol>
                <a:gridCol w="2104661">
                  <a:extLst>
                    <a:ext uri="{9D8B030D-6E8A-4147-A177-3AD203B41FA5}">
                      <a16:colId xmlns:a16="http://schemas.microsoft.com/office/drawing/2014/main" val="757351262"/>
                    </a:ext>
                  </a:extLst>
                </a:gridCol>
              </a:tblGrid>
              <a:tr h="567665">
                <a:tc>
                  <a:txBody>
                    <a:bodyPr/>
                    <a:lstStyle/>
                    <a:p>
                      <a:pPr algn="ctr"/>
                      <a:r>
                        <a:rPr lang="en-US" b="1" dirty="0"/>
                        <a:t>Legislation</a:t>
                      </a:r>
                    </a:p>
                  </a:txBody>
                  <a:tcPr>
                    <a:solidFill>
                      <a:schemeClr val="bg2"/>
                    </a:solidFill>
                  </a:tcPr>
                </a:tc>
                <a:tc>
                  <a:txBody>
                    <a:bodyPr/>
                    <a:lstStyle/>
                    <a:p>
                      <a:pPr algn="ctr"/>
                      <a:r>
                        <a:rPr lang="en-US" b="1" dirty="0"/>
                        <a:t>Action Taken</a:t>
                      </a:r>
                    </a:p>
                  </a:txBody>
                  <a:tcPr>
                    <a:solidFill>
                      <a:schemeClr val="bg2"/>
                    </a:solidFill>
                  </a:tcPr>
                </a:tc>
                <a:extLst>
                  <a:ext uri="{0D108BD9-81ED-4DB2-BD59-A6C34878D82A}">
                    <a16:rowId xmlns:a16="http://schemas.microsoft.com/office/drawing/2014/main" val="1087398947"/>
                  </a:ext>
                </a:extLst>
              </a:tr>
              <a:tr h="2394544">
                <a:tc>
                  <a:txBody>
                    <a:bodyPr/>
                    <a:lstStyle/>
                    <a:p>
                      <a:r>
                        <a:rPr lang="en-US" sz="1400" dirty="0"/>
                        <a:t>A. ________________ ________________</a:t>
                      </a:r>
                    </a:p>
                  </a:txBody>
                  <a:tcPr/>
                </a:tc>
                <a:tc>
                  <a:txBody>
                    <a:bodyPr/>
                    <a:lstStyle/>
                    <a:p>
                      <a:pPr marL="0" indent="0" algn="ctr">
                        <a:buFont typeface="+mj-lt"/>
                        <a:buNone/>
                      </a:pPr>
                      <a:r>
                        <a:rPr lang="en-US" sz="1400" b="1" dirty="0"/>
                        <a:t>Emergency Banking Act 1933 = closed the banks to stop people from withdrawing $</a:t>
                      </a:r>
                    </a:p>
                    <a:p>
                      <a:pPr algn="ctr"/>
                      <a:endParaRPr lang="en-US" sz="1400" b="1" dirty="0"/>
                    </a:p>
                    <a:p>
                      <a:pPr algn="ctr"/>
                      <a:r>
                        <a:rPr lang="en-US" sz="1400" b="1" dirty="0"/>
                        <a:t>prevent collapse of banks</a:t>
                      </a:r>
                    </a:p>
                    <a:p>
                      <a:pPr algn="ctr"/>
                      <a:endParaRPr lang="en-US" sz="1400" b="1" dirty="0"/>
                    </a:p>
                    <a:p>
                      <a:pPr algn="ctr"/>
                      <a:r>
                        <a:rPr lang="en-US" sz="1400" b="1" dirty="0"/>
                        <a:t>only sound banks reopen </a:t>
                      </a:r>
                    </a:p>
                    <a:p>
                      <a:pPr algn="ctr"/>
                      <a:endParaRPr lang="en-US" sz="1400" b="1" dirty="0"/>
                    </a:p>
                  </a:txBody>
                  <a:tcPr/>
                </a:tc>
                <a:extLst>
                  <a:ext uri="{0D108BD9-81ED-4DB2-BD59-A6C34878D82A}">
                    <a16:rowId xmlns:a16="http://schemas.microsoft.com/office/drawing/2014/main" val="1604478188"/>
                  </a:ext>
                </a:extLst>
              </a:tr>
              <a:tr h="1226508">
                <a:tc>
                  <a:txBody>
                    <a:bodyPr/>
                    <a:lstStyle/>
                    <a:p>
                      <a:r>
                        <a:rPr lang="en-US" dirty="0"/>
                        <a:t>B. </a:t>
                      </a:r>
                    </a:p>
                    <a:p>
                      <a:r>
                        <a:rPr lang="en-US" dirty="0"/>
                        <a:t>____________</a:t>
                      </a:r>
                    </a:p>
                    <a:p>
                      <a:r>
                        <a:rPr lang="en-US" dirty="0"/>
                        <a:t>____________</a:t>
                      </a:r>
                    </a:p>
                  </a:txBody>
                  <a:tcPr/>
                </a:tc>
                <a:tc>
                  <a:txBody>
                    <a:bodyPr/>
                    <a:lstStyle/>
                    <a:p>
                      <a:pPr algn="ctr"/>
                      <a:r>
                        <a:rPr lang="en-US" sz="1400" b="1" dirty="0"/>
                        <a:t>Federal Emergency Relief Act = direct aid to help poor</a:t>
                      </a:r>
                    </a:p>
                    <a:p>
                      <a:pPr algn="ctr"/>
                      <a:endParaRPr lang="en-US" sz="1400" b="1" dirty="0"/>
                    </a:p>
                  </a:txBody>
                  <a:tcPr/>
                </a:tc>
                <a:extLst>
                  <a:ext uri="{0D108BD9-81ED-4DB2-BD59-A6C34878D82A}">
                    <a16:rowId xmlns:a16="http://schemas.microsoft.com/office/drawing/2014/main" val="4235784844"/>
                  </a:ext>
                </a:extLst>
              </a:tr>
              <a:tr h="1388034">
                <a:tc>
                  <a:txBody>
                    <a:bodyPr/>
                    <a:lstStyle/>
                    <a:p>
                      <a:r>
                        <a:rPr lang="en-US" dirty="0"/>
                        <a:t>C. </a:t>
                      </a:r>
                    </a:p>
                    <a:p>
                      <a:r>
                        <a:rPr lang="en-US" dirty="0"/>
                        <a:t>____________</a:t>
                      </a:r>
                    </a:p>
                    <a:p>
                      <a:r>
                        <a:rPr lang="en-US" dirty="0"/>
                        <a:t>____________</a:t>
                      </a:r>
                    </a:p>
                  </a:txBody>
                  <a:tcPr/>
                </a:tc>
                <a:tc>
                  <a:txBody>
                    <a:bodyPr/>
                    <a:lstStyle/>
                    <a:p>
                      <a:pPr algn="ctr"/>
                      <a:r>
                        <a:rPr lang="en-US" sz="1400" b="1" dirty="0"/>
                        <a:t>Public Works Administration = </a:t>
                      </a:r>
                    </a:p>
                    <a:p>
                      <a:pPr algn="ctr"/>
                      <a:r>
                        <a:rPr lang="en-US" sz="1400" b="1" dirty="0"/>
                        <a:t> created construction projects</a:t>
                      </a:r>
                    </a:p>
                  </a:txBody>
                  <a:tcPr/>
                </a:tc>
                <a:extLst>
                  <a:ext uri="{0D108BD9-81ED-4DB2-BD59-A6C34878D82A}">
                    <a16:rowId xmlns:a16="http://schemas.microsoft.com/office/drawing/2014/main" val="3120237253"/>
                  </a:ext>
                </a:extLst>
              </a:tr>
            </a:tbl>
          </a:graphicData>
        </a:graphic>
      </p:graphicFrame>
      <p:pic>
        <p:nvPicPr>
          <p:cNvPr id="17" name="Picture 16">
            <a:extLst>
              <a:ext uri="{FF2B5EF4-FFF2-40B4-BE49-F238E27FC236}">
                <a16:creationId xmlns:a16="http://schemas.microsoft.com/office/drawing/2014/main" id="{8DFE6894-26F7-438D-B411-96AF00CAF57E}"/>
              </a:ext>
            </a:extLst>
          </p:cNvPr>
          <p:cNvPicPr>
            <a:picLocks noChangeAspect="1"/>
          </p:cNvPicPr>
          <p:nvPr/>
        </p:nvPicPr>
        <p:blipFill>
          <a:blip r:embed="rId3"/>
          <a:stretch>
            <a:fillRect/>
          </a:stretch>
        </p:blipFill>
        <p:spPr>
          <a:xfrm>
            <a:off x="4356284" y="8359"/>
            <a:ext cx="2886727" cy="1532235"/>
          </a:xfrm>
          <a:prstGeom prst="rect">
            <a:avLst/>
          </a:prstGeom>
        </p:spPr>
      </p:pic>
      <p:sp>
        <p:nvSpPr>
          <p:cNvPr id="2" name="Rectangle 1">
            <a:extLst>
              <a:ext uri="{FF2B5EF4-FFF2-40B4-BE49-F238E27FC236}">
                <a16:creationId xmlns:a16="http://schemas.microsoft.com/office/drawing/2014/main" id="{A6CFE414-6698-4DD9-9066-12F65EE7DB3F}"/>
              </a:ext>
            </a:extLst>
          </p:cNvPr>
          <p:cNvSpPr/>
          <p:nvPr/>
        </p:nvSpPr>
        <p:spPr>
          <a:xfrm>
            <a:off x="3921430" y="4934664"/>
            <a:ext cx="2238739" cy="1384995"/>
          </a:xfrm>
          <a:prstGeom prst="rect">
            <a:avLst/>
          </a:prstGeom>
        </p:spPr>
        <p:txBody>
          <a:bodyPr wrap="square">
            <a:spAutoFit/>
          </a:bodyPr>
          <a:lstStyle/>
          <a:p>
            <a:pPr algn="ctr"/>
            <a:r>
              <a:rPr lang="en-US" sz="1200" dirty="0"/>
              <a:t>(PWA). The goal was to increase the economy with large public works projects that needed many workers. People had jobs working on roads,</a:t>
            </a:r>
          </a:p>
          <a:p>
            <a:pPr algn="ctr"/>
            <a:r>
              <a:rPr lang="en-US" sz="1200" dirty="0"/>
              <a:t>shipyards, hospitals, city halls, and schools. </a:t>
            </a:r>
          </a:p>
        </p:txBody>
      </p:sp>
      <p:pic>
        <p:nvPicPr>
          <p:cNvPr id="10" name="Picture 2">
            <a:extLst>
              <a:ext uri="{FF2B5EF4-FFF2-40B4-BE49-F238E27FC236}">
                <a16:creationId xmlns:a16="http://schemas.microsoft.com/office/drawing/2014/main" id="{EE5EA476-ADA8-47C3-86FC-0EFD0123E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074" y="4027977"/>
            <a:ext cx="2971427" cy="283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8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3398FC97-78D1-410C-AF82-E99E16614551}"/>
              </a:ext>
            </a:extLst>
          </p:cNvPr>
          <p:cNvGraphicFramePr>
            <a:graphicFrameLocks noGrp="1"/>
          </p:cNvGraphicFramePr>
          <p:nvPr>
            <p:extLst>
              <p:ext uri="{D42A27DB-BD31-4B8C-83A1-F6EECF244321}">
                <p14:modId xmlns:p14="http://schemas.microsoft.com/office/powerpoint/2010/main" val="359644848"/>
              </p:ext>
            </p:extLst>
          </p:nvPr>
        </p:nvGraphicFramePr>
        <p:xfrm>
          <a:off x="1" y="2382255"/>
          <a:ext cx="3272588" cy="4475746"/>
        </p:xfrm>
        <a:graphic>
          <a:graphicData uri="http://schemas.openxmlformats.org/drawingml/2006/table">
            <a:tbl>
              <a:tblPr firstRow="1" bandRow="1">
                <a:tableStyleId>{5940675A-B579-460E-94D1-54222C63F5DA}</a:tableStyleId>
              </a:tblPr>
              <a:tblGrid>
                <a:gridCol w="1263315">
                  <a:extLst>
                    <a:ext uri="{9D8B030D-6E8A-4147-A177-3AD203B41FA5}">
                      <a16:colId xmlns:a16="http://schemas.microsoft.com/office/drawing/2014/main" val="1066471009"/>
                    </a:ext>
                  </a:extLst>
                </a:gridCol>
                <a:gridCol w="2009273">
                  <a:extLst>
                    <a:ext uri="{9D8B030D-6E8A-4147-A177-3AD203B41FA5}">
                      <a16:colId xmlns:a16="http://schemas.microsoft.com/office/drawing/2014/main" val="757351262"/>
                    </a:ext>
                  </a:extLst>
                </a:gridCol>
              </a:tblGrid>
              <a:tr h="880138">
                <a:tc>
                  <a:txBody>
                    <a:bodyPr/>
                    <a:lstStyle/>
                    <a:p>
                      <a:pPr algn="ctr"/>
                      <a:r>
                        <a:rPr lang="en-US" b="1" dirty="0"/>
                        <a:t>Recovery Legislation</a:t>
                      </a:r>
                    </a:p>
                  </a:txBody>
                  <a:tcPr>
                    <a:solidFill>
                      <a:schemeClr val="bg2"/>
                    </a:solidFill>
                  </a:tcPr>
                </a:tc>
                <a:tc>
                  <a:txBody>
                    <a:bodyPr/>
                    <a:lstStyle/>
                    <a:p>
                      <a:pPr algn="ctr"/>
                      <a:r>
                        <a:rPr lang="en-US" b="1" dirty="0"/>
                        <a:t>Action Taken</a:t>
                      </a:r>
                    </a:p>
                  </a:txBody>
                  <a:tcPr>
                    <a:solidFill>
                      <a:schemeClr val="bg2"/>
                    </a:solidFill>
                  </a:tcPr>
                </a:tc>
                <a:extLst>
                  <a:ext uri="{0D108BD9-81ED-4DB2-BD59-A6C34878D82A}">
                    <a16:rowId xmlns:a16="http://schemas.microsoft.com/office/drawing/2014/main" val="1087398947"/>
                  </a:ext>
                </a:extLst>
              </a:tr>
              <a:tr h="2165603">
                <a:tc>
                  <a:txBody>
                    <a:bodyPr/>
                    <a:lstStyle/>
                    <a:p>
                      <a:pPr marL="0" indent="0">
                        <a:buNone/>
                      </a:pPr>
                      <a:endParaRPr lang="en-US" sz="1400" dirty="0"/>
                    </a:p>
                    <a:p>
                      <a:pPr marL="0" indent="0">
                        <a:buNone/>
                      </a:pPr>
                      <a:r>
                        <a:rPr lang="en-US" sz="1400" dirty="0"/>
                        <a:t>A. __________</a:t>
                      </a:r>
                    </a:p>
                    <a:p>
                      <a:pPr marL="0" indent="0" algn="ctr">
                        <a:buNone/>
                      </a:pPr>
                      <a:r>
                        <a:rPr lang="en-US" sz="1400" dirty="0"/>
                        <a:t>____________</a:t>
                      </a:r>
                    </a:p>
                  </a:txBody>
                  <a:tcPr/>
                </a:tc>
                <a:tc>
                  <a:txBody>
                    <a:bodyPr/>
                    <a:lstStyle/>
                    <a:p>
                      <a:pPr marL="182880"/>
                      <a:r>
                        <a:rPr lang="en-US" sz="1400" b="1" dirty="0"/>
                        <a:t>Civilian Conservation Corps = provided jobs to build roads, landing fields, soil erosion, and flood control projects</a:t>
                      </a:r>
                    </a:p>
                    <a:p>
                      <a:pPr marL="182880"/>
                      <a:endParaRPr lang="en-US" sz="1400" b="1" dirty="0"/>
                    </a:p>
                  </a:txBody>
                  <a:tcPr/>
                </a:tc>
                <a:extLst>
                  <a:ext uri="{0D108BD9-81ED-4DB2-BD59-A6C34878D82A}">
                    <a16:rowId xmlns:a16="http://schemas.microsoft.com/office/drawing/2014/main" val="1604478188"/>
                  </a:ext>
                </a:extLst>
              </a:tr>
              <a:tr h="1430005">
                <a:tc>
                  <a:txBody>
                    <a:bodyPr/>
                    <a:lstStyle/>
                    <a:p>
                      <a:r>
                        <a:rPr lang="en-US" dirty="0"/>
                        <a:t>B</a:t>
                      </a:r>
                      <a:r>
                        <a:rPr lang="en-US" sz="1400" dirty="0"/>
                        <a:t>. _________</a:t>
                      </a:r>
                    </a:p>
                    <a:p>
                      <a:r>
                        <a:rPr lang="en-US" sz="1400" dirty="0"/>
                        <a:t>____________</a:t>
                      </a:r>
                    </a:p>
                  </a:txBody>
                  <a:tcPr/>
                </a:tc>
                <a:tc>
                  <a:txBody>
                    <a:bodyPr/>
                    <a:lstStyle/>
                    <a:p>
                      <a:pPr marL="182880"/>
                      <a:r>
                        <a:rPr lang="en-US" altLang="en-US" sz="1400" b="1" dirty="0"/>
                        <a:t>Tennessee Valley Authority = provide jobs, electricity, and dams (control floods) in poor rural areas </a:t>
                      </a:r>
                      <a:endParaRPr lang="en-US" sz="1400" b="1" dirty="0"/>
                    </a:p>
                  </a:txBody>
                  <a:tcPr/>
                </a:tc>
                <a:extLst>
                  <a:ext uri="{0D108BD9-81ED-4DB2-BD59-A6C34878D82A}">
                    <a16:rowId xmlns:a16="http://schemas.microsoft.com/office/drawing/2014/main" val="4235784844"/>
                  </a:ext>
                </a:extLst>
              </a:tr>
            </a:tbl>
          </a:graphicData>
        </a:graphic>
      </p:graphicFrame>
      <p:sp>
        <p:nvSpPr>
          <p:cNvPr id="3" name="Slide Number Placeholder 2">
            <a:extLst>
              <a:ext uri="{FF2B5EF4-FFF2-40B4-BE49-F238E27FC236}">
                <a16:creationId xmlns:a16="http://schemas.microsoft.com/office/drawing/2014/main" id="{6B1FF0FF-2340-40CE-A4B6-7EF3AB01F896}"/>
              </a:ext>
            </a:extLst>
          </p:cNvPr>
          <p:cNvSpPr>
            <a:spLocks noGrp="1"/>
          </p:cNvSpPr>
          <p:nvPr>
            <p:ph type="sldNum" sz="quarter" idx="12"/>
          </p:nvPr>
        </p:nvSpPr>
        <p:spPr/>
        <p:txBody>
          <a:bodyPr/>
          <a:lstStyle/>
          <a:p>
            <a:fld id="{424EFD91-9001-4ED0-A646-40CEBEC5C741}" type="slidenum">
              <a:rPr lang="en-US" smtClean="0"/>
              <a:t>21</a:t>
            </a:fld>
            <a:endParaRPr lang="en-US"/>
          </a:p>
        </p:txBody>
      </p:sp>
      <p:sp>
        <p:nvSpPr>
          <p:cNvPr id="4" name="Rectangle 3">
            <a:extLst>
              <a:ext uri="{FF2B5EF4-FFF2-40B4-BE49-F238E27FC236}">
                <a16:creationId xmlns:a16="http://schemas.microsoft.com/office/drawing/2014/main" id="{008791BB-40FE-45E5-8FDF-EA4D39B920CB}"/>
              </a:ext>
            </a:extLst>
          </p:cNvPr>
          <p:cNvSpPr/>
          <p:nvPr/>
        </p:nvSpPr>
        <p:spPr>
          <a:xfrm>
            <a:off x="1253701" y="753645"/>
            <a:ext cx="695415" cy="1061829"/>
          </a:xfrm>
          <a:prstGeom prst="rect">
            <a:avLst/>
          </a:prstGeom>
        </p:spPr>
        <p:txBody>
          <a:bodyPr wrap="square">
            <a:spAutoFit/>
          </a:bodyPr>
          <a:lstStyle/>
          <a:p>
            <a:r>
              <a:rPr lang="en-US" sz="900" dirty="0">
                <a:hlinkClick r:id="rId2"/>
              </a:rPr>
              <a:t>https://www.youtube.com/watch?time_continue=1&amp;v=a3xgYIPpIQ4</a:t>
            </a:r>
            <a:endParaRPr lang="en-US" sz="900" dirty="0"/>
          </a:p>
        </p:txBody>
      </p:sp>
      <p:pic>
        <p:nvPicPr>
          <p:cNvPr id="6" name="Picture 5" descr="A close up of a device&#10;&#10;Description automatically generated">
            <a:hlinkClick r:id="rId2"/>
            <a:extLst>
              <a:ext uri="{FF2B5EF4-FFF2-40B4-BE49-F238E27FC236}">
                <a16:creationId xmlns:a16="http://schemas.microsoft.com/office/drawing/2014/main" id="{218ED083-D7E1-4F83-B964-A2E973958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77" y="690418"/>
            <a:ext cx="918929" cy="625654"/>
          </a:xfrm>
          <a:prstGeom prst="rect">
            <a:avLst/>
          </a:prstGeom>
        </p:spPr>
      </p:pic>
      <p:pic>
        <p:nvPicPr>
          <p:cNvPr id="1026" name="Picture 2">
            <a:extLst>
              <a:ext uri="{FF2B5EF4-FFF2-40B4-BE49-F238E27FC236}">
                <a16:creationId xmlns:a16="http://schemas.microsoft.com/office/drawing/2014/main" id="{6EEF2D3F-FA35-4612-BA71-90555112D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84" y="1365998"/>
            <a:ext cx="966330" cy="9663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57B008-A9D7-45E8-9A3B-B335C0B5C933}"/>
              </a:ext>
            </a:extLst>
          </p:cNvPr>
          <p:cNvSpPr/>
          <p:nvPr/>
        </p:nvSpPr>
        <p:spPr>
          <a:xfrm>
            <a:off x="-29818" y="103344"/>
            <a:ext cx="5588407" cy="584775"/>
          </a:xfrm>
          <a:prstGeom prst="rect">
            <a:avLst/>
          </a:prstGeom>
        </p:spPr>
        <p:txBody>
          <a:bodyPr wrap="square">
            <a:spAutoFit/>
          </a:bodyPr>
          <a:lstStyle/>
          <a:p>
            <a:r>
              <a:rPr lang="en-US" sz="3200" b="1" dirty="0">
                <a:solidFill>
                  <a:srgbClr val="000000"/>
                </a:solidFill>
              </a:rPr>
              <a:t> VI. RECOVERY LEGISLATION </a:t>
            </a:r>
          </a:p>
        </p:txBody>
      </p:sp>
      <p:sp>
        <p:nvSpPr>
          <p:cNvPr id="7" name="Rectangle 6">
            <a:extLst>
              <a:ext uri="{FF2B5EF4-FFF2-40B4-BE49-F238E27FC236}">
                <a16:creationId xmlns:a16="http://schemas.microsoft.com/office/drawing/2014/main" id="{D19FB8E7-8808-47BF-A1E1-945647187790}"/>
              </a:ext>
            </a:extLst>
          </p:cNvPr>
          <p:cNvSpPr/>
          <p:nvPr/>
        </p:nvSpPr>
        <p:spPr>
          <a:xfrm>
            <a:off x="3527034" y="2104305"/>
            <a:ext cx="2031555" cy="1446550"/>
          </a:xfrm>
          <a:prstGeom prst="rect">
            <a:avLst/>
          </a:prstGeom>
        </p:spPr>
        <p:txBody>
          <a:bodyPr wrap="square">
            <a:spAutoFit/>
          </a:bodyPr>
          <a:lstStyle/>
          <a:p>
            <a:r>
              <a:rPr lang="en-US" sz="1100" dirty="0">
                <a:latin typeface="Abadi" panose="020B0604020104020204" pitchFamily="34" charset="0"/>
              </a:rPr>
              <a:t>One program, the Civilian Conservation Corps (CCC), put millions of men to work. They planted trees, built levees for flood control, and improved national parks. </a:t>
            </a:r>
          </a:p>
          <a:p>
            <a:endParaRPr lang="en-US" sz="1100" dirty="0">
              <a:latin typeface="Abadi" panose="020B0604020104020204" pitchFamily="34" charset="0"/>
            </a:endParaRPr>
          </a:p>
          <a:p>
            <a:endParaRPr lang="en-US" sz="1100" dirty="0">
              <a:latin typeface="Abadi" panose="020B0604020104020204" pitchFamily="34" charset="0"/>
            </a:endParaRPr>
          </a:p>
        </p:txBody>
      </p:sp>
      <p:sp>
        <p:nvSpPr>
          <p:cNvPr id="11" name="Rectangle 10">
            <a:extLst>
              <a:ext uri="{FF2B5EF4-FFF2-40B4-BE49-F238E27FC236}">
                <a16:creationId xmlns:a16="http://schemas.microsoft.com/office/drawing/2014/main" id="{1D420627-543F-481B-BC57-2EB387C57DE6}"/>
              </a:ext>
            </a:extLst>
          </p:cNvPr>
          <p:cNvSpPr/>
          <p:nvPr/>
        </p:nvSpPr>
        <p:spPr>
          <a:xfrm>
            <a:off x="3521802" y="3429000"/>
            <a:ext cx="2070595" cy="2800767"/>
          </a:xfrm>
          <a:prstGeom prst="rect">
            <a:avLst/>
          </a:prstGeom>
        </p:spPr>
        <p:txBody>
          <a:bodyPr wrap="square">
            <a:spAutoFit/>
          </a:bodyPr>
          <a:lstStyle/>
          <a:p>
            <a:r>
              <a:rPr lang="en-US" sz="1100" dirty="0">
                <a:latin typeface="Abadi" panose="020B0604020104020204" pitchFamily="34" charset="0"/>
              </a:rPr>
              <a:t>Another bold program was the Tennessee Valley Authority (TVA). The TVA tried to control flooding, encourage conservation and development, and bring electricity to the area along the Tennessee River. Dams were built and improved. Hydroelectric power provided electricity to area homes for the first time. Some critics complained that the money for the TVA should be used nationwide. However, the system worked well when the rains came.</a:t>
            </a:r>
          </a:p>
        </p:txBody>
      </p:sp>
      <p:pic>
        <p:nvPicPr>
          <p:cNvPr id="15" name="Picture 8">
            <a:extLst>
              <a:ext uri="{FF2B5EF4-FFF2-40B4-BE49-F238E27FC236}">
                <a16:creationId xmlns:a16="http://schemas.microsoft.com/office/drawing/2014/main" id="{39BB2077-FEF8-4517-A228-16117DA222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15" y="5950131"/>
            <a:ext cx="881314" cy="8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F37E7D3-993F-4F31-8AA9-B4802B3C553A}"/>
              </a:ext>
            </a:extLst>
          </p:cNvPr>
          <p:cNvPicPr>
            <a:picLocks noChangeAspect="1"/>
          </p:cNvPicPr>
          <p:nvPr/>
        </p:nvPicPr>
        <p:blipFill>
          <a:blip r:embed="rId6"/>
          <a:stretch>
            <a:fillRect/>
          </a:stretch>
        </p:blipFill>
        <p:spPr>
          <a:xfrm>
            <a:off x="152477" y="4219076"/>
            <a:ext cx="1021791" cy="1046713"/>
          </a:xfrm>
          <a:prstGeom prst="rect">
            <a:avLst/>
          </a:prstGeom>
        </p:spPr>
      </p:pic>
      <p:pic>
        <p:nvPicPr>
          <p:cNvPr id="13" name="Picture 12">
            <a:extLst>
              <a:ext uri="{FF2B5EF4-FFF2-40B4-BE49-F238E27FC236}">
                <a16:creationId xmlns:a16="http://schemas.microsoft.com/office/drawing/2014/main" id="{EEE6ECDA-FFA5-4736-B4C4-127B51B478CA}"/>
              </a:ext>
            </a:extLst>
          </p:cNvPr>
          <p:cNvPicPr>
            <a:picLocks noChangeAspect="1"/>
          </p:cNvPicPr>
          <p:nvPr/>
        </p:nvPicPr>
        <p:blipFill>
          <a:blip r:embed="rId7"/>
          <a:stretch>
            <a:fillRect/>
          </a:stretch>
        </p:blipFill>
        <p:spPr>
          <a:xfrm>
            <a:off x="5690362" y="1022684"/>
            <a:ext cx="3391373" cy="5768913"/>
          </a:xfrm>
          <a:prstGeom prst="rect">
            <a:avLst/>
          </a:prstGeom>
        </p:spPr>
      </p:pic>
      <p:sp>
        <p:nvSpPr>
          <p:cNvPr id="16" name="TextBox 15">
            <a:extLst>
              <a:ext uri="{FF2B5EF4-FFF2-40B4-BE49-F238E27FC236}">
                <a16:creationId xmlns:a16="http://schemas.microsoft.com/office/drawing/2014/main" id="{9A194ADA-9FD0-4DD9-A856-D2B6761FFC4E}"/>
              </a:ext>
            </a:extLst>
          </p:cNvPr>
          <p:cNvSpPr txBox="1"/>
          <p:nvPr/>
        </p:nvSpPr>
        <p:spPr>
          <a:xfrm>
            <a:off x="5690362" y="91312"/>
            <a:ext cx="3453638" cy="830997"/>
          </a:xfrm>
          <a:prstGeom prst="rect">
            <a:avLst/>
          </a:prstGeom>
          <a:noFill/>
        </p:spPr>
        <p:txBody>
          <a:bodyPr wrap="square" rtlCol="0">
            <a:spAutoFit/>
          </a:bodyPr>
          <a:lstStyle/>
          <a:p>
            <a:r>
              <a:rPr lang="en-US" sz="1600" b="1" dirty="0"/>
              <a:t>Directions: Create an Instagram post for the CCC or the TVA. The post needs to include a description of the picture. </a:t>
            </a:r>
          </a:p>
        </p:txBody>
      </p:sp>
      <p:sp>
        <p:nvSpPr>
          <p:cNvPr id="18" name="Rectangle 17">
            <a:extLst>
              <a:ext uri="{FF2B5EF4-FFF2-40B4-BE49-F238E27FC236}">
                <a16:creationId xmlns:a16="http://schemas.microsoft.com/office/drawing/2014/main" id="{8DF74B27-B761-469C-ABF7-1881F725C27C}"/>
              </a:ext>
            </a:extLst>
          </p:cNvPr>
          <p:cNvSpPr/>
          <p:nvPr/>
        </p:nvSpPr>
        <p:spPr>
          <a:xfrm>
            <a:off x="2877591" y="752397"/>
            <a:ext cx="742176" cy="1200329"/>
          </a:xfrm>
          <a:prstGeom prst="rect">
            <a:avLst/>
          </a:prstGeom>
        </p:spPr>
        <p:txBody>
          <a:bodyPr wrap="square">
            <a:spAutoFit/>
          </a:bodyPr>
          <a:lstStyle/>
          <a:p>
            <a:r>
              <a:rPr lang="en-US" sz="1200" dirty="0">
                <a:hlinkClick r:id="rId8"/>
              </a:rPr>
              <a:t>https://www.youtube.com/watch?v=zaI7GsxdmvM</a:t>
            </a:r>
            <a:endParaRPr lang="en-US" sz="1200" dirty="0"/>
          </a:p>
        </p:txBody>
      </p:sp>
      <p:pic>
        <p:nvPicPr>
          <p:cNvPr id="22" name="Picture 21" descr="A close up of a device&#10;&#10;Description automatically generated">
            <a:hlinkClick r:id="rId8"/>
            <a:extLst>
              <a:ext uri="{FF2B5EF4-FFF2-40B4-BE49-F238E27FC236}">
                <a16:creationId xmlns:a16="http://schemas.microsoft.com/office/drawing/2014/main" id="{EE4FF814-33E7-4C16-A625-29B9CBC17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04" y="700558"/>
            <a:ext cx="918929" cy="625654"/>
          </a:xfrm>
          <a:prstGeom prst="rect">
            <a:avLst/>
          </a:prstGeom>
        </p:spPr>
      </p:pic>
      <p:pic>
        <p:nvPicPr>
          <p:cNvPr id="1028" name="Picture 4">
            <a:extLst>
              <a:ext uri="{FF2B5EF4-FFF2-40B4-BE49-F238E27FC236}">
                <a16:creationId xmlns:a16="http://schemas.microsoft.com/office/drawing/2014/main" id="{36A97E16-1924-4E1B-91DB-84C32F72AF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1173" y="1376138"/>
            <a:ext cx="956189" cy="95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FF0FF-2340-40CE-A4B6-7EF3AB01F896}"/>
              </a:ext>
            </a:extLst>
          </p:cNvPr>
          <p:cNvSpPr>
            <a:spLocks noGrp="1"/>
          </p:cNvSpPr>
          <p:nvPr>
            <p:ph type="sldNum" sz="quarter" idx="12"/>
          </p:nvPr>
        </p:nvSpPr>
        <p:spPr/>
        <p:txBody>
          <a:bodyPr/>
          <a:lstStyle/>
          <a:p>
            <a:fld id="{424EFD91-9001-4ED0-A646-40CEBEC5C741}" type="slidenum">
              <a:rPr lang="en-US" smtClean="0"/>
              <a:t>22</a:t>
            </a:fld>
            <a:endParaRPr lang="en-US"/>
          </a:p>
        </p:txBody>
      </p:sp>
      <p:graphicFrame>
        <p:nvGraphicFramePr>
          <p:cNvPr id="8" name="Table 8">
            <a:extLst>
              <a:ext uri="{FF2B5EF4-FFF2-40B4-BE49-F238E27FC236}">
                <a16:creationId xmlns:a16="http://schemas.microsoft.com/office/drawing/2014/main" id="{3398FC97-78D1-410C-AF82-E99E16614551}"/>
              </a:ext>
            </a:extLst>
          </p:cNvPr>
          <p:cNvGraphicFramePr>
            <a:graphicFrameLocks noGrp="1"/>
          </p:cNvGraphicFramePr>
          <p:nvPr>
            <p:extLst>
              <p:ext uri="{D42A27DB-BD31-4B8C-83A1-F6EECF244321}">
                <p14:modId xmlns:p14="http://schemas.microsoft.com/office/powerpoint/2010/main" val="240531211"/>
              </p:ext>
            </p:extLst>
          </p:nvPr>
        </p:nvGraphicFramePr>
        <p:xfrm>
          <a:off x="0" y="2087514"/>
          <a:ext cx="4018547" cy="4633962"/>
        </p:xfrm>
        <a:graphic>
          <a:graphicData uri="http://schemas.openxmlformats.org/drawingml/2006/table">
            <a:tbl>
              <a:tblPr firstRow="1" bandRow="1">
                <a:tableStyleId>{5940675A-B579-460E-94D1-54222C63F5DA}</a:tableStyleId>
              </a:tblPr>
              <a:tblGrid>
                <a:gridCol w="1949116">
                  <a:extLst>
                    <a:ext uri="{9D8B030D-6E8A-4147-A177-3AD203B41FA5}">
                      <a16:colId xmlns:a16="http://schemas.microsoft.com/office/drawing/2014/main" val="1066471009"/>
                    </a:ext>
                  </a:extLst>
                </a:gridCol>
                <a:gridCol w="2069431">
                  <a:extLst>
                    <a:ext uri="{9D8B030D-6E8A-4147-A177-3AD203B41FA5}">
                      <a16:colId xmlns:a16="http://schemas.microsoft.com/office/drawing/2014/main" val="757351262"/>
                    </a:ext>
                  </a:extLst>
                </a:gridCol>
              </a:tblGrid>
              <a:tr h="941256">
                <a:tc>
                  <a:txBody>
                    <a:bodyPr/>
                    <a:lstStyle/>
                    <a:p>
                      <a:pPr algn="ctr"/>
                      <a:r>
                        <a:rPr lang="en-US" b="1" dirty="0"/>
                        <a:t>Recovery Legislation</a:t>
                      </a:r>
                    </a:p>
                  </a:txBody>
                  <a:tcPr>
                    <a:solidFill>
                      <a:schemeClr val="bg2"/>
                    </a:solidFill>
                  </a:tcPr>
                </a:tc>
                <a:tc>
                  <a:txBody>
                    <a:bodyPr/>
                    <a:lstStyle/>
                    <a:p>
                      <a:pPr algn="ctr"/>
                      <a:r>
                        <a:rPr lang="en-US" b="1" dirty="0"/>
                        <a:t>Action Taken</a:t>
                      </a:r>
                    </a:p>
                  </a:txBody>
                  <a:tcPr>
                    <a:solidFill>
                      <a:schemeClr val="bg2"/>
                    </a:solidFill>
                  </a:tcPr>
                </a:tc>
                <a:extLst>
                  <a:ext uri="{0D108BD9-81ED-4DB2-BD59-A6C34878D82A}">
                    <a16:rowId xmlns:a16="http://schemas.microsoft.com/office/drawing/2014/main" val="1087398947"/>
                  </a:ext>
                </a:extLst>
              </a:tr>
              <a:tr h="2016764">
                <a:tc>
                  <a:txBody>
                    <a:bodyPr/>
                    <a:lstStyle/>
                    <a:p>
                      <a:pPr marL="0" indent="0">
                        <a:buNone/>
                      </a:pPr>
                      <a:endParaRPr lang="en-US" sz="1400" dirty="0"/>
                    </a:p>
                    <a:p>
                      <a:pPr marL="0" indent="0">
                        <a:buNone/>
                      </a:pPr>
                      <a:r>
                        <a:rPr lang="en-US" sz="1400" dirty="0"/>
                        <a:t>C. </a:t>
                      </a:r>
                    </a:p>
                    <a:p>
                      <a:pPr marL="0" indent="0" algn="ctr">
                        <a:buNone/>
                      </a:pPr>
                      <a:r>
                        <a:rPr lang="en-US" sz="1400" dirty="0"/>
                        <a:t>_______________</a:t>
                      </a:r>
                    </a:p>
                    <a:p>
                      <a:pPr marL="0" indent="0">
                        <a:buNone/>
                      </a:pPr>
                      <a:endParaRPr lang="en-US" sz="1400" dirty="0"/>
                    </a:p>
                    <a:p>
                      <a:pPr marL="0" indent="0">
                        <a:buNone/>
                      </a:pPr>
                      <a:r>
                        <a:rPr lang="en-US" sz="1400" dirty="0"/>
                        <a:t>__________________</a:t>
                      </a:r>
                    </a:p>
                  </a:txBody>
                  <a:tcPr/>
                </a:tc>
                <a:tc>
                  <a:txBody>
                    <a:bodyPr/>
                    <a:lstStyle/>
                    <a:p>
                      <a:pPr marL="182880" lvl="1" eaLnBrk="1" hangingPunct="1">
                        <a:buFontTx/>
                        <a:buNone/>
                        <a:defRPr/>
                      </a:pPr>
                      <a:r>
                        <a:rPr lang="en-US" altLang="en-US" sz="1600" dirty="0"/>
                        <a:t>Agricultural Adjustment Act</a:t>
                      </a:r>
                    </a:p>
                    <a:p>
                      <a:pPr marL="182880" lvl="1" eaLnBrk="1" hangingPunct="1">
                        <a:buFontTx/>
                        <a:buNone/>
                        <a:defRPr/>
                      </a:pPr>
                      <a:r>
                        <a:rPr lang="en-US" altLang="en-US" sz="1600" dirty="0"/>
                        <a:t>Use subsidies – pay farmers not to grow</a:t>
                      </a:r>
                    </a:p>
                    <a:p>
                      <a:pPr marL="182880" lvl="1" eaLnBrk="1" hangingPunct="1">
                        <a:buFontTx/>
                        <a:buNone/>
                        <a:defRPr/>
                      </a:pPr>
                      <a:endParaRPr lang="en-US" altLang="en-US" sz="1600" dirty="0"/>
                    </a:p>
                    <a:p>
                      <a:pPr marL="182880" lvl="1" eaLnBrk="1" hangingPunct="1">
                        <a:buFontTx/>
                        <a:buNone/>
                        <a:defRPr/>
                      </a:pPr>
                      <a:r>
                        <a:rPr lang="en-US" altLang="en-US" sz="1600" dirty="0"/>
                        <a:t>control agricultural overproduction </a:t>
                      </a:r>
                    </a:p>
                  </a:txBody>
                  <a:tcPr/>
                </a:tc>
                <a:extLst>
                  <a:ext uri="{0D108BD9-81ED-4DB2-BD59-A6C34878D82A}">
                    <a16:rowId xmlns:a16="http://schemas.microsoft.com/office/drawing/2014/main" val="1604478188"/>
                  </a:ext>
                </a:extLst>
              </a:tr>
              <a:tr h="1675942">
                <a:tc>
                  <a:txBody>
                    <a:bodyPr/>
                    <a:lstStyle/>
                    <a:p>
                      <a:r>
                        <a:rPr lang="en-US" dirty="0"/>
                        <a:t>D.  </a:t>
                      </a:r>
                    </a:p>
                    <a:p>
                      <a:r>
                        <a:rPr lang="en-US" dirty="0"/>
                        <a:t>____________</a:t>
                      </a:r>
                    </a:p>
                    <a:p>
                      <a:r>
                        <a:rPr lang="en-US" dirty="0"/>
                        <a:t>____________</a:t>
                      </a:r>
                    </a:p>
                  </a:txBody>
                  <a:tcPr/>
                </a:tc>
                <a:tc>
                  <a:txBody>
                    <a:bodyPr/>
                    <a:lstStyle/>
                    <a:p>
                      <a:pPr marL="182880"/>
                      <a:r>
                        <a:rPr lang="en-US" sz="1400" dirty="0"/>
                        <a:t>Farm Credit Administration = helped farmers get low-interest mortgages </a:t>
                      </a:r>
                    </a:p>
                  </a:txBody>
                  <a:tcPr/>
                </a:tc>
                <a:extLst>
                  <a:ext uri="{0D108BD9-81ED-4DB2-BD59-A6C34878D82A}">
                    <a16:rowId xmlns:a16="http://schemas.microsoft.com/office/drawing/2014/main" val="4235784844"/>
                  </a:ext>
                </a:extLst>
              </a:tr>
            </a:tbl>
          </a:graphicData>
        </a:graphic>
      </p:graphicFrame>
      <p:sp>
        <p:nvSpPr>
          <p:cNvPr id="10" name="Rectangle 9">
            <a:extLst>
              <a:ext uri="{FF2B5EF4-FFF2-40B4-BE49-F238E27FC236}">
                <a16:creationId xmlns:a16="http://schemas.microsoft.com/office/drawing/2014/main" id="{7F57B008-A9D7-45E8-9A3B-B335C0B5C933}"/>
              </a:ext>
            </a:extLst>
          </p:cNvPr>
          <p:cNvSpPr/>
          <p:nvPr/>
        </p:nvSpPr>
        <p:spPr>
          <a:xfrm>
            <a:off x="4301289" y="-73663"/>
            <a:ext cx="5005137" cy="584775"/>
          </a:xfrm>
          <a:prstGeom prst="rect">
            <a:avLst/>
          </a:prstGeom>
        </p:spPr>
        <p:txBody>
          <a:bodyPr wrap="square">
            <a:spAutoFit/>
          </a:bodyPr>
          <a:lstStyle/>
          <a:p>
            <a:r>
              <a:rPr lang="en-US" sz="3200" b="1" dirty="0">
                <a:solidFill>
                  <a:srgbClr val="000000"/>
                </a:solidFill>
              </a:rPr>
              <a:t> VI. RECOVERY LEGISLATION </a:t>
            </a:r>
          </a:p>
        </p:txBody>
      </p:sp>
      <p:sp>
        <p:nvSpPr>
          <p:cNvPr id="5" name="Rectangle 4">
            <a:extLst>
              <a:ext uri="{FF2B5EF4-FFF2-40B4-BE49-F238E27FC236}">
                <a16:creationId xmlns:a16="http://schemas.microsoft.com/office/drawing/2014/main" id="{80E7F6E7-624E-4ABF-9C92-FAD7AC311238}"/>
              </a:ext>
            </a:extLst>
          </p:cNvPr>
          <p:cNvSpPr/>
          <p:nvPr/>
        </p:nvSpPr>
        <p:spPr>
          <a:xfrm>
            <a:off x="0" y="586081"/>
            <a:ext cx="4018547" cy="1569660"/>
          </a:xfrm>
          <a:prstGeom prst="rect">
            <a:avLst/>
          </a:prstGeom>
        </p:spPr>
        <p:txBody>
          <a:bodyPr wrap="square">
            <a:spAutoFit/>
          </a:bodyPr>
          <a:lstStyle/>
          <a:p>
            <a:r>
              <a:rPr lang="en-US" sz="1200" dirty="0"/>
              <a:t>The Agricultural Adjustment Act (AAA) had two goals. It aimed to raise farm prices quickly and control production so prices could stay up. The only way the AAA could raise prices was if there was less produce. They paid farmers to destroy some of their produce or leave some of their land unfarmed. If market prices fell too low, the AAA would pay </a:t>
            </a:r>
            <a:r>
              <a:rPr lang="en-US" sz="1200" b="1" i="1" dirty="0"/>
              <a:t>subsidies, </a:t>
            </a:r>
            <a:r>
              <a:rPr lang="en-US" sz="1200" dirty="0"/>
              <a:t>or grants of money, to the farmers. The Supreme Court ruled that the AAA was unconstitutional.</a:t>
            </a:r>
          </a:p>
        </p:txBody>
      </p:sp>
      <p:sp>
        <p:nvSpPr>
          <p:cNvPr id="11" name="Rectangle 10">
            <a:extLst>
              <a:ext uri="{FF2B5EF4-FFF2-40B4-BE49-F238E27FC236}">
                <a16:creationId xmlns:a16="http://schemas.microsoft.com/office/drawing/2014/main" id="{C5DB7BB4-3C2C-492B-9EF1-5545A308AFAA}"/>
              </a:ext>
            </a:extLst>
          </p:cNvPr>
          <p:cNvSpPr/>
          <p:nvPr/>
        </p:nvSpPr>
        <p:spPr>
          <a:xfrm>
            <a:off x="0" y="0"/>
            <a:ext cx="4114800" cy="523220"/>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pic>
        <p:nvPicPr>
          <p:cNvPr id="12" name="Picture 8">
            <a:extLst>
              <a:ext uri="{FF2B5EF4-FFF2-40B4-BE49-F238E27FC236}">
                <a16:creationId xmlns:a16="http://schemas.microsoft.com/office/drawing/2014/main" id="{74BEF9B0-59E6-47AA-8F1A-CCAB3528F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847952"/>
            <a:ext cx="2686050" cy="30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61CF1D72-2F73-49A3-B6F6-359A00AAC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691532"/>
            <a:ext cx="2351177" cy="297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353FB22-8720-493D-9293-E467D9F4B7B2}"/>
              </a:ext>
            </a:extLst>
          </p:cNvPr>
          <p:cNvSpPr/>
          <p:nvPr/>
        </p:nvSpPr>
        <p:spPr>
          <a:xfrm>
            <a:off x="6353134" y="711187"/>
            <a:ext cx="588623" cy="2308324"/>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S</a:t>
            </a:r>
          </a:p>
          <a:p>
            <a:pPr algn="ctr"/>
            <a:r>
              <a:rPr lang="en-US" sz="3600" b="1" cap="none" spc="0" dirty="0">
                <a:ln w="22225">
                  <a:solidFill>
                    <a:schemeClr val="accent2"/>
                  </a:solidFill>
                  <a:prstDash val="solid"/>
                </a:ln>
                <a:solidFill>
                  <a:schemeClr val="accent2">
                    <a:lumMod val="40000"/>
                    <a:lumOff val="60000"/>
                  </a:schemeClr>
                </a:solidFill>
                <a:effectLst/>
              </a:rPr>
              <a:t>P</a:t>
            </a:r>
          </a:p>
          <a:p>
            <a:pPr algn="ctr"/>
            <a:r>
              <a:rPr lang="en-US" sz="3600" b="1" cap="none" spc="0" dirty="0">
                <a:ln w="22225">
                  <a:solidFill>
                    <a:schemeClr val="accent2"/>
                  </a:solidFill>
                  <a:prstDash val="solid"/>
                </a:ln>
                <a:solidFill>
                  <a:schemeClr val="accent2">
                    <a:lumMod val="40000"/>
                    <a:lumOff val="60000"/>
                  </a:schemeClr>
                </a:solidFill>
                <a:effectLst/>
              </a:rPr>
              <a:t>A</a:t>
            </a:r>
          </a:p>
          <a:p>
            <a:pPr algn="ctr"/>
            <a:r>
              <a:rPr lang="en-US" sz="3600" b="1" cap="none" spc="0" dirty="0">
                <a:ln w="22225">
                  <a:solidFill>
                    <a:schemeClr val="accent2"/>
                  </a:solidFill>
                  <a:prstDash val="solid"/>
                </a:ln>
                <a:solidFill>
                  <a:schemeClr val="accent2">
                    <a:lumMod val="40000"/>
                    <a:lumOff val="60000"/>
                  </a:schemeClr>
                </a:solidFill>
                <a:effectLst/>
              </a:rPr>
              <a:t>M</a:t>
            </a:r>
          </a:p>
        </p:txBody>
      </p:sp>
      <p:sp>
        <p:nvSpPr>
          <p:cNvPr id="14" name="Rectangle 13">
            <a:extLst>
              <a:ext uri="{FF2B5EF4-FFF2-40B4-BE49-F238E27FC236}">
                <a16:creationId xmlns:a16="http://schemas.microsoft.com/office/drawing/2014/main" id="{A5117E48-665A-42C6-8731-013D0F3AA4FA}"/>
              </a:ext>
            </a:extLst>
          </p:cNvPr>
          <p:cNvSpPr/>
          <p:nvPr/>
        </p:nvSpPr>
        <p:spPr>
          <a:xfrm>
            <a:off x="6058822" y="3835843"/>
            <a:ext cx="588623" cy="2308324"/>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S</a:t>
            </a:r>
          </a:p>
          <a:p>
            <a:pPr algn="ctr"/>
            <a:r>
              <a:rPr lang="en-US" sz="3600" b="1" cap="none" spc="0" dirty="0">
                <a:ln w="22225">
                  <a:solidFill>
                    <a:schemeClr val="accent2"/>
                  </a:solidFill>
                  <a:prstDash val="solid"/>
                </a:ln>
                <a:solidFill>
                  <a:schemeClr val="accent2">
                    <a:lumMod val="40000"/>
                    <a:lumOff val="60000"/>
                  </a:schemeClr>
                </a:solidFill>
                <a:effectLst/>
              </a:rPr>
              <a:t>P</a:t>
            </a:r>
          </a:p>
          <a:p>
            <a:pPr algn="ctr"/>
            <a:r>
              <a:rPr lang="en-US" sz="3600" b="1" cap="none" spc="0" dirty="0">
                <a:ln w="22225">
                  <a:solidFill>
                    <a:schemeClr val="accent2"/>
                  </a:solidFill>
                  <a:prstDash val="solid"/>
                </a:ln>
                <a:solidFill>
                  <a:schemeClr val="accent2">
                    <a:lumMod val="40000"/>
                    <a:lumOff val="60000"/>
                  </a:schemeClr>
                </a:solidFill>
                <a:effectLst/>
              </a:rPr>
              <a:t>A</a:t>
            </a:r>
          </a:p>
          <a:p>
            <a:pPr algn="ctr"/>
            <a:r>
              <a:rPr lang="en-US" sz="3600" b="1" cap="none" spc="0" dirty="0">
                <a:ln w="22225">
                  <a:solidFill>
                    <a:schemeClr val="accent2"/>
                  </a:solidFill>
                  <a:prstDash val="solid"/>
                </a:ln>
                <a:solidFill>
                  <a:schemeClr val="accent2">
                    <a:lumMod val="40000"/>
                    <a:lumOff val="60000"/>
                  </a:schemeClr>
                </a:solidFill>
                <a:effectLst/>
              </a:rPr>
              <a:t>M</a:t>
            </a:r>
          </a:p>
        </p:txBody>
      </p:sp>
    </p:spTree>
    <p:extLst>
      <p:ext uri="{BB962C8B-B14F-4D97-AF65-F5344CB8AC3E}">
        <p14:creationId xmlns:p14="http://schemas.microsoft.com/office/powerpoint/2010/main" val="279385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23D319-AEBE-4ABC-AA7A-2D2C288BCA99}"/>
              </a:ext>
            </a:extLst>
          </p:cNvPr>
          <p:cNvSpPr>
            <a:spLocks noGrp="1"/>
          </p:cNvSpPr>
          <p:nvPr>
            <p:ph type="sldNum" sz="quarter" idx="12"/>
          </p:nvPr>
        </p:nvSpPr>
        <p:spPr/>
        <p:txBody>
          <a:bodyPr/>
          <a:lstStyle/>
          <a:p>
            <a:fld id="{424EFD91-9001-4ED0-A646-40CEBEC5C741}" type="slidenum">
              <a:rPr lang="en-US" smtClean="0"/>
              <a:t>23</a:t>
            </a:fld>
            <a:endParaRPr lang="en-US"/>
          </a:p>
        </p:txBody>
      </p:sp>
      <p:sp>
        <p:nvSpPr>
          <p:cNvPr id="4" name="Rectangle 3">
            <a:extLst>
              <a:ext uri="{FF2B5EF4-FFF2-40B4-BE49-F238E27FC236}">
                <a16:creationId xmlns:a16="http://schemas.microsoft.com/office/drawing/2014/main" id="{50C23474-FF86-43ED-BF36-6234231329A4}"/>
              </a:ext>
            </a:extLst>
          </p:cNvPr>
          <p:cNvSpPr/>
          <p:nvPr/>
        </p:nvSpPr>
        <p:spPr>
          <a:xfrm>
            <a:off x="0" y="440985"/>
            <a:ext cx="4981074" cy="3445815"/>
          </a:xfrm>
          <a:prstGeom prst="rect">
            <a:avLst/>
          </a:prstGeom>
        </p:spPr>
        <p:txBody>
          <a:bodyPr wrap="square">
            <a:spAutoFit/>
          </a:bodyPr>
          <a:lstStyle/>
          <a:p>
            <a:r>
              <a:rPr lang="en-US" sz="2000" b="1" dirty="0"/>
              <a:t>New Deal Opponents </a:t>
            </a:r>
            <a:r>
              <a:rPr lang="en-US" sz="1200" b="1" i="1" dirty="0"/>
              <a:t>: </a:t>
            </a:r>
            <a:r>
              <a:rPr lang="en-US" sz="1200" dirty="0"/>
              <a:t>Some portions of the New Deal involved business. Many businesspeople were against the New Deal because they believed it worked against free enterprise. Also, President Roosevelt was accused of spending too much government money in the New Deal programs. Some of the conservative critics of the New Deal formed the Liberty League. They wanted the government to be less involved in business. The League did not get very popular, but it did let Roosevelt know that big business was against his policies.</a:t>
            </a:r>
          </a:p>
          <a:p>
            <a:endParaRPr lang="en-US" sz="1200" dirty="0"/>
          </a:p>
          <a:p>
            <a:r>
              <a:rPr lang="en-US" sz="1100" dirty="0"/>
              <a:t>1. </a:t>
            </a:r>
            <a:r>
              <a:rPr lang="en-US" sz="1400" b="1" dirty="0"/>
              <a:t>According to the text, what did critics of Roosevelt dislike about the New Deal Plan?</a:t>
            </a:r>
          </a:p>
          <a:p>
            <a:pPr marL="365760" marR="0" lvl="1" indent="-285750">
              <a:lnSpc>
                <a:spcPct val="107000"/>
              </a:lnSpc>
              <a:spcBef>
                <a:spcPts val="0"/>
              </a:spcBef>
              <a:spcAft>
                <a:spcPts val="0"/>
              </a:spcAft>
              <a:buFont typeface="+mj-lt"/>
              <a:buAutoNum type="alphaLcPeriod"/>
            </a:pPr>
            <a:r>
              <a:rPr lang="en-US" sz="1400" b="1" dirty="0"/>
              <a:t> </a:t>
            </a:r>
            <a:r>
              <a:rPr lang="en-US" sz="1400" dirty="0">
                <a:solidFill>
                  <a:srgbClr val="FF0000"/>
                </a:solidFill>
                <a:ea typeface="Times New Roman" panose="02020603050405020304" pitchFamily="18" charset="0"/>
                <a:cs typeface="Calibri" panose="020F0502020204030204" pitchFamily="34" charset="0"/>
              </a:rPr>
              <a:t>it was a danger to the free-enterprise system</a:t>
            </a:r>
            <a:endParaRPr lang="en-US" sz="1400" dirty="0">
              <a:ea typeface="Calibri" panose="020F0502020204030204" pitchFamily="34" charset="0"/>
              <a:cs typeface="Times New Roman" panose="02020603050405020304" pitchFamily="18" charset="0"/>
            </a:endParaRPr>
          </a:p>
          <a:p>
            <a:pPr marL="365760" marR="0" lvl="1" indent="-285750">
              <a:lnSpc>
                <a:spcPct val="107000"/>
              </a:lnSpc>
              <a:spcBef>
                <a:spcPts val="0"/>
              </a:spcBef>
              <a:spcAft>
                <a:spcPts val="0"/>
              </a:spcAft>
              <a:buFont typeface="+mj-lt"/>
              <a:buAutoNum type="alphaLcPeriod"/>
            </a:pPr>
            <a:r>
              <a:rPr lang="en-US" sz="1400" dirty="0">
                <a:ea typeface="Times New Roman" panose="02020603050405020304" pitchFamily="18" charset="0"/>
                <a:cs typeface="Calibri" panose="020F0502020204030204" pitchFamily="34" charset="0"/>
              </a:rPr>
              <a:t>Congress had too much power over the president</a:t>
            </a:r>
            <a:endParaRPr lang="en-US" sz="1400" dirty="0">
              <a:ea typeface="Calibri" panose="020F0502020204030204" pitchFamily="34" charset="0"/>
              <a:cs typeface="Times New Roman" panose="02020603050405020304" pitchFamily="18" charset="0"/>
            </a:endParaRPr>
          </a:p>
          <a:p>
            <a:pPr marL="365760" marR="0" lvl="1" indent="-285750">
              <a:lnSpc>
                <a:spcPct val="107000"/>
              </a:lnSpc>
              <a:spcBef>
                <a:spcPts val="0"/>
              </a:spcBef>
              <a:spcAft>
                <a:spcPts val="0"/>
              </a:spcAft>
              <a:buFont typeface="+mj-lt"/>
              <a:buAutoNum type="alphaLcPeriod"/>
            </a:pPr>
            <a:r>
              <a:rPr lang="en-US" sz="1400" dirty="0">
                <a:ea typeface="Times New Roman" panose="02020603050405020304" pitchFamily="18" charset="0"/>
                <a:cs typeface="Calibri" panose="020F0502020204030204" pitchFamily="34" charset="0"/>
              </a:rPr>
              <a:t>women should not be granted voting rights</a:t>
            </a:r>
            <a:endParaRPr lang="en-US" sz="1400" dirty="0">
              <a:ea typeface="Calibri" panose="020F0502020204030204" pitchFamily="34" charset="0"/>
              <a:cs typeface="Times New Roman" panose="02020603050405020304" pitchFamily="18" charset="0"/>
            </a:endParaRPr>
          </a:p>
          <a:p>
            <a:pPr marL="365760" marR="0" lvl="1" indent="-285750">
              <a:lnSpc>
                <a:spcPct val="107000"/>
              </a:lnSpc>
              <a:spcBef>
                <a:spcPts val="0"/>
              </a:spcBef>
              <a:spcAft>
                <a:spcPts val="0"/>
              </a:spcAft>
              <a:buFont typeface="+mj-lt"/>
              <a:buAutoNum type="alphaLcPeriod"/>
            </a:pPr>
            <a:r>
              <a:rPr lang="en-US" sz="1400" dirty="0">
                <a:ea typeface="Times New Roman" panose="02020603050405020304" pitchFamily="18" charset="0"/>
                <a:cs typeface="Calibri" panose="020F0502020204030204" pitchFamily="34" charset="0"/>
              </a:rPr>
              <a:t>the Supreme Court should develop govern-mental policies</a:t>
            </a:r>
            <a:endParaRPr lang="en-US" sz="1400" dirty="0">
              <a:ea typeface="Calibri" panose="020F0502020204030204" pitchFamily="34" charset="0"/>
              <a:cs typeface="Times New Roman" panose="02020603050405020304" pitchFamily="18" charset="0"/>
            </a:endParaRPr>
          </a:p>
          <a:p>
            <a:endParaRPr lang="en-US" sz="1400" b="1" dirty="0"/>
          </a:p>
        </p:txBody>
      </p:sp>
      <p:sp>
        <p:nvSpPr>
          <p:cNvPr id="5" name="Rectangle 4">
            <a:extLst>
              <a:ext uri="{FF2B5EF4-FFF2-40B4-BE49-F238E27FC236}">
                <a16:creationId xmlns:a16="http://schemas.microsoft.com/office/drawing/2014/main" id="{D7B27A73-843B-43B1-9776-5F530975BDEF}"/>
              </a:ext>
            </a:extLst>
          </p:cNvPr>
          <p:cNvSpPr/>
          <p:nvPr/>
        </p:nvSpPr>
        <p:spPr>
          <a:xfrm>
            <a:off x="5390147" y="2186"/>
            <a:ext cx="3735564" cy="1077218"/>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change the social, economic, and political landscape of the United States for future generations? </a:t>
            </a:r>
          </a:p>
        </p:txBody>
      </p:sp>
      <p:sp>
        <p:nvSpPr>
          <p:cNvPr id="11" name="Rectangle 2">
            <a:extLst>
              <a:ext uri="{FF2B5EF4-FFF2-40B4-BE49-F238E27FC236}">
                <a16:creationId xmlns:a16="http://schemas.microsoft.com/office/drawing/2014/main" id="{3E3566E0-4F66-4306-BB9A-D405979B8CFE}"/>
              </a:ext>
            </a:extLst>
          </p:cNvPr>
          <p:cNvSpPr txBox="1">
            <a:spLocks/>
          </p:cNvSpPr>
          <p:nvPr/>
        </p:nvSpPr>
        <p:spPr>
          <a:xfrm>
            <a:off x="0" y="-4472"/>
            <a:ext cx="4590288" cy="118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a:t>VI. Recovery Legislation </a:t>
            </a:r>
            <a:endParaRPr lang="en-US" altLang="en-US" sz="3600" dirty="0"/>
          </a:p>
        </p:txBody>
      </p:sp>
      <p:sp>
        <p:nvSpPr>
          <p:cNvPr id="6" name="Rectangle 5">
            <a:extLst>
              <a:ext uri="{FF2B5EF4-FFF2-40B4-BE49-F238E27FC236}">
                <a16:creationId xmlns:a16="http://schemas.microsoft.com/office/drawing/2014/main" id="{AB1AFCC0-E05F-40CC-82A5-8AAD2C3EF41B}"/>
              </a:ext>
            </a:extLst>
          </p:cNvPr>
          <p:cNvSpPr/>
          <p:nvPr/>
        </p:nvSpPr>
        <p:spPr>
          <a:xfrm>
            <a:off x="5188264" y="4174071"/>
            <a:ext cx="3815285" cy="2156744"/>
          </a:xfrm>
          <a:prstGeom prst="rect">
            <a:avLst/>
          </a:prstGeom>
        </p:spPr>
        <p:txBody>
          <a:bodyPr wrap="square">
            <a:spAutoFit/>
          </a:bodyPr>
          <a:lstStyle/>
          <a:p>
            <a:pPr marR="0" lvl="0">
              <a:lnSpc>
                <a:spcPct val="107000"/>
              </a:lnSpc>
              <a:spcBef>
                <a:spcPts val="0"/>
              </a:spcBef>
              <a:spcAft>
                <a:spcPts val="0"/>
              </a:spcAft>
            </a:pPr>
            <a:r>
              <a:rPr lang="en-US" sz="1400" b="1" dirty="0">
                <a:latin typeface="Calibri" panose="020F0502020204030204" pitchFamily="34" charset="0"/>
                <a:ea typeface="Times New Roman" panose="02020603050405020304" pitchFamily="18" charset="0"/>
                <a:cs typeface="Calibri" panose="020F0502020204030204" pitchFamily="34" charset="0"/>
              </a:rPr>
              <a:t>3. According to the data from the Federal Spending Graph, what historical circumstances led opponents to criticize the new deal?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the government was spending too much money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latin typeface="Calibri" panose="020F0502020204030204" pitchFamily="34" charset="0"/>
                <a:ea typeface="Times New Roman" panose="02020603050405020304" pitchFamily="18" charset="0"/>
                <a:cs typeface="Calibri" panose="020F0502020204030204" pitchFamily="34" charset="0"/>
              </a:rPr>
              <a:t>too many Americans were overspending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latin typeface="Calibri" panose="020F0502020204030204" pitchFamily="34" charset="0"/>
                <a:ea typeface="Times New Roman" panose="02020603050405020304" pitchFamily="18" charset="0"/>
                <a:cs typeface="Calibri" panose="020F0502020204030204" pitchFamily="34" charset="0"/>
              </a:rPr>
              <a:t>social programs mainly benefited the rich</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latin typeface="Calibri" panose="020F0502020204030204" pitchFamily="34" charset="0"/>
                <a:ea typeface="Times New Roman" panose="02020603050405020304" pitchFamily="18" charset="0"/>
                <a:cs typeface="Calibri" panose="020F0502020204030204" pitchFamily="34" charset="0"/>
              </a:rPr>
              <a:t>President Franklin D. Roosevelt was ignoring the needs of the people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29FECD65-8EF3-46C8-BC30-B6C200F0602F}"/>
              </a:ext>
            </a:extLst>
          </p:cNvPr>
          <p:cNvGraphicFramePr>
            <a:graphicFrameLocks noGrp="1"/>
          </p:cNvGraphicFramePr>
          <p:nvPr>
            <p:extLst>
              <p:ext uri="{D42A27DB-BD31-4B8C-83A1-F6EECF244321}">
                <p14:modId xmlns:p14="http://schemas.microsoft.com/office/powerpoint/2010/main" val="2200810709"/>
              </p:ext>
            </p:extLst>
          </p:nvPr>
        </p:nvGraphicFramePr>
        <p:xfrm>
          <a:off x="16772" y="3715999"/>
          <a:ext cx="4807892" cy="1066800"/>
        </p:xfrm>
        <a:graphic>
          <a:graphicData uri="http://schemas.openxmlformats.org/drawingml/2006/table">
            <a:tbl>
              <a:tblPr firstRow="1" firstCol="1" bandRow="1">
                <a:tableStyleId>{5C22544A-7EE6-4342-B048-85BDC9FD1C3A}</a:tableStyleId>
              </a:tblPr>
              <a:tblGrid>
                <a:gridCol w="4807892">
                  <a:extLst>
                    <a:ext uri="{9D8B030D-6E8A-4147-A177-3AD203B41FA5}">
                      <a16:colId xmlns:a16="http://schemas.microsoft.com/office/drawing/2014/main" val="3089734411"/>
                    </a:ext>
                  </a:extLst>
                </a:gridCol>
              </a:tblGrid>
              <a:tr h="932158">
                <a:tc>
                  <a:txBody>
                    <a:bodyPr/>
                    <a:lstStyle/>
                    <a:p>
                      <a:pPr marL="0" marR="0" algn="ctr">
                        <a:spcBef>
                          <a:spcPts val="0"/>
                        </a:spcBef>
                        <a:spcAft>
                          <a:spcPts val="0"/>
                        </a:spcAft>
                      </a:pPr>
                      <a:r>
                        <a:rPr lang="en-US" sz="1400" u="sng" dirty="0">
                          <a:effectLst/>
                        </a:rPr>
                        <a:t>Priming the Pump</a:t>
                      </a:r>
                      <a:r>
                        <a:rPr lang="en-US" sz="1400" dirty="0">
                          <a:effectLst/>
                        </a:rPr>
                        <a:t>: </a:t>
                      </a:r>
                    </a:p>
                    <a:p>
                      <a:pPr marL="0" marR="0">
                        <a:spcBef>
                          <a:spcPts val="0"/>
                        </a:spcBef>
                        <a:spcAft>
                          <a:spcPts val="0"/>
                        </a:spcAft>
                      </a:pPr>
                      <a:r>
                        <a:rPr lang="en-US" sz="1400" dirty="0">
                          <a:effectLst/>
                        </a:rPr>
                        <a:t>Believed in pouring money into the economy to get it working again</a:t>
                      </a:r>
                      <a:r>
                        <a:rPr lang="en-US" sz="1400" dirty="0">
                          <a:effectLst/>
                          <a:sym typeface="Wingdings" panose="05000000000000000000" pitchFamily="2" charset="2"/>
                        </a:rPr>
                        <a:t></a:t>
                      </a:r>
                      <a:r>
                        <a:rPr lang="en-US" sz="1400" dirty="0">
                          <a:effectLst/>
                        </a:rPr>
                        <a:t> by putting government money into consumers’ hands, consumers would spend more, increasing the demand for products</a:t>
                      </a:r>
                      <a:endParaRPr lang="en-US" sz="1400" dirty="0">
                        <a:effectLst/>
                        <a:latin typeface="Times New Roman" panose="02020603050405020304" pitchFamily="18" charset="0"/>
                        <a:ea typeface="Calibri" panose="020F0502020204030204" pitchFamily="34" charset="0"/>
                      </a:endParaRPr>
                    </a:p>
                  </a:txBody>
                  <a:tcPr marL="68580" marR="68580" marT="0" marB="0">
                    <a:solidFill>
                      <a:schemeClr val="bg1">
                        <a:lumMod val="50000"/>
                      </a:schemeClr>
                    </a:solidFill>
                  </a:tcPr>
                </a:tc>
                <a:extLst>
                  <a:ext uri="{0D108BD9-81ED-4DB2-BD59-A6C34878D82A}">
                    <a16:rowId xmlns:a16="http://schemas.microsoft.com/office/drawing/2014/main" val="1948240379"/>
                  </a:ext>
                </a:extLst>
              </a:tr>
            </a:tbl>
          </a:graphicData>
        </a:graphic>
      </p:graphicFrame>
      <p:sp>
        <p:nvSpPr>
          <p:cNvPr id="13" name="Rectangle 12">
            <a:extLst>
              <a:ext uri="{FF2B5EF4-FFF2-40B4-BE49-F238E27FC236}">
                <a16:creationId xmlns:a16="http://schemas.microsoft.com/office/drawing/2014/main" id="{7D8BF034-4C38-4625-ADC6-B3E632B4F3A2}"/>
              </a:ext>
            </a:extLst>
          </p:cNvPr>
          <p:cNvSpPr/>
          <p:nvPr/>
        </p:nvSpPr>
        <p:spPr>
          <a:xfrm>
            <a:off x="16770" y="4769069"/>
            <a:ext cx="4964303" cy="2031325"/>
          </a:xfrm>
          <a:prstGeom prst="rect">
            <a:avLst/>
          </a:prstGeom>
        </p:spPr>
        <p:txBody>
          <a:bodyPr wrap="square">
            <a:spAutoFit/>
          </a:bodyPr>
          <a:lstStyle/>
          <a:p>
            <a:pPr marR="0" lvl="0">
              <a:spcBef>
                <a:spcPts val="0"/>
              </a:spcBef>
              <a:spcAft>
                <a:spcPts val="0"/>
              </a:spcAft>
            </a:pPr>
            <a:r>
              <a:rPr lang="en-US" sz="1400" b="1" dirty="0">
                <a:ea typeface="Calibri" panose="020F0502020204030204" pitchFamily="34" charset="0"/>
              </a:rPr>
              <a:t>2. Deficit spending by the Federal Government as a means of reviving the economy is based on the idea that</a:t>
            </a:r>
            <a:endParaRPr lang="en-US" sz="1400" dirty="0">
              <a:ea typeface="Calibri" panose="020F0502020204030204" pitchFamily="34" charset="0"/>
            </a:endParaRPr>
          </a:p>
          <a:p>
            <a:pPr marL="342900" marR="0" lvl="0" indent="-342900">
              <a:spcBef>
                <a:spcPts val="0"/>
              </a:spcBef>
              <a:spcAft>
                <a:spcPts val="0"/>
              </a:spcAft>
              <a:buFont typeface="+mj-lt"/>
              <a:buAutoNum type="alphaUcPeriod"/>
            </a:pPr>
            <a:r>
              <a:rPr lang="en-US" sz="1400" dirty="0">
                <a:ea typeface="Calibri" panose="020F0502020204030204" pitchFamily="34" charset="0"/>
              </a:rPr>
              <a:t>purchasing power will increase and economic growth will be stimulated </a:t>
            </a:r>
          </a:p>
          <a:p>
            <a:pPr marL="342900" marR="0" lvl="0" indent="-342900">
              <a:spcBef>
                <a:spcPts val="0"/>
              </a:spcBef>
              <a:spcAft>
                <a:spcPts val="0"/>
              </a:spcAft>
              <a:buFont typeface="+mj-lt"/>
              <a:buAutoNum type="alphaUcPeriod"/>
            </a:pPr>
            <a:r>
              <a:rPr lang="en-US" sz="1400" dirty="0">
                <a:ea typeface="Calibri" panose="020F0502020204030204" pitchFamily="34" charset="0"/>
              </a:rPr>
              <a:t>only the National Government can operate businesses efficiently </a:t>
            </a:r>
          </a:p>
          <a:p>
            <a:pPr marL="342900" marR="0" lvl="0" indent="-342900">
              <a:spcBef>
                <a:spcPts val="0"/>
              </a:spcBef>
              <a:spcAft>
                <a:spcPts val="0"/>
              </a:spcAft>
              <a:buFont typeface="+mj-lt"/>
              <a:buAutoNum type="alphaUcPeriod"/>
            </a:pPr>
            <a:r>
              <a:rPr lang="en-US" sz="1400" dirty="0">
                <a:ea typeface="Calibri" panose="020F0502020204030204" pitchFamily="34" charset="0"/>
              </a:rPr>
              <a:t>the National Government should turn its revenue over to the states </a:t>
            </a:r>
          </a:p>
          <a:p>
            <a:pPr marL="342900" marR="0" lvl="0" indent="-342900">
              <a:spcBef>
                <a:spcPts val="0"/>
              </a:spcBef>
              <a:spcAft>
                <a:spcPts val="0"/>
              </a:spcAft>
              <a:buFont typeface="+mj-lt"/>
              <a:buAutoNum type="alphaUcPeriod"/>
            </a:pPr>
            <a:r>
              <a:rPr lang="en-US" sz="1400" dirty="0">
                <a:ea typeface="Calibri" panose="020F0502020204030204" pitchFamily="34" charset="0"/>
              </a:rPr>
              <a:t>lower interest rates will encourage investment </a:t>
            </a:r>
          </a:p>
        </p:txBody>
      </p:sp>
      <p:pic>
        <p:nvPicPr>
          <p:cNvPr id="14" name="Picture 13">
            <a:extLst>
              <a:ext uri="{FF2B5EF4-FFF2-40B4-BE49-F238E27FC236}">
                <a16:creationId xmlns:a16="http://schemas.microsoft.com/office/drawing/2014/main" id="{E2ADCFF0-4211-4675-B640-348AE2B1A5F9}"/>
              </a:ext>
            </a:extLst>
          </p:cNvPr>
          <p:cNvPicPr>
            <a:picLocks noChangeAspect="1"/>
          </p:cNvPicPr>
          <p:nvPr/>
        </p:nvPicPr>
        <p:blipFill>
          <a:blip r:embed="rId2"/>
          <a:stretch>
            <a:fillRect/>
          </a:stretch>
        </p:blipFill>
        <p:spPr>
          <a:xfrm>
            <a:off x="4997846" y="1383285"/>
            <a:ext cx="4096185" cy="2601288"/>
          </a:xfrm>
          <a:prstGeom prst="rect">
            <a:avLst/>
          </a:prstGeom>
        </p:spPr>
      </p:pic>
    </p:spTree>
    <p:extLst>
      <p:ext uri="{BB962C8B-B14F-4D97-AF65-F5344CB8AC3E}">
        <p14:creationId xmlns:p14="http://schemas.microsoft.com/office/powerpoint/2010/main" val="40044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F2AD9-534F-4840-B7F8-BF3110FEF01C}"/>
              </a:ext>
            </a:extLst>
          </p:cNvPr>
          <p:cNvSpPr/>
          <p:nvPr/>
        </p:nvSpPr>
        <p:spPr>
          <a:xfrm>
            <a:off x="5089358" y="13622"/>
            <a:ext cx="4054642" cy="1077218"/>
          </a:xfrm>
          <a:prstGeom prst="rect">
            <a:avLst/>
          </a:prstGeom>
        </p:spPr>
        <p:txBody>
          <a:bodyPr wrap="square">
            <a:spAutoFit/>
          </a:bodyPr>
          <a:lstStyle/>
          <a:p>
            <a:pPr algn="ctr"/>
            <a:r>
              <a:rPr lang="en-US" sz="3200" b="1" dirty="0">
                <a:solidFill>
                  <a:srgbClr val="000000"/>
                </a:solidFill>
              </a:rPr>
              <a:t>VII. Reform Legislation = Second New Deal </a:t>
            </a:r>
          </a:p>
        </p:txBody>
      </p:sp>
      <p:sp>
        <p:nvSpPr>
          <p:cNvPr id="4" name="Slide Number Placeholder 3">
            <a:extLst>
              <a:ext uri="{FF2B5EF4-FFF2-40B4-BE49-F238E27FC236}">
                <a16:creationId xmlns:a16="http://schemas.microsoft.com/office/drawing/2014/main" id="{B6E231BB-7179-43C2-A4CF-265AE7A16673}"/>
              </a:ext>
            </a:extLst>
          </p:cNvPr>
          <p:cNvSpPr>
            <a:spLocks noGrp="1"/>
          </p:cNvSpPr>
          <p:nvPr>
            <p:ph type="sldNum" sz="quarter" idx="12"/>
          </p:nvPr>
        </p:nvSpPr>
        <p:spPr/>
        <p:txBody>
          <a:bodyPr/>
          <a:lstStyle/>
          <a:p>
            <a:fld id="{424EFD91-9001-4ED0-A646-40CEBEC5C741}" type="slidenum">
              <a:rPr lang="en-US" smtClean="0"/>
              <a:t>24</a:t>
            </a:fld>
            <a:endParaRPr lang="en-US"/>
          </a:p>
        </p:txBody>
      </p:sp>
      <p:sp>
        <p:nvSpPr>
          <p:cNvPr id="7" name="Rectangle 6">
            <a:extLst>
              <a:ext uri="{FF2B5EF4-FFF2-40B4-BE49-F238E27FC236}">
                <a16:creationId xmlns:a16="http://schemas.microsoft.com/office/drawing/2014/main" id="{84A80664-EB30-4C57-B474-AAFDF93A03DB}"/>
              </a:ext>
            </a:extLst>
          </p:cNvPr>
          <p:cNvSpPr/>
          <p:nvPr/>
        </p:nvSpPr>
        <p:spPr>
          <a:xfrm>
            <a:off x="3128211" y="1336119"/>
            <a:ext cx="2370221" cy="5262979"/>
          </a:xfrm>
          <a:prstGeom prst="rect">
            <a:avLst/>
          </a:prstGeom>
        </p:spPr>
        <p:txBody>
          <a:bodyPr wrap="square">
            <a:spAutoFit/>
          </a:bodyPr>
          <a:lstStyle/>
          <a:p>
            <a:endParaRPr lang="en-US" sz="1100" dirty="0"/>
          </a:p>
          <a:p>
            <a:r>
              <a:rPr lang="en-US" sz="1100" dirty="0"/>
              <a:t>The Federal Deposit Insurance Corporation (FDIC) was started to protect bank deposits. Any bank insured by the FDIC was guaranteed that the money would be available if the bank failed. Finally, the Securities and Exchange Commission (SEC) gave the power to punish dishonest stockbrokers. All these New Deal programs did not end the Depression. They did, however, improve conditions and provide hope that times would get better.</a:t>
            </a:r>
          </a:p>
          <a:p>
            <a:endParaRPr lang="en-US" sz="1400" dirty="0"/>
          </a:p>
          <a:p>
            <a:r>
              <a:rPr lang="en-US" sz="1400" b="1" dirty="0"/>
              <a:t>CRQ1: Did the New Deal programs have the desired effect? Why or why not?  </a:t>
            </a:r>
            <a:r>
              <a:rPr lang="en-US" sz="1400" dirty="0"/>
              <a:t>________________________________________________________________________________________________________________________________________________________________________________________________________________________</a:t>
            </a:r>
          </a:p>
        </p:txBody>
      </p:sp>
      <p:graphicFrame>
        <p:nvGraphicFramePr>
          <p:cNvPr id="11" name="Table 8">
            <a:extLst>
              <a:ext uri="{FF2B5EF4-FFF2-40B4-BE49-F238E27FC236}">
                <a16:creationId xmlns:a16="http://schemas.microsoft.com/office/drawing/2014/main" id="{506B0082-308E-4905-A7BF-800E5BC56C24}"/>
              </a:ext>
            </a:extLst>
          </p:cNvPr>
          <p:cNvGraphicFramePr>
            <a:graphicFrameLocks noGrp="1"/>
          </p:cNvGraphicFramePr>
          <p:nvPr>
            <p:extLst>
              <p:ext uri="{D42A27DB-BD31-4B8C-83A1-F6EECF244321}">
                <p14:modId xmlns:p14="http://schemas.microsoft.com/office/powerpoint/2010/main" val="1231878215"/>
              </p:ext>
            </p:extLst>
          </p:nvPr>
        </p:nvGraphicFramePr>
        <p:xfrm>
          <a:off x="5498432" y="1162467"/>
          <a:ext cx="3645568" cy="5610285"/>
        </p:xfrm>
        <a:graphic>
          <a:graphicData uri="http://schemas.openxmlformats.org/drawingml/2006/table">
            <a:tbl>
              <a:tblPr firstRow="1" bandRow="1">
                <a:tableStyleId>{5940675A-B579-460E-94D1-54222C63F5DA}</a:tableStyleId>
              </a:tblPr>
              <a:tblGrid>
                <a:gridCol w="1864894">
                  <a:extLst>
                    <a:ext uri="{9D8B030D-6E8A-4147-A177-3AD203B41FA5}">
                      <a16:colId xmlns:a16="http://schemas.microsoft.com/office/drawing/2014/main" val="1066471009"/>
                    </a:ext>
                  </a:extLst>
                </a:gridCol>
                <a:gridCol w="1780674">
                  <a:extLst>
                    <a:ext uri="{9D8B030D-6E8A-4147-A177-3AD203B41FA5}">
                      <a16:colId xmlns:a16="http://schemas.microsoft.com/office/drawing/2014/main" val="757351262"/>
                    </a:ext>
                  </a:extLst>
                </a:gridCol>
              </a:tblGrid>
              <a:tr h="929790">
                <a:tc>
                  <a:txBody>
                    <a:bodyPr/>
                    <a:lstStyle/>
                    <a:p>
                      <a:pPr algn="ctr"/>
                      <a:r>
                        <a:rPr lang="en-US" b="1" dirty="0"/>
                        <a:t>Reform Legislation</a:t>
                      </a:r>
                    </a:p>
                  </a:txBody>
                  <a:tcPr>
                    <a:solidFill>
                      <a:schemeClr val="bg2"/>
                    </a:solidFill>
                  </a:tcPr>
                </a:tc>
                <a:tc>
                  <a:txBody>
                    <a:bodyPr/>
                    <a:lstStyle/>
                    <a:p>
                      <a:pPr algn="ctr"/>
                      <a:r>
                        <a:rPr lang="en-US" b="1" dirty="0"/>
                        <a:t>Action Taken</a:t>
                      </a:r>
                    </a:p>
                  </a:txBody>
                  <a:tcPr>
                    <a:solidFill>
                      <a:schemeClr val="bg2"/>
                    </a:solidFill>
                  </a:tcPr>
                </a:tc>
                <a:extLst>
                  <a:ext uri="{0D108BD9-81ED-4DB2-BD59-A6C34878D82A}">
                    <a16:rowId xmlns:a16="http://schemas.microsoft.com/office/drawing/2014/main" val="1087398947"/>
                  </a:ext>
                </a:extLst>
              </a:tr>
              <a:tr h="2061039">
                <a:tc>
                  <a:txBody>
                    <a:bodyPr/>
                    <a:lstStyle/>
                    <a:p>
                      <a:pPr marL="0" indent="0">
                        <a:buNone/>
                      </a:pPr>
                      <a:endParaRPr lang="en-US" sz="1400" b="1" dirty="0"/>
                    </a:p>
                    <a:p>
                      <a:pPr marL="0" indent="0">
                        <a:buNone/>
                      </a:pPr>
                      <a:r>
                        <a:rPr lang="en-US" sz="1400" b="1" dirty="0"/>
                        <a:t>A.  _____________</a:t>
                      </a:r>
                    </a:p>
                    <a:p>
                      <a:pPr marL="0" indent="0">
                        <a:buNone/>
                      </a:pPr>
                      <a:endParaRPr lang="en-US" sz="1400" b="1" dirty="0"/>
                    </a:p>
                    <a:p>
                      <a:pPr marL="0" indent="0">
                        <a:buNone/>
                      </a:pPr>
                      <a:r>
                        <a:rPr lang="en-US" sz="1400" b="1" dirty="0"/>
                        <a:t>_________________</a:t>
                      </a:r>
                    </a:p>
                  </a:txBody>
                  <a:tcPr/>
                </a:tc>
                <a:tc>
                  <a:txBody>
                    <a:bodyPr/>
                    <a:lstStyle/>
                    <a:p>
                      <a:pPr marL="182880" lvl="1" eaLnBrk="1" hangingPunct="1">
                        <a:buFontTx/>
                        <a:buNone/>
                        <a:defRPr/>
                      </a:pPr>
                      <a:r>
                        <a:rPr lang="en-US" altLang="en-US" sz="1400" b="1" dirty="0"/>
                        <a:t>= FDIC (Federal Deposit Insurance Corporation) </a:t>
                      </a:r>
                    </a:p>
                    <a:p>
                      <a:pPr marL="182880" lvl="1" eaLnBrk="1" hangingPunct="1">
                        <a:buFontTx/>
                        <a:buNone/>
                        <a:defRPr/>
                      </a:pPr>
                      <a:r>
                        <a:rPr lang="en-US" altLang="en-US" sz="1400" b="1" dirty="0"/>
                        <a:t>= guaranteed deposits by insuring them</a:t>
                      </a:r>
                    </a:p>
                  </a:txBody>
                  <a:tcPr/>
                </a:tc>
                <a:extLst>
                  <a:ext uri="{0D108BD9-81ED-4DB2-BD59-A6C34878D82A}">
                    <a16:rowId xmlns:a16="http://schemas.microsoft.com/office/drawing/2014/main" val="1604478188"/>
                  </a:ext>
                </a:extLst>
              </a:tr>
              <a:tr h="2619456">
                <a:tc>
                  <a:txBody>
                    <a:bodyPr/>
                    <a:lstStyle/>
                    <a:p>
                      <a:endParaRPr lang="en-US" sz="1400" b="1" dirty="0"/>
                    </a:p>
                    <a:p>
                      <a:r>
                        <a:rPr lang="en-US" sz="1400" b="1" dirty="0"/>
                        <a:t>B. _______________</a:t>
                      </a:r>
                    </a:p>
                    <a:p>
                      <a:endParaRPr lang="en-US" sz="1400" b="1" dirty="0"/>
                    </a:p>
                    <a:p>
                      <a:endParaRPr lang="en-US" sz="1400" b="1" dirty="0"/>
                    </a:p>
                    <a:p>
                      <a:pPr algn="ctr"/>
                      <a:r>
                        <a:rPr lang="en-US" sz="1400" b="1" dirty="0"/>
                        <a:t>_________________</a:t>
                      </a:r>
                    </a:p>
                  </a:txBody>
                  <a:tcPr/>
                </a:tc>
                <a:tc>
                  <a:txBody>
                    <a:bodyPr/>
                    <a:lstStyle/>
                    <a:p>
                      <a:pPr marL="182880"/>
                      <a:r>
                        <a:rPr lang="en-US" sz="1400" b="1" dirty="0"/>
                        <a:t>Securities Exchange Commission	    </a:t>
                      </a:r>
                    </a:p>
                    <a:p>
                      <a:pPr marL="182880"/>
                      <a:r>
                        <a:rPr lang="en-US" sz="1400" b="1" dirty="0"/>
                        <a:t> regulate stock exchanges and investments	            </a:t>
                      </a:r>
                    </a:p>
                    <a:p>
                      <a:pPr marL="182880"/>
                      <a:r>
                        <a:rPr lang="en-US" sz="1400" b="1" dirty="0"/>
                        <a:t> stop stock fraud; proper info. given to investors </a:t>
                      </a:r>
                    </a:p>
                  </a:txBody>
                  <a:tcPr/>
                </a:tc>
                <a:extLst>
                  <a:ext uri="{0D108BD9-81ED-4DB2-BD59-A6C34878D82A}">
                    <a16:rowId xmlns:a16="http://schemas.microsoft.com/office/drawing/2014/main" val="4235784844"/>
                  </a:ext>
                </a:extLst>
              </a:tr>
            </a:tbl>
          </a:graphicData>
        </a:graphic>
      </p:graphicFrame>
      <p:pic>
        <p:nvPicPr>
          <p:cNvPr id="12" name="Picture 6">
            <a:extLst>
              <a:ext uri="{FF2B5EF4-FFF2-40B4-BE49-F238E27FC236}">
                <a16:creationId xmlns:a16="http://schemas.microsoft.com/office/drawing/2014/main" id="{AE83F017-63FF-4140-80E3-3E86DFD13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889" y="5404553"/>
            <a:ext cx="1134360" cy="11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F0C9DF47-0CF2-41C4-85E2-08B4B5778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13" y="3054080"/>
            <a:ext cx="1076469" cy="107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03A0F746-D8CD-4E51-B6BC-FAD02C4DB77D}"/>
              </a:ext>
            </a:extLst>
          </p:cNvPr>
          <p:cNvPicPr>
            <a:picLocks noChangeAspect="1"/>
          </p:cNvPicPr>
          <p:nvPr/>
        </p:nvPicPr>
        <p:blipFill>
          <a:blip r:embed="rId4"/>
          <a:stretch>
            <a:fillRect/>
          </a:stretch>
        </p:blipFill>
        <p:spPr>
          <a:xfrm>
            <a:off x="94236" y="1336119"/>
            <a:ext cx="2949754" cy="5459020"/>
          </a:xfrm>
          <a:prstGeom prst="rect">
            <a:avLst/>
          </a:prstGeom>
        </p:spPr>
      </p:pic>
      <p:sp>
        <p:nvSpPr>
          <p:cNvPr id="15" name="TextBox 14">
            <a:extLst>
              <a:ext uri="{FF2B5EF4-FFF2-40B4-BE49-F238E27FC236}">
                <a16:creationId xmlns:a16="http://schemas.microsoft.com/office/drawing/2014/main" id="{7E48B14A-A97D-4F3F-B771-DE8B4EEDD3B4}"/>
              </a:ext>
            </a:extLst>
          </p:cNvPr>
          <p:cNvSpPr txBox="1"/>
          <p:nvPr/>
        </p:nvSpPr>
        <p:spPr>
          <a:xfrm>
            <a:off x="38551" y="751344"/>
            <a:ext cx="5348405" cy="584775"/>
          </a:xfrm>
          <a:prstGeom prst="rect">
            <a:avLst/>
          </a:prstGeom>
          <a:noFill/>
        </p:spPr>
        <p:txBody>
          <a:bodyPr wrap="square" rtlCol="0">
            <a:spAutoFit/>
          </a:bodyPr>
          <a:lstStyle/>
          <a:p>
            <a:r>
              <a:rPr lang="en-US" sz="1600" b="1" dirty="0"/>
              <a:t>Directions: Create an Instagram post for the FDIC or SEC. The post needs to include a description of the picture. </a:t>
            </a:r>
          </a:p>
        </p:txBody>
      </p:sp>
      <p:sp>
        <p:nvSpPr>
          <p:cNvPr id="16" name="Rectangle 15">
            <a:extLst>
              <a:ext uri="{FF2B5EF4-FFF2-40B4-BE49-F238E27FC236}">
                <a16:creationId xmlns:a16="http://schemas.microsoft.com/office/drawing/2014/main" id="{46E6492B-F774-4DA5-A870-C53B98C28CEA}"/>
              </a:ext>
            </a:extLst>
          </p:cNvPr>
          <p:cNvSpPr/>
          <p:nvPr/>
        </p:nvSpPr>
        <p:spPr>
          <a:xfrm>
            <a:off x="19276" y="167039"/>
            <a:ext cx="5089358" cy="461665"/>
          </a:xfrm>
          <a:prstGeom prst="rect">
            <a:avLst/>
          </a:prstGeom>
          <a:ln w="28575">
            <a:solidFill>
              <a:srgbClr val="FF0000"/>
            </a:solidFill>
          </a:ln>
        </p:spPr>
        <p:txBody>
          <a:bodyPr wrap="square">
            <a:spAutoFit/>
          </a:bodyPr>
          <a:lstStyle/>
          <a:p>
            <a:pPr algn="ctr">
              <a:spcAft>
                <a:spcPts val="600"/>
              </a:spcAft>
            </a:pPr>
            <a:r>
              <a:rPr lang="en-US" altLang="en-US" sz="1200" b="1" dirty="0">
                <a:solidFill>
                  <a:srgbClr val="FF0000"/>
                </a:solidFill>
                <a:latin typeface="+mj-lt"/>
              </a:rPr>
              <a:t>Unit 6 Objective EQ 2: How did the New Deal change the social, economic, and political landscape of the United States for future generations? </a:t>
            </a:r>
          </a:p>
        </p:txBody>
      </p:sp>
    </p:spTree>
    <p:extLst>
      <p:ext uri="{BB962C8B-B14F-4D97-AF65-F5344CB8AC3E}">
        <p14:creationId xmlns:p14="http://schemas.microsoft.com/office/powerpoint/2010/main" val="145348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28EF32-A90A-44AE-85CB-ADEC1BE50C2D}"/>
              </a:ext>
            </a:extLst>
          </p:cNvPr>
          <p:cNvSpPr/>
          <p:nvPr/>
        </p:nvSpPr>
        <p:spPr>
          <a:xfrm>
            <a:off x="-24816" y="0"/>
            <a:ext cx="4753978" cy="3170099"/>
          </a:xfrm>
          <a:prstGeom prst="rect">
            <a:avLst/>
          </a:prstGeom>
        </p:spPr>
        <p:txBody>
          <a:bodyPr wrap="square">
            <a:spAutoFit/>
          </a:bodyPr>
          <a:lstStyle/>
          <a:p>
            <a:r>
              <a:rPr lang="en-US" sz="1600" b="1" dirty="0"/>
              <a:t>The Second New Deal </a:t>
            </a:r>
            <a:r>
              <a:rPr lang="en-US" sz="1200" b="1" dirty="0"/>
              <a:t>: </a:t>
            </a:r>
            <a:r>
              <a:rPr lang="en-US" sz="1200" dirty="0"/>
              <a:t>The </a:t>
            </a:r>
            <a:r>
              <a:rPr lang="en-US" sz="1200" b="1" i="1" dirty="0"/>
              <a:t>Social Security Act </a:t>
            </a:r>
            <a:r>
              <a:rPr lang="en-US" sz="1200" dirty="0"/>
              <a:t>created a tax on workers and employers. That money provided monthly pensions for retired people. </a:t>
            </a:r>
            <a:r>
              <a:rPr lang="en-US" sz="1200" b="1" i="1" dirty="0"/>
              <a:t>Unemployment insurance </a:t>
            </a:r>
            <a:r>
              <a:rPr lang="en-US" sz="1200" dirty="0"/>
              <a:t>taxed employers only. The money was used to pay people who had lost their jobs. The Social Security Act supported others in need of aid. It was the start of the American welfare system.</a:t>
            </a:r>
          </a:p>
          <a:p>
            <a:endParaRPr lang="en-US" sz="1400" b="1" dirty="0"/>
          </a:p>
          <a:p>
            <a:r>
              <a:rPr lang="en-US" sz="1400" b="1" dirty="0"/>
              <a:t>CRQ1 :  What historical impact did the Social Security Act have? TTQA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Rectangle 8">
            <a:extLst>
              <a:ext uri="{FF2B5EF4-FFF2-40B4-BE49-F238E27FC236}">
                <a16:creationId xmlns:a16="http://schemas.microsoft.com/office/drawing/2014/main" id="{690F2AD9-534F-4840-B7F8-BF3110FEF01C}"/>
              </a:ext>
            </a:extLst>
          </p:cNvPr>
          <p:cNvSpPr/>
          <p:nvPr/>
        </p:nvSpPr>
        <p:spPr>
          <a:xfrm>
            <a:off x="4587294" y="783332"/>
            <a:ext cx="4680285" cy="1077218"/>
          </a:xfrm>
          <a:prstGeom prst="rect">
            <a:avLst/>
          </a:prstGeom>
        </p:spPr>
        <p:txBody>
          <a:bodyPr wrap="square">
            <a:spAutoFit/>
          </a:bodyPr>
          <a:lstStyle/>
          <a:p>
            <a:r>
              <a:rPr lang="en-US" sz="3200" b="1" dirty="0">
                <a:solidFill>
                  <a:srgbClr val="000000"/>
                </a:solidFill>
              </a:rPr>
              <a:t>VII. REFORM LEGISLATION = SECOND NEW DEAL </a:t>
            </a:r>
          </a:p>
        </p:txBody>
      </p:sp>
      <p:sp>
        <p:nvSpPr>
          <p:cNvPr id="4" name="Slide Number Placeholder 3">
            <a:extLst>
              <a:ext uri="{FF2B5EF4-FFF2-40B4-BE49-F238E27FC236}">
                <a16:creationId xmlns:a16="http://schemas.microsoft.com/office/drawing/2014/main" id="{B6E231BB-7179-43C2-A4CF-265AE7A16673}"/>
              </a:ext>
            </a:extLst>
          </p:cNvPr>
          <p:cNvSpPr>
            <a:spLocks noGrp="1"/>
          </p:cNvSpPr>
          <p:nvPr>
            <p:ph type="sldNum" sz="quarter" idx="12"/>
          </p:nvPr>
        </p:nvSpPr>
        <p:spPr/>
        <p:txBody>
          <a:bodyPr/>
          <a:lstStyle/>
          <a:p>
            <a:fld id="{424EFD91-9001-4ED0-A646-40CEBEC5C741}" type="slidenum">
              <a:rPr lang="en-US" smtClean="0"/>
              <a:t>25</a:t>
            </a:fld>
            <a:endParaRPr lang="en-US"/>
          </a:p>
        </p:txBody>
      </p:sp>
      <p:graphicFrame>
        <p:nvGraphicFramePr>
          <p:cNvPr id="11" name="Table 8">
            <a:extLst>
              <a:ext uri="{FF2B5EF4-FFF2-40B4-BE49-F238E27FC236}">
                <a16:creationId xmlns:a16="http://schemas.microsoft.com/office/drawing/2014/main" id="{D10DB9B8-46DE-46C4-A60D-2E4DB79F5999}"/>
              </a:ext>
            </a:extLst>
          </p:cNvPr>
          <p:cNvGraphicFramePr>
            <a:graphicFrameLocks noGrp="1"/>
          </p:cNvGraphicFramePr>
          <p:nvPr>
            <p:extLst>
              <p:ext uri="{D42A27DB-BD31-4B8C-83A1-F6EECF244321}">
                <p14:modId xmlns:p14="http://schemas.microsoft.com/office/powerpoint/2010/main" val="4091828399"/>
              </p:ext>
            </p:extLst>
          </p:nvPr>
        </p:nvGraphicFramePr>
        <p:xfrm>
          <a:off x="4753978" y="1953376"/>
          <a:ext cx="4257676" cy="4819376"/>
        </p:xfrm>
        <a:graphic>
          <a:graphicData uri="http://schemas.openxmlformats.org/drawingml/2006/table">
            <a:tbl>
              <a:tblPr firstRow="1" bandRow="1">
                <a:tableStyleId>{5940675A-B579-460E-94D1-54222C63F5DA}</a:tableStyleId>
              </a:tblPr>
              <a:tblGrid>
                <a:gridCol w="2200274">
                  <a:extLst>
                    <a:ext uri="{9D8B030D-6E8A-4147-A177-3AD203B41FA5}">
                      <a16:colId xmlns:a16="http://schemas.microsoft.com/office/drawing/2014/main" val="1066471009"/>
                    </a:ext>
                  </a:extLst>
                </a:gridCol>
                <a:gridCol w="2057402">
                  <a:extLst>
                    <a:ext uri="{9D8B030D-6E8A-4147-A177-3AD203B41FA5}">
                      <a16:colId xmlns:a16="http://schemas.microsoft.com/office/drawing/2014/main" val="757351262"/>
                    </a:ext>
                  </a:extLst>
                </a:gridCol>
              </a:tblGrid>
              <a:tr h="297878">
                <a:tc>
                  <a:txBody>
                    <a:bodyPr/>
                    <a:lstStyle/>
                    <a:p>
                      <a:pPr algn="ctr"/>
                      <a:r>
                        <a:rPr lang="en-US" b="1" dirty="0"/>
                        <a:t>Reform Legislation</a:t>
                      </a:r>
                    </a:p>
                  </a:txBody>
                  <a:tcPr>
                    <a:solidFill>
                      <a:schemeClr val="bg2"/>
                    </a:solidFill>
                  </a:tcPr>
                </a:tc>
                <a:tc>
                  <a:txBody>
                    <a:bodyPr/>
                    <a:lstStyle/>
                    <a:p>
                      <a:pPr algn="ctr"/>
                      <a:r>
                        <a:rPr lang="en-US" b="1" dirty="0"/>
                        <a:t>Action Taken</a:t>
                      </a:r>
                    </a:p>
                  </a:txBody>
                  <a:tcPr>
                    <a:solidFill>
                      <a:schemeClr val="bg2"/>
                    </a:solidFill>
                  </a:tcPr>
                </a:tc>
                <a:extLst>
                  <a:ext uri="{0D108BD9-81ED-4DB2-BD59-A6C34878D82A}">
                    <a16:rowId xmlns:a16="http://schemas.microsoft.com/office/drawing/2014/main" val="1087398947"/>
                  </a:ext>
                </a:extLst>
              </a:tr>
              <a:tr h="1221829">
                <a:tc>
                  <a:txBody>
                    <a:bodyPr/>
                    <a:lstStyle/>
                    <a:p>
                      <a:pPr marL="0" indent="0">
                        <a:buNone/>
                      </a:pPr>
                      <a:r>
                        <a:rPr lang="en-US" sz="1400" b="1" dirty="0"/>
                        <a:t>C.  _____________</a:t>
                      </a:r>
                    </a:p>
                    <a:p>
                      <a:pPr marL="0" indent="0">
                        <a:buNone/>
                      </a:pPr>
                      <a:endParaRPr lang="en-US" sz="1400" b="1" dirty="0"/>
                    </a:p>
                    <a:p>
                      <a:pPr marL="0" indent="0">
                        <a:buNone/>
                      </a:pPr>
                      <a:r>
                        <a:rPr lang="en-US" sz="1400" b="1" dirty="0"/>
                        <a:t>_________________</a:t>
                      </a:r>
                    </a:p>
                  </a:txBody>
                  <a:tcPr/>
                </a:tc>
                <a:tc>
                  <a:txBody>
                    <a:bodyPr/>
                    <a:lstStyle/>
                    <a:p>
                      <a:pPr marL="182880" lvl="1" eaLnBrk="1" hangingPunct="1">
                        <a:buFontTx/>
                        <a:buNone/>
                        <a:defRPr/>
                      </a:pPr>
                      <a:r>
                        <a:rPr lang="en-US" altLang="en-US" sz="1400" b="1" dirty="0"/>
                        <a:t>= public assistance insurance</a:t>
                      </a:r>
                    </a:p>
                    <a:p>
                      <a:pPr marL="182880" lvl="1" eaLnBrk="1" hangingPunct="1">
                        <a:buFontTx/>
                        <a:buNone/>
                        <a:defRPr/>
                      </a:pPr>
                      <a:r>
                        <a:rPr lang="en-US" altLang="en-US" sz="1400" b="1" dirty="0"/>
                        <a:t>old age pension, unemployment insurance</a:t>
                      </a:r>
                    </a:p>
                    <a:p>
                      <a:pPr marL="182880" lvl="1" eaLnBrk="1" hangingPunct="1">
                        <a:buFontTx/>
                        <a:buNone/>
                        <a:defRPr/>
                      </a:pPr>
                      <a:r>
                        <a:rPr lang="en-US" altLang="en-US" sz="1400" b="1" dirty="0"/>
                        <a:t>assist disabled, orphans, &amp; widows</a:t>
                      </a:r>
                    </a:p>
                  </a:txBody>
                  <a:tcPr/>
                </a:tc>
                <a:extLst>
                  <a:ext uri="{0D108BD9-81ED-4DB2-BD59-A6C34878D82A}">
                    <a16:rowId xmlns:a16="http://schemas.microsoft.com/office/drawing/2014/main" val="1604478188"/>
                  </a:ext>
                </a:extLst>
              </a:tr>
              <a:tr h="1410458">
                <a:tc>
                  <a:txBody>
                    <a:bodyPr/>
                    <a:lstStyle/>
                    <a:p>
                      <a:endParaRPr lang="en-US" sz="1400" b="1" dirty="0"/>
                    </a:p>
                    <a:p>
                      <a:r>
                        <a:rPr lang="en-US" sz="1400" b="1" dirty="0"/>
                        <a:t>D. _______________</a:t>
                      </a:r>
                    </a:p>
                    <a:p>
                      <a:endParaRPr lang="en-US" sz="1400" b="1" dirty="0"/>
                    </a:p>
                    <a:p>
                      <a:endParaRPr lang="en-US" sz="1400" b="1" dirty="0"/>
                    </a:p>
                    <a:p>
                      <a:pPr algn="ctr"/>
                      <a:r>
                        <a:rPr lang="en-US" sz="1400" b="1" dirty="0"/>
                        <a:t>_________________</a:t>
                      </a:r>
                    </a:p>
                  </a:txBody>
                  <a:tcPr/>
                </a:tc>
                <a:tc>
                  <a:txBody>
                    <a:bodyPr/>
                    <a:lstStyle/>
                    <a:p>
                      <a:pPr marL="182880"/>
                      <a:r>
                        <a:rPr lang="en-US" sz="1400" b="1" dirty="0"/>
                        <a:t>= a.k.a. National Labor  Relations Act 	      </a:t>
                      </a:r>
                    </a:p>
                    <a:p>
                      <a:pPr marL="182880"/>
                      <a:r>
                        <a:rPr lang="en-US" sz="1400" b="1" dirty="0"/>
                        <a:t>unions were given the right to organize and bargain collectively, blacklists were illegal</a:t>
                      </a:r>
                    </a:p>
                  </a:txBody>
                  <a:tcPr/>
                </a:tc>
                <a:extLst>
                  <a:ext uri="{0D108BD9-81ED-4DB2-BD59-A6C34878D82A}">
                    <a16:rowId xmlns:a16="http://schemas.microsoft.com/office/drawing/2014/main" val="4235784844"/>
                  </a:ext>
                </a:extLst>
              </a:tr>
              <a:tr h="1458198">
                <a:tc>
                  <a:txBody>
                    <a:bodyPr/>
                    <a:lstStyle/>
                    <a:p>
                      <a:r>
                        <a:rPr lang="en-US" sz="1400" b="1" dirty="0"/>
                        <a:t>E.  _______________</a:t>
                      </a:r>
                    </a:p>
                    <a:p>
                      <a:endParaRPr lang="en-US" sz="1400" b="1" dirty="0"/>
                    </a:p>
                    <a:p>
                      <a:endParaRPr lang="en-US" sz="1400" b="1" dirty="0"/>
                    </a:p>
                    <a:p>
                      <a:pPr algn="ctr"/>
                      <a:r>
                        <a:rPr lang="en-US" sz="1400" b="1" dirty="0"/>
                        <a:t>_________________</a:t>
                      </a:r>
                    </a:p>
                    <a:p>
                      <a:pPr algn="ctr"/>
                      <a:endParaRPr lang="en-US" sz="1400" b="1" dirty="0"/>
                    </a:p>
                  </a:txBody>
                  <a:tcPr/>
                </a:tc>
                <a:tc>
                  <a:txBody>
                    <a:bodyPr/>
                    <a:lstStyle/>
                    <a:p>
                      <a:pPr marL="182880"/>
                      <a:r>
                        <a:rPr lang="en-US" sz="1400" b="1" dirty="0"/>
                        <a:t>= set minimum wage and maximum work week</a:t>
                      </a:r>
                    </a:p>
                    <a:p>
                      <a:pPr marL="182880"/>
                      <a:endParaRPr lang="en-US" sz="1400" b="1" dirty="0"/>
                    </a:p>
                  </a:txBody>
                  <a:tcPr/>
                </a:tc>
                <a:extLst>
                  <a:ext uri="{0D108BD9-81ED-4DB2-BD59-A6C34878D82A}">
                    <a16:rowId xmlns:a16="http://schemas.microsoft.com/office/drawing/2014/main" val="1709719122"/>
                  </a:ext>
                </a:extLst>
              </a:tr>
            </a:tbl>
          </a:graphicData>
        </a:graphic>
      </p:graphicFrame>
      <p:pic>
        <p:nvPicPr>
          <p:cNvPr id="12" name="Picture 4">
            <a:extLst>
              <a:ext uri="{FF2B5EF4-FFF2-40B4-BE49-F238E27FC236}">
                <a16:creationId xmlns:a16="http://schemas.microsoft.com/office/drawing/2014/main" id="{8448FA2C-A9EF-44D1-A501-7C5628DE9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839" y="3119725"/>
            <a:ext cx="1025111" cy="76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6D1829D-9647-4A60-B58C-92D478567C79}"/>
              </a:ext>
            </a:extLst>
          </p:cNvPr>
          <p:cNvSpPr/>
          <p:nvPr/>
        </p:nvSpPr>
        <p:spPr>
          <a:xfrm>
            <a:off x="132346" y="3376534"/>
            <a:ext cx="4609224" cy="1234697"/>
          </a:xfrm>
          <a:prstGeom prst="rect">
            <a:avLst/>
          </a:prstGeom>
        </p:spPr>
        <p:txBody>
          <a:bodyPr wrap="square">
            <a:spAutoFit/>
          </a:bodyPr>
          <a:lstStyle/>
          <a:p>
            <a:pPr marR="0" lvl="0">
              <a:lnSpc>
                <a:spcPct val="107000"/>
              </a:lnSpc>
              <a:spcBef>
                <a:spcPts val="0"/>
              </a:spcBef>
              <a:spcAft>
                <a:spcPts val="0"/>
              </a:spcAft>
            </a:pPr>
            <a:r>
              <a:rPr lang="en-US" sz="1400" b="1" dirty="0">
                <a:latin typeface="Calibri" panose="020F0502020204030204" pitchFamily="34" charset="0"/>
                <a:ea typeface="Times New Roman" panose="02020603050405020304" pitchFamily="18" charset="0"/>
                <a:cs typeface="Calibri" panose="020F0502020204030204" pitchFamily="34" charset="0"/>
              </a:rPr>
              <a:t>2. Which New Deal program still exists today?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342900">
              <a:lnSpc>
                <a:spcPct val="107000"/>
              </a:lnSpc>
              <a:spcBef>
                <a:spcPts val="0"/>
              </a:spcBef>
              <a:spcAft>
                <a:spcPts val="0"/>
              </a:spcAft>
              <a:buFont typeface="+mj-lt"/>
              <a:buAutoNum type="alphaUcPeriod"/>
            </a:pPr>
            <a:r>
              <a:rPr lang="en-US" sz="1400" dirty="0">
                <a:latin typeface="Calibri" panose="020F0502020204030204" pitchFamily="34" charset="0"/>
                <a:ea typeface="Times New Roman" panose="02020603050405020304" pitchFamily="18" charset="0"/>
                <a:cs typeface="Calibri" panose="020F0502020204030204" pitchFamily="34" charset="0"/>
              </a:rPr>
              <a:t>Works Progress Administration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342900">
              <a:lnSpc>
                <a:spcPct val="107000"/>
              </a:lnSpc>
              <a:spcBef>
                <a:spcPts val="0"/>
              </a:spcBef>
              <a:spcAft>
                <a:spcPts val="0"/>
              </a:spcAft>
              <a:buFont typeface="+mj-lt"/>
              <a:buAutoNum type="alphaUcPeriod"/>
            </a:pPr>
            <a:r>
              <a:rPr lang="en-US" sz="1400" dirty="0">
                <a:latin typeface="Calibri" panose="020F0502020204030204" pitchFamily="34" charset="0"/>
                <a:ea typeface="Times New Roman" panose="02020603050405020304" pitchFamily="18" charset="0"/>
                <a:cs typeface="Calibri" panose="020F0502020204030204" pitchFamily="34" charset="0"/>
              </a:rPr>
              <a:t>Federal Emergency Relief Administration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342900">
              <a:lnSpc>
                <a:spcPct val="107000"/>
              </a:lnSpc>
              <a:spcBef>
                <a:spcPts val="0"/>
              </a:spcBef>
              <a:spcAft>
                <a:spcPts val="0"/>
              </a:spcAft>
              <a:buFont typeface="+mj-lt"/>
              <a:buAutoNum type="alphaUcPeriod"/>
            </a:pPr>
            <a:r>
              <a:rPr lang="en-US" sz="1400" dirty="0">
                <a:latin typeface="Calibri" panose="020F0502020204030204" pitchFamily="34" charset="0"/>
                <a:ea typeface="Times New Roman" panose="02020603050405020304" pitchFamily="18" charset="0"/>
                <a:cs typeface="Calibri" panose="020F0502020204030204" pitchFamily="34" charset="0"/>
              </a:rPr>
              <a:t>Civilian Conservation Corps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342900">
              <a:lnSpc>
                <a:spcPct val="107000"/>
              </a:lnSpc>
              <a:spcBef>
                <a:spcPts val="0"/>
              </a:spcBef>
              <a:spcAft>
                <a:spcPts val="0"/>
              </a:spcAft>
              <a:buFont typeface="+mj-lt"/>
              <a:buAutoNum type="alphaUcPeriod"/>
            </a:pPr>
            <a:r>
              <a:rPr lang="en-US" sz="1400" dirty="0">
                <a:latin typeface="Calibri" panose="020F0502020204030204" pitchFamily="34" charset="0"/>
                <a:ea typeface="Times New Roman" panose="02020603050405020304" pitchFamily="18" charset="0"/>
                <a:cs typeface="Calibri" panose="020F0502020204030204" pitchFamily="34" charset="0"/>
              </a:rPr>
              <a:t>Social Security Administration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117952D-8ACF-4614-9B1E-B986AC36A1F7}"/>
              </a:ext>
            </a:extLst>
          </p:cNvPr>
          <p:cNvSpPr/>
          <p:nvPr/>
        </p:nvSpPr>
        <p:spPr>
          <a:xfrm>
            <a:off x="66173" y="4611231"/>
            <a:ext cx="4572000" cy="2246769"/>
          </a:xfrm>
          <a:prstGeom prst="rect">
            <a:avLst/>
          </a:prstGeom>
        </p:spPr>
        <p:txBody>
          <a:bodyPr>
            <a:spAutoFit/>
          </a:bodyPr>
          <a:lstStyle/>
          <a:p>
            <a:endParaRPr lang="en-US" sz="1400" b="1" dirty="0"/>
          </a:p>
          <a:p>
            <a:r>
              <a:rPr lang="en-US" sz="1400" b="1" dirty="0"/>
              <a:t>3. The power of labor unions increased during the New Deal mainly because</a:t>
            </a:r>
          </a:p>
          <a:p>
            <a:pPr marL="342900" indent="-342900">
              <a:buFont typeface="+mj-lt"/>
              <a:buAutoNum type="alphaUcPeriod"/>
            </a:pPr>
            <a:r>
              <a:rPr lang="en-US" sz="1400" dirty="0"/>
              <a:t>a new spirit of cooperation existed between employers and government </a:t>
            </a:r>
          </a:p>
          <a:p>
            <a:pPr marL="342900" indent="-342900">
              <a:buFont typeface="+mj-lt"/>
              <a:buAutoNum type="alphaUcPeriod"/>
            </a:pPr>
            <a:r>
              <a:rPr lang="en-US" sz="1400" dirty="0"/>
              <a:t>a shortage of skilled and unskilled laborers developed </a:t>
            </a:r>
          </a:p>
          <a:p>
            <a:pPr marL="342900" indent="-342900">
              <a:buFont typeface="+mj-lt"/>
              <a:buAutoNum type="alphaUcPeriod"/>
            </a:pPr>
            <a:r>
              <a:rPr lang="en-US" sz="1400" dirty="0"/>
              <a:t>management changed its attitude toward organized labor </a:t>
            </a:r>
          </a:p>
          <a:p>
            <a:pPr marL="342900" indent="-342900">
              <a:buFont typeface="+mj-lt"/>
              <a:buAutoNum type="alphaUcPeriod"/>
            </a:pPr>
            <a:r>
              <a:rPr lang="en-US" sz="1400" dirty="0"/>
              <a:t>Federal legislation guaranteed labor’s right to organize and bargain collectively </a:t>
            </a:r>
          </a:p>
        </p:txBody>
      </p:sp>
      <p:sp>
        <p:nvSpPr>
          <p:cNvPr id="13" name="Rectangle 12">
            <a:extLst>
              <a:ext uri="{FF2B5EF4-FFF2-40B4-BE49-F238E27FC236}">
                <a16:creationId xmlns:a16="http://schemas.microsoft.com/office/drawing/2014/main" id="{E218EBE8-783F-4819-95A0-0793B9AD4F16}"/>
              </a:ext>
            </a:extLst>
          </p:cNvPr>
          <p:cNvSpPr/>
          <p:nvPr/>
        </p:nvSpPr>
        <p:spPr>
          <a:xfrm>
            <a:off x="4638173" y="2186"/>
            <a:ext cx="4487538" cy="830997"/>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change the social, economic, and political landscape of the United States for future generations? </a:t>
            </a:r>
          </a:p>
        </p:txBody>
      </p:sp>
    </p:spTree>
    <p:extLst>
      <p:ext uri="{BB962C8B-B14F-4D97-AF65-F5344CB8AC3E}">
        <p14:creationId xmlns:p14="http://schemas.microsoft.com/office/powerpoint/2010/main" val="319823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DAC842-78D9-4B19-9416-74D58E31F7D0}"/>
              </a:ext>
            </a:extLst>
          </p:cNvPr>
          <p:cNvSpPr>
            <a:spLocks noGrp="1"/>
          </p:cNvSpPr>
          <p:nvPr>
            <p:ph type="sldNum" sz="quarter" idx="12"/>
          </p:nvPr>
        </p:nvSpPr>
        <p:spPr/>
        <p:txBody>
          <a:bodyPr/>
          <a:lstStyle/>
          <a:p>
            <a:fld id="{424EFD91-9001-4ED0-A646-40CEBEC5C741}" type="slidenum">
              <a:rPr lang="en-US" smtClean="0"/>
              <a:t>26</a:t>
            </a:fld>
            <a:endParaRPr lang="en-US"/>
          </a:p>
        </p:txBody>
      </p:sp>
      <p:sp>
        <p:nvSpPr>
          <p:cNvPr id="4" name="Rectangle 3">
            <a:extLst>
              <a:ext uri="{FF2B5EF4-FFF2-40B4-BE49-F238E27FC236}">
                <a16:creationId xmlns:a16="http://schemas.microsoft.com/office/drawing/2014/main" id="{26A9B007-0FA1-4595-9EAF-FAAB1EE7AD83}"/>
              </a:ext>
            </a:extLst>
          </p:cNvPr>
          <p:cNvSpPr/>
          <p:nvPr/>
        </p:nvSpPr>
        <p:spPr>
          <a:xfrm>
            <a:off x="3354543" y="229493"/>
            <a:ext cx="5789457" cy="6309420"/>
          </a:xfrm>
          <a:prstGeom prst="rect">
            <a:avLst/>
          </a:prstGeom>
        </p:spPr>
        <p:txBody>
          <a:bodyPr wrap="square">
            <a:spAutoFit/>
          </a:bodyPr>
          <a:lstStyle/>
          <a:p>
            <a:r>
              <a:rPr lang="en-US" sz="1100" dirty="0"/>
              <a:t>Critics of the New Deal tested the legality of many of its programs in court. They claimed the programs were unconstitutional. The Supreme Court ruled against the National Industrial Recovery Act, finding that it overused its power to regulate interstate commerce. The Agricultural Adjustment Act, the Wagner Act, the Social Security Act, and the Tennessee Valley Authority all came before the Supreme Court. All of these court cases threatened to end the New Deal.</a:t>
            </a:r>
          </a:p>
          <a:p>
            <a:endParaRPr lang="en-US" sz="1100" dirty="0"/>
          </a:p>
          <a:p>
            <a:r>
              <a:rPr lang="en-US" sz="1100" dirty="0"/>
              <a:t>During this time, President Roosevelt campaigned against Alfred M. Landon, the Republican governor from Kansas. Campaigning for the rights of the average American, President Roosevelt was reelected. Support came from liberals, the poor and unemployed, city workers, and African Americans. These groups made up the base of the Democratic Party.</a:t>
            </a:r>
          </a:p>
          <a:p>
            <a:endParaRPr lang="en-US" sz="1100" dirty="0"/>
          </a:p>
          <a:p>
            <a:r>
              <a:rPr lang="en-US" sz="1100" dirty="0"/>
              <a:t>In his next term, President Roosevelt wanted to stop the Supreme Court from destroying his New Deal. He pushed to increase the Supreme Court from 9 justices to 15. The president claimed that the current 9 justices were overworked. He, of course, would appoint the other 6 justices. President Roosevelt’s proposal was strongly opposed. Many people claimed the president was trying to “pack” the Court to win his New Deal. This court-packing would destroy the checks and balances guaranteed in the Constitution. After the Supreme Court ruled in favor of the Wagner Act and the Social Security Act, President Roosevelt ended his proposal to add more justices. His proposal to add Supreme Court justices had split the Democratic Party. </a:t>
            </a:r>
          </a:p>
          <a:p>
            <a:endParaRPr lang="en-US" sz="1100" dirty="0"/>
          </a:p>
          <a:p>
            <a:r>
              <a:rPr lang="en-US" sz="1100" dirty="0"/>
              <a:t>By 1937 the economy had finally improved. President Roosevelt tried to reduce the spending on some of the programs, and the economy worsened immediately. It was as bad as in the early Depression. Some people called it the Roosevelt Recession. The president stopped the recession by putting money back into public works programs, but he had already lost more supporters.</a:t>
            </a:r>
          </a:p>
          <a:p>
            <a:endParaRPr lang="en-US" sz="1600" b="1" dirty="0">
              <a:latin typeface="Frutiger-Black"/>
            </a:endParaRPr>
          </a:p>
          <a:p>
            <a:r>
              <a:rPr lang="en-US" sz="2000" b="1" dirty="0"/>
              <a:t>CRQ 2. : What historical circumstances led Roosevelt to attempt to “Pack the Court”? </a:t>
            </a:r>
            <a:r>
              <a:rPr lang="en-US" sz="14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5" name="Picture 6">
            <a:extLst>
              <a:ext uri="{FF2B5EF4-FFF2-40B4-BE49-F238E27FC236}">
                <a16:creationId xmlns:a16="http://schemas.microsoft.com/office/drawing/2014/main" id="{D077A3F9-EC64-4429-BE9A-4D4C8730F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70" y="1059678"/>
            <a:ext cx="2291182" cy="311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BE5BEF1-7DAC-4C05-B042-1E6D27EF7DEC}"/>
              </a:ext>
            </a:extLst>
          </p:cNvPr>
          <p:cNvSpPr/>
          <p:nvPr/>
        </p:nvSpPr>
        <p:spPr>
          <a:xfrm>
            <a:off x="51135" y="4240232"/>
            <a:ext cx="3068053" cy="2617768"/>
          </a:xfrm>
          <a:prstGeom prst="rect">
            <a:avLst/>
          </a:prstGeom>
        </p:spPr>
        <p:txBody>
          <a:bodyPr wrap="square">
            <a:spAutoFit/>
          </a:bodyPr>
          <a:lstStyle/>
          <a:p>
            <a:pPr>
              <a:lnSpc>
                <a:spcPct val="107000"/>
              </a:lnSpc>
            </a:pPr>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latin typeface="Calibri" panose="020F0502020204030204" pitchFamily="34" charset="0"/>
                <a:ea typeface="Times New Roman" panose="02020603050405020304" pitchFamily="18" charset="0"/>
                <a:cs typeface="Calibri" panose="020F0502020204030204" pitchFamily="34" charset="0"/>
              </a:rPr>
              <a:t>The problem illustrated by the cartoon was the historical impact of the government trying to solve what dilemma?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latin typeface="Calibri" panose="020F0502020204030204" pitchFamily="34" charset="0"/>
                <a:ea typeface="Times New Roman" panose="02020603050405020304" pitchFamily="18" charset="0"/>
                <a:cs typeface="Calibri" panose="020F0502020204030204" pitchFamily="34" charset="0"/>
              </a:rPr>
              <a:t>preparing to enter World War II</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latin typeface="Calibri" panose="020F0502020204030204" pitchFamily="34" charset="0"/>
                <a:ea typeface="Times New Roman" panose="02020603050405020304" pitchFamily="18" charset="0"/>
                <a:cs typeface="Calibri" panose="020F0502020204030204" pitchFamily="34" charset="0"/>
              </a:rPr>
              <a:t>cutting taxes for the wealthy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latin typeface="Calibri" panose="020F0502020204030204" pitchFamily="34" charset="0"/>
                <a:ea typeface="Times New Roman" panose="02020603050405020304" pitchFamily="18" charset="0"/>
                <a:cs typeface="Calibri" panose="020F0502020204030204" pitchFamily="34" charset="0"/>
              </a:rPr>
              <a:t>lowering the price of farm products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400" dirty="0">
                <a:latin typeface="Calibri" panose="020F0502020204030204" pitchFamily="34" charset="0"/>
                <a:ea typeface="Times New Roman" panose="02020603050405020304" pitchFamily="18" charset="0"/>
                <a:cs typeface="Calibri" panose="020F0502020204030204" pitchFamily="34" charset="0"/>
              </a:rPr>
              <a:t>trying to solve problems created by the Great Depression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140DB8A-7DE3-44B9-8599-2707563C88F5}"/>
              </a:ext>
            </a:extLst>
          </p:cNvPr>
          <p:cNvSpPr/>
          <p:nvPr/>
        </p:nvSpPr>
        <p:spPr>
          <a:xfrm>
            <a:off x="93890" y="116124"/>
            <a:ext cx="3142976" cy="523220"/>
          </a:xfrm>
          <a:prstGeom prst="rect">
            <a:avLst/>
          </a:prstGeom>
        </p:spPr>
        <p:txBody>
          <a:bodyPr wrap="none">
            <a:spAutoFit/>
          </a:bodyPr>
          <a:lstStyle/>
          <a:p>
            <a:r>
              <a:rPr lang="en-US" sz="2800" b="1" dirty="0"/>
              <a:t>The Supreme Court </a:t>
            </a:r>
            <a:endParaRPr lang="en-US" sz="2800" i="1" dirty="0"/>
          </a:p>
        </p:txBody>
      </p:sp>
    </p:spTree>
    <p:extLst>
      <p:ext uri="{BB962C8B-B14F-4D97-AF65-F5344CB8AC3E}">
        <p14:creationId xmlns:p14="http://schemas.microsoft.com/office/powerpoint/2010/main" val="31163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EF11009F-B1AB-41B5-A467-EF6A28FCE793}"/>
              </a:ext>
            </a:extLst>
          </p:cNvPr>
          <p:cNvGraphicFramePr>
            <a:graphicFrameLocks/>
          </p:cNvGraphicFramePr>
          <p:nvPr>
            <p:extLst>
              <p:ext uri="{D42A27DB-BD31-4B8C-83A1-F6EECF244321}">
                <p14:modId xmlns:p14="http://schemas.microsoft.com/office/powerpoint/2010/main" val="4273460257"/>
              </p:ext>
            </p:extLst>
          </p:nvPr>
        </p:nvGraphicFramePr>
        <p:xfrm>
          <a:off x="-542926" y="0"/>
          <a:ext cx="767715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5A0641B-F5F4-43D6-98B9-2BCC7F8B2A7B}"/>
              </a:ext>
            </a:extLst>
          </p:cNvPr>
          <p:cNvSpPr>
            <a:spLocks noGrp="1"/>
          </p:cNvSpPr>
          <p:nvPr>
            <p:ph type="sldNum" sz="quarter" idx="12"/>
          </p:nvPr>
        </p:nvSpPr>
        <p:spPr/>
        <p:txBody>
          <a:bodyPr/>
          <a:lstStyle/>
          <a:p>
            <a:fld id="{424EFD91-9001-4ED0-A646-40CEBEC5C741}" type="slidenum">
              <a:rPr lang="en-US" smtClean="0"/>
              <a:t>27</a:t>
            </a:fld>
            <a:endParaRPr lang="en-US"/>
          </a:p>
        </p:txBody>
      </p:sp>
      <p:sp>
        <p:nvSpPr>
          <p:cNvPr id="5" name="Rectangle 4">
            <a:extLst>
              <a:ext uri="{FF2B5EF4-FFF2-40B4-BE49-F238E27FC236}">
                <a16:creationId xmlns:a16="http://schemas.microsoft.com/office/drawing/2014/main" id="{6BFE271C-551D-472C-84BB-3E3BCBC824BD}"/>
              </a:ext>
            </a:extLst>
          </p:cNvPr>
          <p:cNvSpPr/>
          <p:nvPr/>
        </p:nvSpPr>
        <p:spPr>
          <a:xfrm>
            <a:off x="6457950" y="103517"/>
            <a:ext cx="2686050" cy="6401753"/>
          </a:xfrm>
          <a:prstGeom prst="rect">
            <a:avLst/>
          </a:prstGeom>
        </p:spPr>
        <p:txBody>
          <a:bodyPr wrap="square">
            <a:spAutoFit/>
          </a:bodyPr>
          <a:lstStyle/>
          <a:p>
            <a:pPr marL="228600" indent="-228600">
              <a:buFont typeface="+mj-lt"/>
              <a:buAutoNum type="arabicPeriod"/>
            </a:pPr>
            <a:r>
              <a:rPr lang="en-US" sz="1000" dirty="0">
                <a:solidFill>
                  <a:srgbClr val="000000"/>
                </a:solidFill>
                <a:latin typeface="Century Gothic" panose="020B0502020202020204" pitchFamily="34" charset="0"/>
              </a:rPr>
              <a:t>Mount Rushmore was built as part of President Franklin Delano Roosevelt’s government program called the ________ Deal.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 Despite the public works programs, in 1936 1 in ___ Americans were still unemployed.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What event would it take to get the United States out the Great Depression? ______________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In 1936, African-American Joe Lewis would face off against German Max Schmeling for boxing’s heavy weight title. ____ million Americans would listen to the fight on the radio. Joe Lewis was the hope of African-Americas, about _____% of which were unemployed.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 _______________________________ was the winner of the 1936 Heavyweight Title.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The rematch between Schmeling and Lewis was scheduled for June 22, 1938 at Yankee Stadium in New York. This fight would pit good vs. evil; democracy vs. __________________. ______ million Americans would listen to the fight, 100 million worldwide.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Joe Lewis won the rematch in only ______ seconds. The second quickest heavyweight title fight in history.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What was the symbolism of the Lewis/ Schmeling fight? </a:t>
            </a:r>
          </a:p>
        </p:txBody>
      </p:sp>
      <p:sp>
        <p:nvSpPr>
          <p:cNvPr id="7" name="Rectangle 6">
            <a:extLst>
              <a:ext uri="{FF2B5EF4-FFF2-40B4-BE49-F238E27FC236}">
                <a16:creationId xmlns:a16="http://schemas.microsoft.com/office/drawing/2014/main" id="{A254386B-59D9-4210-BB47-7B5BB6A742C2}"/>
              </a:ext>
            </a:extLst>
          </p:cNvPr>
          <p:cNvSpPr/>
          <p:nvPr/>
        </p:nvSpPr>
        <p:spPr>
          <a:xfrm>
            <a:off x="4457700" y="-112689"/>
            <a:ext cx="2152650" cy="1392689"/>
          </a:xfrm>
          <a:prstGeom prst="rect">
            <a:avLst/>
          </a:prstGeom>
        </p:spPr>
        <p:txBody>
          <a:bodyPr wrap="square">
            <a:spAutoFit/>
          </a:bodyPr>
          <a:lstStyle/>
          <a:p>
            <a:pPr algn="ctr"/>
            <a:r>
              <a:rPr lang="en-US" sz="1100" dirty="0">
                <a:solidFill>
                  <a:srgbClr val="000000"/>
                </a:solidFill>
                <a:latin typeface="Copperplate Gothic Bold" panose="020E0705020206020404" pitchFamily="34" charset="0"/>
              </a:rPr>
              <a:t> </a:t>
            </a:r>
            <a:r>
              <a:rPr lang="en-US" sz="1600" dirty="0">
                <a:solidFill>
                  <a:srgbClr val="000000"/>
                </a:solidFill>
                <a:latin typeface="Copperplate Gothic Bold" panose="020E0705020206020404" pitchFamily="34" charset="0"/>
              </a:rPr>
              <a:t>America: The Story of Us </a:t>
            </a:r>
          </a:p>
          <a:p>
            <a:pPr algn="ctr"/>
            <a:r>
              <a:rPr lang="en-US" sz="1050" dirty="0">
                <a:solidFill>
                  <a:srgbClr val="000000"/>
                </a:solidFill>
                <a:latin typeface="Copperplate Gothic Bold" panose="020E0705020206020404" pitchFamily="34" charset="0"/>
              </a:rPr>
              <a:t>Episode 9: Bust  - </a:t>
            </a:r>
            <a:r>
              <a:rPr lang="en-US" sz="1050" dirty="0">
                <a:solidFill>
                  <a:srgbClr val="000000"/>
                </a:solidFill>
                <a:latin typeface="Century Gothic" panose="020B0502020202020204" pitchFamily="34" charset="0"/>
              </a:rPr>
              <a:t>Episode Summary: Dust storms blanket the Midwest in darkness.  </a:t>
            </a:r>
          </a:p>
          <a:p>
            <a:pPr algn="ctr"/>
            <a:r>
              <a:rPr lang="en-US" sz="1050" dirty="0">
                <a:solidFill>
                  <a:srgbClr val="000000"/>
                </a:solidFill>
                <a:latin typeface="Century Gothic" panose="020B0502020202020204" pitchFamily="34" charset="0"/>
              </a:rPr>
              <a:t>Watch the Vide  </a:t>
            </a:r>
          </a:p>
          <a:p>
            <a:pPr algn="ctr"/>
            <a:r>
              <a:rPr lang="en-US" sz="1050" dirty="0">
                <a:solidFill>
                  <a:srgbClr val="000000"/>
                </a:solidFill>
                <a:latin typeface="Century Gothic" panose="020B0502020202020204" pitchFamily="34" charset="0"/>
              </a:rPr>
              <a:t>19:00 min – end </a:t>
            </a:r>
            <a:endParaRPr lang="en-US" sz="1050" dirty="0"/>
          </a:p>
        </p:txBody>
      </p:sp>
      <p:sp>
        <p:nvSpPr>
          <p:cNvPr id="8" name="Rectangle 7">
            <a:extLst>
              <a:ext uri="{FF2B5EF4-FFF2-40B4-BE49-F238E27FC236}">
                <a16:creationId xmlns:a16="http://schemas.microsoft.com/office/drawing/2014/main" id="{A18158CD-8EED-461B-B0F4-B1E50638169A}"/>
              </a:ext>
            </a:extLst>
          </p:cNvPr>
          <p:cNvSpPr/>
          <p:nvPr/>
        </p:nvSpPr>
        <p:spPr>
          <a:xfrm>
            <a:off x="0" y="189242"/>
            <a:ext cx="2377508" cy="523220"/>
          </a:xfrm>
          <a:prstGeom prst="rect">
            <a:avLst/>
          </a:prstGeom>
        </p:spPr>
        <p:txBody>
          <a:bodyPr wrap="square">
            <a:spAutoFit/>
          </a:bodyPr>
          <a:lstStyle/>
          <a:p>
            <a:pPr algn="ctr"/>
            <a:r>
              <a:rPr lang="en-US" altLang="en-US" sz="1400" dirty="0">
                <a:hlinkClick r:id="rId7"/>
              </a:rPr>
              <a:t>https://www.youtube.com/watch?v=PoV7GGN-u7Q</a:t>
            </a:r>
            <a:r>
              <a:rPr lang="en-US" altLang="en-US" sz="1400" dirty="0"/>
              <a:t> </a:t>
            </a:r>
          </a:p>
        </p:txBody>
      </p:sp>
    </p:spTree>
    <p:extLst>
      <p:ext uri="{BB962C8B-B14F-4D97-AF65-F5344CB8AC3E}">
        <p14:creationId xmlns:p14="http://schemas.microsoft.com/office/powerpoint/2010/main" val="693164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3E2CAD-302D-4BEF-8834-4E807046500A}"/>
              </a:ext>
            </a:extLst>
          </p:cNvPr>
          <p:cNvGraphicFramePr>
            <a:graphicFrameLocks noGrp="1"/>
          </p:cNvGraphicFramePr>
          <p:nvPr/>
        </p:nvGraphicFramePr>
        <p:xfrm>
          <a:off x="0" y="0"/>
          <a:ext cx="4890052" cy="6858000"/>
        </p:xfrm>
        <a:graphic>
          <a:graphicData uri="http://schemas.openxmlformats.org/drawingml/2006/table">
            <a:tbl>
              <a:tblPr/>
              <a:tblGrid>
                <a:gridCol w="2445026">
                  <a:extLst>
                    <a:ext uri="{9D8B030D-6E8A-4147-A177-3AD203B41FA5}">
                      <a16:colId xmlns:a16="http://schemas.microsoft.com/office/drawing/2014/main" val="2602166492"/>
                    </a:ext>
                  </a:extLst>
                </a:gridCol>
                <a:gridCol w="2445026">
                  <a:extLst>
                    <a:ext uri="{9D8B030D-6E8A-4147-A177-3AD203B41FA5}">
                      <a16:colId xmlns:a16="http://schemas.microsoft.com/office/drawing/2014/main" val="545486441"/>
                    </a:ext>
                  </a:extLst>
                </a:gridCol>
              </a:tblGrid>
              <a:tr h="6858000">
                <a:tc>
                  <a:txBody>
                    <a:bodyPr/>
                    <a:lstStyle/>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Expansion of buying goods on credit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Isolation from foreign conflict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Harlem Renaissance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Palmer Raids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Migration of farmers from Midwest to California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President Hoover &amp; Laissez Faire economic policy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FDR elected in 1932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Great Depression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Banking Holiday &amp; Emergency Banking Act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Unemployment reaches 20 - 22%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New Deal Programs (AAA, TVA, WPA, FDIC, </a:t>
                      </a:r>
                      <a:r>
                        <a:rPr lang="en-US" sz="1100" u="none" strike="noStrike" dirty="0" err="1">
                          <a:solidFill>
                            <a:srgbClr val="000000"/>
                          </a:solidFill>
                          <a:effectLst/>
                          <a:latin typeface="Arial" panose="020B0604020202020204" pitchFamily="34" charset="0"/>
                        </a:rPr>
                        <a:t>etc</a:t>
                      </a:r>
                      <a:r>
                        <a:rPr lang="en-US" sz="1100" u="none" strike="noStrike" dirty="0">
                          <a:solidFill>
                            <a:srgbClr val="000000"/>
                          </a:solidFill>
                          <a:effectLst/>
                          <a:latin typeface="Arial" panose="020B0604020202020204" pitchFamily="34" charset="0"/>
                        </a:rPr>
                        <a:t>)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Relief of poverty, doesn’t solve the Great Depression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SEC and FDIC - Regulation of stock market and banks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FDR attempts court packing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Rise of feminism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Red Scare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Permanent government welfare programs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Fireside chats to restore confidence in American Economy </a:t>
                      </a:r>
                    </a:p>
                  </a:txBody>
                  <a:tcPr marL="45394" marR="45394" marT="45394" marB="45394">
                    <a:lnL>
                      <a:noFill/>
                    </a:lnL>
                    <a:lnR>
                      <a:noFill/>
                    </a:lnR>
                    <a:lnT>
                      <a:noFill/>
                    </a:lnT>
                    <a:lnB>
                      <a:noFill/>
                    </a:lnB>
                  </a:tcPr>
                </a:tc>
                <a:tc>
                  <a:txBody>
                    <a:bodyPr/>
                    <a:lstStyle/>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Rise of American consumerism</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Great Migration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Flappers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Rise of speakeasies and black market liquor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Debt culture in American economy (more debt than the economy or American citizens can really afford)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Relaxed regulations on banks and industry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Laissez Faire economics &amp; President Coolidge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Prohibition &amp; Temperance Movement / 18th Amendment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Stock market crashes Black Tuesday - October 29th 1929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Banking crisis</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Deficit spending continues through Clinton Administration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Large volumes of loans made on credit unpaid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Farmers unable to pay back loans on farming equipment and land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Demand for grain falls and supply rises, causing prices and profits for farmers to fall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Dust Bowl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Immigration quotas of the 1920’s and 1930’s </a:t>
                      </a:r>
                    </a:p>
                    <a:p>
                      <a:pPr marL="342900" lvl="0" indent="-342900">
                        <a:lnSpc>
                          <a:spcPct val="115000"/>
                        </a:lnSpc>
                        <a:buFont typeface="Arial" panose="020B0604020202020204" pitchFamily="34" charset="0"/>
                        <a:buChar char="●"/>
                      </a:pPr>
                      <a:r>
                        <a:rPr lang="en-US" sz="1100" u="none" strike="noStrike" dirty="0">
                          <a:solidFill>
                            <a:srgbClr val="000000"/>
                          </a:solidFill>
                          <a:effectLst/>
                          <a:latin typeface="Arial" panose="020B0604020202020204" pitchFamily="34" charset="0"/>
                        </a:rPr>
                        <a:t>Expansion of federal government </a:t>
                      </a: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Arial" panose="020B0604020202020204" pitchFamily="34" charset="0"/>
                        </a:rPr>
                        <a:t> </a:t>
                      </a:r>
                    </a:p>
                  </a:txBody>
                  <a:tcPr marL="45394" marR="45394" marT="45394" marB="45394">
                    <a:lnL>
                      <a:noFill/>
                    </a:lnL>
                    <a:lnR>
                      <a:noFill/>
                    </a:lnR>
                    <a:lnT>
                      <a:noFill/>
                    </a:lnT>
                    <a:lnB>
                      <a:noFill/>
                    </a:lnB>
                  </a:tcPr>
                </a:tc>
                <a:extLst>
                  <a:ext uri="{0D108BD9-81ED-4DB2-BD59-A6C34878D82A}">
                    <a16:rowId xmlns:a16="http://schemas.microsoft.com/office/drawing/2014/main" val="1869363254"/>
                  </a:ext>
                </a:extLst>
              </a:tr>
            </a:tbl>
          </a:graphicData>
        </a:graphic>
      </p:graphicFrame>
      <p:pic>
        <p:nvPicPr>
          <p:cNvPr id="4" name="Picture 3">
            <a:extLst>
              <a:ext uri="{FF2B5EF4-FFF2-40B4-BE49-F238E27FC236}">
                <a16:creationId xmlns:a16="http://schemas.microsoft.com/office/drawing/2014/main" id="{599ABBA1-D253-41F5-B819-B878C86707D3}"/>
              </a:ext>
            </a:extLst>
          </p:cNvPr>
          <p:cNvPicPr>
            <a:picLocks noChangeAspect="1"/>
          </p:cNvPicPr>
          <p:nvPr/>
        </p:nvPicPr>
        <p:blipFill>
          <a:blip r:embed="rId2"/>
          <a:stretch>
            <a:fillRect/>
          </a:stretch>
        </p:blipFill>
        <p:spPr>
          <a:xfrm rot="16200000">
            <a:off x="3556262" y="1270261"/>
            <a:ext cx="6921528" cy="4253947"/>
          </a:xfrm>
          <a:prstGeom prst="rect">
            <a:avLst/>
          </a:prstGeom>
        </p:spPr>
      </p:pic>
    </p:spTree>
    <p:extLst>
      <p:ext uri="{BB962C8B-B14F-4D97-AF65-F5344CB8AC3E}">
        <p14:creationId xmlns:p14="http://schemas.microsoft.com/office/powerpoint/2010/main" val="651161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C22CA-EBE5-4B54-AF2C-CFD8ACF2F5FF}"/>
              </a:ext>
            </a:extLst>
          </p:cNvPr>
          <p:cNvPicPr>
            <a:picLocks noChangeAspect="1"/>
          </p:cNvPicPr>
          <p:nvPr/>
        </p:nvPicPr>
        <p:blipFill>
          <a:blip r:embed="rId2"/>
          <a:stretch>
            <a:fillRect/>
          </a:stretch>
        </p:blipFill>
        <p:spPr>
          <a:xfrm rot="16200000">
            <a:off x="-798595" y="1282613"/>
            <a:ext cx="6448425" cy="4292769"/>
          </a:xfrm>
          <a:prstGeom prst="rect">
            <a:avLst/>
          </a:prstGeom>
        </p:spPr>
      </p:pic>
      <p:pic>
        <p:nvPicPr>
          <p:cNvPr id="3" name="Picture 2">
            <a:extLst>
              <a:ext uri="{FF2B5EF4-FFF2-40B4-BE49-F238E27FC236}">
                <a16:creationId xmlns:a16="http://schemas.microsoft.com/office/drawing/2014/main" id="{F0D02B65-07E6-41B9-89F9-11EF9B780E80}"/>
              </a:ext>
            </a:extLst>
          </p:cNvPr>
          <p:cNvPicPr>
            <a:picLocks noChangeAspect="1"/>
          </p:cNvPicPr>
          <p:nvPr/>
        </p:nvPicPr>
        <p:blipFill>
          <a:blip r:embed="rId3"/>
          <a:stretch>
            <a:fillRect/>
          </a:stretch>
        </p:blipFill>
        <p:spPr>
          <a:xfrm rot="16200000">
            <a:off x="3867902" y="1367585"/>
            <a:ext cx="6429375" cy="4122821"/>
          </a:xfrm>
          <a:prstGeom prst="rect">
            <a:avLst/>
          </a:prstGeom>
        </p:spPr>
      </p:pic>
    </p:spTree>
    <p:extLst>
      <p:ext uri="{BB962C8B-B14F-4D97-AF65-F5344CB8AC3E}">
        <p14:creationId xmlns:p14="http://schemas.microsoft.com/office/powerpoint/2010/main" val="371044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98BA9-1866-4AC5-9F32-C40A75F44EB2}"/>
              </a:ext>
            </a:extLst>
          </p:cNvPr>
          <p:cNvSpPr>
            <a:spLocks noGrp="1"/>
          </p:cNvSpPr>
          <p:nvPr>
            <p:ph type="sldNum" sz="quarter" idx="12"/>
          </p:nvPr>
        </p:nvSpPr>
        <p:spPr/>
        <p:txBody>
          <a:bodyPr/>
          <a:lstStyle/>
          <a:p>
            <a:fld id="{424EFD91-9001-4ED0-A646-40CEBEC5C741}" type="slidenum">
              <a:rPr lang="en-US" smtClean="0"/>
              <a:t>3</a:t>
            </a:fld>
            <a:endParaRPr lang="en-US"/>
          </a:p>
        </p:txBody>
      </p:sp>
      <p:sp>
        <p:nvSpPr>
          <p:cNvPr id="6" name="Rectangle 5">
            <a:extLst>
              <a:ext uri="{FF2B5EF4-FFF2-40B4-BE49-F238E27FC236}">
                <a16:creationId xmlns:a16="http://schemas.microsoft.com/office/drawing/2014/main" id="{A85D00F4-8735-455A-81B9-FB5FA44A89EE}"/>
              </a:ext>
            </a:extLst>
          </p:cNvPr>
          <p:cNvSpPr/>
          <p:nvPr/>
        </p:nvSpPr>
        <p:spPr>
          <a:xfrm>
            <a:off x="0" y="63789"/>
            <a:ext cx="4791075" cy="1323439"/>
          </a:xfrm>
          <a:prstGeom prst="rect">
            <a:avLst/>
          </a:prstGeom>
        </p:spPr>
        <p:txBody>
          <a:bodyPr wrap="square">
            <a:spAutoFit/>
          </a:bodyPr>
          <a:lstStyle/>
          <a:p>
            <a:pPr algn="ctr"/>
            <a:r>
              <a:rPr lang="en-US" sz="1400" dirty="0">
                <a:solidFill>
                  <a:srgbClr val="000000"/>
                </a:solidFill>
                <a:latin typeface="Copperplate Gothic Bold" panose="020E0705020206020404" pitchFamily="34" charset="0"/>
              </a:rPr>
              <a:t> </a:t>
            </a:r>
            <a:r>
              <a:rPr lang="en-US" sz="2000" dirty="0">
                <a:solidFill>
                  <a:srgbClr val="000000"/>
                </a:solidFill>
                <a:latin typeface="Copperplate Gothic Bold" panose="020E0705020206020404" pitchFamily="34" charset="0"/>
              </a:rPr>
              <a:t>America: The Story of Us </a:t>
            </a:r>
          </a:p>
          <a:p>
            <a:pPr algn="ctr"/>
            <a:r>
              <a:rPr lang="en-US" sz="1200" dirty="0">
                <a:solidFill>
                  <a:srgbClr val="000000"/>
                </a:solidFill>
                <a:latin typeface="Copperplate Gothic Bold" panose="020E0705020206020404" pitchFamily="34" charset="0"/>
              </a:rPr>
              <a:t>Episode 9: Bust : </a:t>
            </a:r>
            <a:r>
              <a:rPr lang="en-US" sz="1200" dirty="0">
                <a:solidFill>
                  <a:srgbClr val="000000"/>
                </a:solidFill>
                <a:latin typeface="Century Gothic" panose="020B0502020202020204" pitchFamily="34" charset="0"/>
              </a:rPr>
              <a:t>Episode Summary: Boom turns to bust when the stock market crash ushers in the Great Depression. </a:t>
            </a:r>
          </a:p>
          <a:p>
            <a:pPr algn="ctr"/>
            <a:r>
              <a:rPr lang="en-US" sz="1200" b="1" i="1" dirty="0">
                <a:solidFill>
                  <a:srgbClr val="000000"/>
                </a:solidFill>
                <a:latin typeface="Century Gothic" panose="020B0502020202020204" pitchFamily="34" charset="0"/>
              </a:rPr>
              <a:t>Directions: Watch the video </a:t>
            </a:r>
          </a:p>
          <a:p>
            <a:pPr algn="ctr"/>
            <a:r>
              <a:rPr lang="en-US" altLang="en-US" sz="1200" b="1" i="1" dirty="0">
                <a:hlinkClick r:id="rId2"/>
              </a:rPr>
              <a:t>https://www.youtube.com/watch?v=PoV7GGN-u7Q</a:t>
            </a:r>
            <a:r>
              <a:rPr lang="en-US" altLang="en-US" sz="1200" b="1" i="1" dirty="0"/>
              <a:t> </a:t>
            </a:r>
          </a:p>
          <a:p>
            <a:pPr algn="ctr"/>
            <a:r>
              <a:rPr lang="en-US" sz="1200" b="1" i="1" dirty="0"/>
              <a:t>Start – 6:00min</a:t>
            </a:r>
          </a:p>
        </p:txBody>
      </p:sp>
      <p:sp>
        <p:nvSpPr>
          <p:cNvPr id="7" name="Rectangle 6">
            <a:extLst>
              <a:ext uri="{FF2B5EF4-FFF2-40B4-BE49-F238E27FC236}">
                <a16:creationId xmlns:a16="http://schemas.microsoft.com/office/drawing/2014/main" id="{40633DCF-BC21-49B4-BCD9-5271B90449AC}"/>
              </a:ext>
            </a:extLst>
          </p:cNvPr>
          <p:cNvSpPr/>
          <p:nvPr/>
        </p:nvSpPr>
        <p:spPr>
          <a:xfrm>
            <a:off x="61031" y="1927249"/>
            <a:ext cx="4586288" cy="5632311"/>
          </a:xfrm>
          <a:prstGeom prst="rect">
            <a:avLst/>
          </a:prstGeom>
        </p:spPr>
        <p:txBody>
          <a:bodyPr wrap="square">
            <a:spAutoFit/>
          </a:bodyPr>
          <a:lstStyle/>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 </a:t>
            </a:r>
          </a:p>
          <a:p>
            <a:pPr marL="228600" indent="-228600">
              <a:buAutoNum type="arabicParenR"/>
            </a:pPr>
            <a:r>
              <a:rPr lang="en-US" sz="1200" dirty="0">
                <a:solidFill>
                  <a:srgbClr val="000000"/>
                </a:solidFill>
                <a:latin typeface="Century Gothic" panose="020B0502020202020204" pitchFamily="34" charset="0"/>
              </a:rPr>
              <a:t>The 1920’s were boom time. In 1929, more money was spent on _____________________ than education. </a:t>
            </a:r>
          </a:p>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2) In an age of consumerism and capitalism over $___billion goods are bought on credit </a:t>
            </a:r>
          </a:p>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3) ___% of Americans had no savings. </a:t>
            </a:r>
          </a:p>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4) In October 1929, the stock market loses _____ times more money in three weeks than the government spends in a year. </a:t>
            </a:r>
          </a:p>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5) Only the ___% of Americans who owned stock were immediately affected by the stock market. The rest of them got on with their lives until the Bank of the U.S collapsed. </a:t>
            </a:r>
          </a:p>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6) In the last 60 days of 1930, over _________(#) of banks closed nationwide. By 1933, there were ____ states without banks. </a:t>
            </a:r>
          </a:p>
          <a:p>
            <a:endParaRPr lang="en-US" sz="1200" dirty="0">
              <a:solidFill>
                <a:srgbClr val="000000"/>
              </a:solidFill>
              <a:latin typeface="Century Gothic" panose="020B0502020202020204" pitchFamily="34" charset="0"/>
            </a:endParaRPr>
          </a:p>
          <a:p>
            <a:endParaRPr lang="en-US" sz="1200" dirty="0">
              <a:solidFill>
                <a:srgbClr val="000000"/>
              </a:solidFill>
              <a:latin typeface="Century Gothic" panose="020B0502020202020204" pitchFamily="34" charset="0"/>
            </a:endParaRPr>
          </a:p>
          <a:p>
            <a:r>
              <a:rPr lang="en-US" sz="1200" dirty="0">
                <a:solidFill>
                  <a:srgbClr val="000000"/>
                </a:solidFill>
                <a:latin typeface="Century Gothic" panose="020B0502020202020204" pitchFamily="34" charset="0"/>
              </a:rPr>
              <a:t>7) Unemployment in the United States went from ___ million 1930 to ___ million in 1932. Every day __________________ homes are repossessed. </a:t>
            </a:r>
          </a:p>
          <a:p>
            <a:endParaRPr lang="en-US" sz="1200" dirty="0">
              <a:solidFill>
                <a:srgbClr val="000000"/>
              </a:solidFill>
              <a:latin typeface="Century Gothic" panose="020B0502020202020204" pitchFamily="34" charset="0"/>
            </a:endParaRPr>
          </a:p>
          <a:p>
            <a:endParaRPr lang="en-US" sz="1200" dirty="0">
              <a:solidFill>
                <a:srgbClr val="000000"/>
              </a:solidFill>
              <a:latin typeface="Century Gothic" panose="020B0502020202020204" pitchFamily="34" charset="0"/>
            </a:endParaRPr>
          </a:p>
          <a:p>
            <a:endParaRPr lang="en-US" sz="1200" dirty="0">
              <a:solidFill>
                <a:srgbClr val="000000"/>
              </a:solidFill>
              <a:latin typeface="Century Gothic" panose="020B0502020202020204" pitchFamily="34" charset="0"/>
            </a:endParaRPr>
          </a:p>
          <a:p>
            <a:endParaRPr lang="en-US" sz="1200" dirty="0">
              <a:solidFill>
                <a:srgbClr val="000000"/>
              </a:solidFill>
              <a:latin typeface="Century Gothic" panose="020B0502020202020204" pitchFamily="34" charset="0"/>
            </a:endParaRPr>
          </a:p>
        </p:txBody>
      </p:sp>
      <p:sp>
        <p:nvSpPr>
          <p:cNvPr id="8" name="Rectangle 7">
            <a:extLst>
              <a:ext uri="{FF2B5EF4-FFF2-40B4-BE49-F238E27FC236}">
                <a16:creationId xmlns:a16="http://schemas.microsoft.com/office/drawing/2014/main" id="{25DDD4F1-C591-4625-A54F-1A7032DA5D2D}"/>
              </a:ext>
            </a:extLst>
          </p:cNvPr>
          <p:cNvSpPr/>
          <p:nvPr/>
        </p:nvSpPr>
        <p:spPr>
          <a:xfrm>
            <a:off x="4845402" y="2075"/>
            <a:ext cx="4298598" cy="1877437"/>
          </a:xfrm>
          <a:prstGeom prst="rect">
            <a:avLst/>
          </a:prstGeom>
        </p:spPr>
        <p:txBody>
          <a:bodyPr wrap="square">
            <a:spAutoFit/>
          </a:bodyPr>
          <a:lstStyle/>
          <a:p>
            <a:pPr algn="ctr"/>
            <a:r>
              <a:rPr lang="en-US" sz="1600" b="1" u="sng" dirty="0"/>
              <a:t>GREAT DEPRESSION IMPACTS: </a:t>
            </a:r>
          </a:p>
          <a:p>
            <a:r>
              <a:rPr lang="en-US" sz="1100" dirty="0"/>
              <a:t>	Millions of Americans lost their jobs. Some people were able to keep their jobs part-time or at lower wages. There were long lines of hungry people. They would wait hours for bread, coffee, or soup from soup kitchens. Local governments and charities ran the soup kitchens. Some people tried to earn a few cents shining shoes or selling apples. Some homeless people had to use old boxes for shelter. </a:t>
            </a:r>
          </a:p>
          <a:p>
            <a:r>
              <a:rPr lang="en-US" sz="1100" dirty="0"/>
              <a:t>	When several people grouped their box homes together, they became known as </a:t>
            </a:r>
            <a:r>
              <a:rPr lang="en-US" sz="1100" dirty="0" err="1"/>
              <a:t>Hoovervilles</a:t>
            </a:r>
            <a:r>
              <a:rPr lang="en-US" sz="1100" dirty="0"/>
              <a:t>. People were frustrated and angry that</a:t>
            </a:r>
            <a:r>
              <a:rPr lang="en-US" sz="1200" dirty="0"/>
              <a:t> </a:t>
            </a:r>
            <a:r>
              <a:rPr lang="en-US" sz="1100" dirty="0"/>
              <a:t>President Hoover had done nothing to help.</a:t>
            </a:r>
            <a:endParaRPr lang="en-US" sz="1200" dirty="0"/>
          </a:p>
        </p:txBody>
      </p:sp>
      <p:pic>
        <p:nvPicPr>
          <p:cNvPr id="11" name="Picture 10">
            <a:extLst>
              <a:ext uri="{FF2B5EF4-FFF2-40B4-BE49-F238E27FC236}">
                <a16:creationId xmlns:a16="http://schemas.microsoft.com/office/drawing/2014/main" id="{937A9379-E089-4A86-BA60-0792B3B9CA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9370" y="3806408"/>
            <a:ext cx="1841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BC42736-068D-4D6E-AEA5-2FBD30E80985}"/>
              </a:ext>
            </a:extLst>
          </p:cNvPr>
          <p:cNvPicPr/>
          <p:nvPr/>
        </p:nvPicPr>
        <p:blipFill>
          <a:blip r:embed="rId4">
            <a:extLst>
              <a:ext uri="{28A0092B-C50C-407E-A947-70E740481C1C}">
                <a14:useLocalDpi xmlns:a14="http://schemas.microsoft.com/office/drawing/2010/main" val="0"/>
              </a:ext>
            </a:extLst>
          </a:blip>
          <a:stretch>
            <a:fillRect/>
          </a:stretch>
        </p:blipFill>
        <p:spPr>
          <a:xfrm>
            <a:off x="4799644" y="3670558"/>
            <a:ext cx="2057401" cy="2868355"/>
          </a:xfrm>
          <a:prstGeom prst="rect">
            <a:avLst/>
          </a:prstGeom>
        </p:spPr>
      </p:pic>
      <p:sp>
        <p:nvSpPr>
          <p:cNvPr id="13" name="Rectangle 12">
            <a:extLst>
              <a:ext uri="{FF2B5EF4-FFF2-40B4-BE49-F238E27FC236}">
                <a16:creationId xmlns:a16="http://schemas.microsoft.com/office/drawing/2014/main" id="{0458F9E3-0289-45B9-9753-D9D15EBE897D}"/>
              </a:ext>
            </a:extLst>
          </p:cNvPr>
          <p:cNvSpPr/>
          <p:nvPr/>
        </p:nvSpPr>
        <p:spPr>
          <a:xfrm>
            <a:off x="7009370" y="4322175"/>
            <a:ext cx="2221339" cy="2059795"/>
          </a:xfrm>
          <a:prstGeom prst="rect">
            <a:avLst/>
          </a:prstGeom>
        </p:spPr>
        <p:txBody>
          <a:bodyPr wrap="square">
            <a:spAutoFit/>
          </a:bodyPr>
          <a:lstStyle/>
          <a:p>
            <a:pPr marR="0" lvl="0">
              <a:lnSpc>
                <a:spcPct val="107000"/>
              </a:lnSpc>
              <a:spcBef>
                <a:spcPts val="0"/>
              </a:spcBef>
              <a:spcAft>
                <a:spcPts val="0"/>
              </a:spcAft>
            </a:pPr>
            <a:r>
              <a:rPr lang="en-US" sz="1200" b="1" dirty="0">
                <a:latin typeface="Calibri" panose="020F0502020204030204" pitchFamily="34" charset="0"/>
                <a:ea typeface="Times New Roman" panose="02020603050405020304" pitchFamily="18" charset="0"/>
                <a:cs typeface="Calibri" panose="020F0502020204030204" pitchFamily="34" charset="0"/>
              </a:rPr>
              <a:t>1. Which event was a factor related to the rapid (Immediate) change in unemployment after 1929?</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6576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passage of the Smoot- Hawley Tariff</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6576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Drought in the Oklahoma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6576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Overproduction of Farm Products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6576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Stock Market Crash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6A5230A-A380-4D39-8FFC-2D91C8194FC0}"/>
              </a:ext>
            </a:extLst>
          </p:cNvPr>
          <p:cNvSpPr/>
          <p:nvPr/>
        </p:nvSpPr>
        <p:spPr>
          <a:xfrm>
            <a:off x="2957932" y="6582976"/>
            <a:ext cx="6125037" cy="276999"/>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pic>
        <p:nvPicPr>
          <p:cNvPr id="1026" name="Picture 2">
            <a:extLst>
              <a:ext uri="{FF2B5EF4-FFF2-40B4-BE49-F238E27FC236}">
                <a16:creationId xmlns:a16="http://schemas.microsoft.com/office/drawing/2014/main" id="{F3D23403-E82E-43DF-964C-21D4A4A40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7" y="1211178"/>
            <a:ext cx="1076787" cy="10767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device&#10;&#10;Description automatically generated">
            <a:hlinkClick r:id="rId2"/>
            <a:extLst>
              <a:ext uri="{FF2B5EF4-FFF2-40B4-BE49-F238E27FC236}">
                <a16:creationId xmlns:a16="http://schemas.microsoft.com/office/drawing/2014/main" id="{CE6D2A9A-8DE0-492C-AA85-6B8C75A859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6328" y="1279821"/>
            <a:ext cx="1343025" cy="914400"/>
          </a:xfrm>
          <a:prstGeom prst="rect">
            <a:avLst/>
          </a:prstGeom>
        </p:spPr>
      </p:pic>
      <p:pic>
        <p:nvPicPr>
          <p:cNvPr id="17" name="Picture 16">
            <a:extLst>
              <a:ext uri="{FF2B5EF4-FFF2-40B4-BE49-F238E27FC236}">
                <a16:creationId xmlns:a16="http://schemas.microsoft.com/office/drawing/2014/main" id="{5030D12B-BC17-447C-B6CC-5E5B8385DB8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35467" y="1945537"/>
            <a:ext cx="3043155" cy="1501151"/>
          </a:xfrm>
          <a:prstGeom prst="rect">
            <a:avLst/>
          </a:prstGeom>
        </p:spPr>
      </p:pic>
      <p:cxnSp>
        <p:nvCxnSpPr>
          <p:cNvPr id="18" name="Straight Connector 17">
            <a:extLst>
              <a:ext uri="{FF2B5EF4-FFF2-40B4-BE49-F238E27FC236}">
                <a16:creationId xmlns:a16="http://schemas.microsoft.com/office/drawing/2014/main" id="{247D2663-15B2-4192-A0B1-AEF739428F20}"/>
              </a:ext>
            </a:extLst>
          </p:cNvPr>
          <p:cNvCxnSpPr/>
          <p:nvPr/>
        </p:nvCxnSpPr>
        <p:spPr>
          <a:xfrm flipH="1">
            <a:off x="4715435" y="0"/>
            <a:ext cx="75640" cy="658297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58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14CFC-C5EC-473D-9ACF-54CE3E1E428F}"/>
              </a:ext>
            </a:extLst>
          </p:cNvPr>
          <p:cNvSpPr/>
          <p:nvPr/>
        </p:nvSpPr>
        <p:spPr>
          <a:xfrm>
            <a:off x="95250" y="105698"/>
            <a:ext cx="8953500" cy="2923877"/>
          </a:xfrm>
          <a:prstGeom prst="rect">
            <a:avLst/>
          </a:prstGeom>
        </p:spPr>
        <p:txBody>
          <a:bodyPr wrap="square">
            <a:spAutoFit/>
          </a:bodyPr>
          <a:lstStyle/>
          <a:p>
            <a:pPr algn="ctr"/>
            <a:r>
              <a:rPr lang="en-US" sz="1600" b="1" dirty="0">
                <a:latin typeface="Georgia" panose="02040502050405020303" pitchFamily="18" charset="0"/>
                <a:ea typeface="Times New Roman" panose="02020603050405020304" pitchFamily="18" charset="0"/>
              </a:rPr>
              <a:t>US History: New Deal mini Poster Project</a:t>
            </a:r>
            <a:endParaRPr lang="en-US" sz="1600" b="1" dirty="0">
              <a:latin typeface="Times New Roman" panose="02020603050405020304" pitchFamily="18" charset="0"/>
              <a:ea typeface="Times New Roman" panose="02020603050405020304" pitchFamily="18" charset="0"/>
            </a:endParaRPr>
          </a:p>
          <a:p>
            <a:pPr algn="ctr"/>
            <a:r>
              <a:rPr lang="en-US" sz="1600" b="1" dirty="0">
                <a:latin typeface="Georgia" panose="02040502050405020303"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en-US" sz="1400" b="1" dirty="0">
                <a:latin typeface="Georgia" panose="02040502050405020303" pitchFamily="18" charset="0"/>
                <a:ea typeface="Times New Roman" panose="02020603050405020304" pitchFamily="18" charset="0"/>
              </a:rPr>
              <a:t>Directions: </a:t>
            </a:r>
            <a:r>
              <a:rPr lang="en-US" sz="1400" dirty="0">
                <a:latin typeface="Georgia" panose="02040502050405020303" pitchFamily="18" charset="0"/>
                <a:ea typeface="Times New Roman" panose="02020603050405020304" pitchFamily="18" charset="0"/>
              </a:rPr>
              <a:t>You are an artist hired by President Roosevelt.  FDR has asked you to create a poster that promotes one of his New Deal Programs.  You need to have the following information on the poster:</a:t>
            </a:r>
            <a:endParaRPr lang="en-US" sz="1400" dirty="0">
              <a:latin typeface="Times New Roman" panose="02020603050405020304" pitchFamily="18" charset="0"/>
              <a:ea typeface="Times New Roman" panose="02020603050405020304" pitchFamily="18" charset="0"/>
            </a:endParaRPr>
          </a:p>
          <a:p>
            <a:endParaRPr lang="en-US" sz="1200" dirty="0">
              <a:latin typeface="Georgia" panose="02040502050405020303" pitchFamily="18" charset="0"/>
              <a:ea typeface="Times New Roman" panose="02020603050405020304" pitchFamily="18" charset="0"/>
            </a:endParaRPr>
          </a:p>
          <a:p>
            <a:pPr marL="342900" indent="-342900">
              <a:buFont typeface="+mj-lt"/>
              <a:buAutoNum type="arabicPeriod"/>
            </a:pPr>
            <a:r>
              <a:rPr lang="en-US" sz="1200" dirty="0">
                <a:latin typeface="Georgia" panose="02040502050405020303" pitchFamily="18" charset="0"/>
                <a:ea typeface="Times New Roman" panose="02020603050405020304" pitchFamily="18" charset="0"/>
              </a:rPr>
              <a:t>Name of the New Deal program in large font at the top, the acronym for the program (i.e. Public Works Administration = PWA), and year.  </a:t>
            </a:r>
            <a:endParaRPr lang="en-US" sz="120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200" dirty="0">
                <a:latin typeface="Georgia" panose="02040502050405020303" pitchFamily="18" charset="0"/>
                <a:ea typeface="Times New Roman" panose="02020603050405020304" pitchFamily="18" charset="0"/>
              </a:rPr>
              <a:t>Create your own official logo or seal of the New Deal Program.  </a:t>
            </a:r>
            <a:endParaRPr lang="en-US" sz="120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200" dirty="0">
                <a:latin typeface="Georgia" panose="02040502050405020303" pitchFamily="18" charset="0"/>
                <a:ea typeface="Times New Roman" panose="02020603050405020304" pitchFamily="18" charset="0"/>
              </a:rPr>
              <a:t>A picture/cartoon/graphic describing the program (i.e., people being helped by the program, something created by the program, something the program does, </a:t>
            </a:r>
            <a:r>
              <a:rPr lang="en-US" sz="1200" dirty="0" err="1">
                <a:latin typeface="Georgia" panose="02040502050405020303" pitchFamily="18" charset="0"/>
                <a:ea typeface="Times New Roman" panose="02020603050405020304" pitchFamily="18" charset="0"/>
              </a:rPr>
              <a:t>etc</a:t>
            </a:r>
            <a:r>
              <a:rPr lang="en-US" sz="1200" dirty="0">
                <a:latin typeface="Georgia" panose="02040502050405020303"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200" dirty="0">
                <a:latin typeface="Georgia" panose="02040502050405020303" pitchFamily="18" charset="0"/>
                <a:ea typeface="Times New Roman" panose="02020603050405020304" pitchFamily="18" charset="0"/>
              </a:rPr>
              <a:t>Four one-sentence bullet points promoting the program </a:t>
            </a:r>
            <a:endParaRPr lang="en-US" sz="120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200" dirty="0">
                <a:latin typeface="Georgia" panose="02040502050405020303" pitchFamily="18" charset="0"/>
                <a:ea typeface="Times New Roman" panose="02020603050405020304" pitchFamily="18" charset="0"/>
              </a:rPr>
              <a:t>One paragraph at the bottom-center of the poster describing the reason for the program and what its goals are, include which of the 3 R’s it is.  </a:t>
            </a:r>
            <a:endParaRPr lang="en-US" sz="1200" dirty="0">
              <a:latin typeface="Times New Roman" panose="02020603050405020304" pitchFamily="18" charset="0"/>
              <a:ea typeface="Times New Roman" panose="02020603050405020304" pitchFamily="18" charset="0"/>
            </a:endParaRPr>
          </a:p>
          <a:p>
            <a:r>
              <a:rPr lang="en-US" sz="1400" dirty="0">
                <a:latin typeface="Georgia" panose="02040502050405020303"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349B8343-564A-48CD-98A5-592BE4224917}"/>
              </a:ext>
            </a:extLst>
          </p:cNvPr>
          <p:cNvSpPr/>
          <p:nvPr/>
        </p:nvSpPr>
        <p:spPr>
          <a:xfrm>
            <a:off x="0" y="2713494"/>
            <a:ext cx="3733800" cy="3847207"/>
          </a:xfrm>
          <a:prstGeom prst="rect">
            <a:avLst/>
          </a:prstGeom>
        </p:spPr>
        <p:txBody>
          <a:bodyPr wrap="square">
            <a:spAutoFit/>
          </a:bodyPr>
          <a:lstStyle/>
          <a:p>
            <a:r>
              <a:rPr lang="en-US" sz="1400" b="1" dirty="0">
                <a:latin typeface="Georgia" panose="02040502050405020303" pitchFamily="18" charset="0"/>
                <a:ea typeface="Times New Roman" panose="02020603050405020304" pitchFamily="18" charset="0"/>
              </a:rPr>
              <a:t>Please choose from following the New Deal Programs: </a:t>
            </a:r>
          </a:p>
          <a:p>
            <a:r>
              <a:rPr lang="en-US" i="1" dirty="0">
                <a:latin typeface="FreesiaUPC" panose="020B0502040204020203" pitchFamily="34" charset="-34"/>
                <a:ea typeface="Times New Roman" panose="02020603050405020304" pitchFamily="18" charset="0"/>
                <a:cs typeface="FreesiaUPC" panose="020B0502040204020203" pitchFamily="34" charset="-34"/>
              </a:rPr>
              <a:t>Federal Deposit Insurance Corp (FDIC), Agricultural Adjustment Act (AAA), Tennessee Valley Authority (TVA), Civilian Conservation Corps (CCC), Public Works Administration (PWA), National Recovery Administration (NRA), Federal Housing Administration (FHA), Federal Emergency Relief Administration (FERA), Farm Security Administration (FSA), Works Progress Administration (WPA), National Youth Administration (NYA), National Labor Relations Board (NLRB), Social Security Administration (SSA), Rural Electrification Administration (REA)</a:t>
            </a:r>
          </a:p>
        </p:txBody>
      </p:sp>
      <p:pic>
        <p:nvPicPr>
          <p:cNvPr id="5" name="Picture 4">
            <a:extLst>
              <a:ext uri="{FF2B5EF4-FFF2-40B4-BE49-F238E27FC236}">
                <a16:creationId xmlns:a16="http://schemas.microsoft.com/office/drawing/2014/main" id="{EB67A447-87E8-4E74-BC50-5B7D5C81DFEA}"/>
              </a:ext>
            </a:extLst>
          </p:cNvPr>
          <p:cNvPicPr>
            <a:picLocks noChangeAspect="1"/>
          </p:cNvPicPr>
          <p:nvPr/>
        </p:nvPicPr>
        <p:blipFill>
          <a:blip r:embed="rId2"/>
          <a:stretch>
            <a:fillRect/>
          </a:stretch>
        </p:blipFill>
        <p:spPr>
          <a:xfrm>
            <a:off x="3733800" y="2713494"/>
            <a:ext cx="2425938" cy="3619500"/>
          </a:xfrm>
          <a:prstGeom prst="rect">
            <a:avLst/>
          </a:prstGeom>
        </p:spPr>
      </p:pic>
      <p:graphicFrame>
        <p:nvGraphicFramePr>
          <p:cNvPr id="10" name="Table 9">
            <a:extLst>
              <a:ext uri="{FF2B5EF4-FFF2-40B4-BE49-F238E27FC236}">
                <a16:creationId xmlns:a16="http://schemas.microsoft.com/office/drawing/2014/main" id="{D3A1996A-994B-4DE9-8A5B-C6983D648B66}"/>
              </a:ext>
            </a:extLst>
          </p:cNvPr>
          <p:cNvGraphicFramePr>
            <a:graphicFrameLocks noGrp="1"/>
          </p:cNvGraphicFramePr>
          <p:nvPr>
            <p:extLst>
              <p:ext uri="{D42A27DB-BD31-4B8C-83A1-F6EECF244321}">
                <p14:modId xmlns:p14="http://schemas.microsoft.com/office/powerpoint/2010/main" val="2582703096"/>
              </p:ext>
            </p:extLst>
          </p:nvPr>
        </p:nvGraphicFramePr>
        <p:xfrm>
          <a:off x="6254988" y="3135273"/>
          <a:ext cx="2793762" cy="2499360"/>
        </p:xfrm>
        <a:graphic>
          <a:graphicData uri="http://schemas.openxmlformats.org/drawingml/2006/table">
            <a:tbl>
              <a:tblPr>
                <a:tableStyleId>{5C22544A-7EE6-4342-B048-85BDC9FD1C3A}</a:tableStyleId>
              </a:tblPr>
              <a:tblGrid>
                <a:gridCol w="2073990">
                  <a:extLst>
                    <a:ext uri="{9D8B030D-6E8A-4147-A177-3AD203B41FA5}">
                      <a16:colId xmlns:a16="http://schemas.microsoft.com/office/drawing/2014/main" val="3847347607"/>
                    </a:ext>
                  </a:extLst>
                </a:gridCol>
                <a:gridCol w="719772">
                  <a:extLst>
                    <a:ext uri="{9D8B030D-6E8A-4147-A177-3AD203B41FA5}">
                      <a16:colId xmlns:a16="http://schemas.microsoft.com/office/drawing/2014/main" val="1992174099"/>
                    </a:ext>
                  </a:extLst>
                </a:gridCol>
              </a:tblGrid>
              <a:tr h="0">
                <a:tc>
                  <a:txBody>
                    <a:bodyPr/>
                    <a:lstStyle/>
                    <a:p>
                      <a:pPr marL="0" marR="0">
                        <a:spcBef>
                          <a:spcPts val="0"/>
                        </a:spcBef>
                        <a:spcAft>
                          <a:spcPts val="0"/>
                        </a:spcAft>
                        <a:tabLst>
                          <a:tab pos="3100070" algn="l"/>
                        </a:tabLst>
                      </a:pPr>
                      <a:r>
                        <a:rPr lang="en-US" sz="1200">
                          <a:effectLst/>
                        </a:rPr>
                        <a:t>1) Name of New Deal program &amp; acronym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809875" algn="l"/>
                        </a:tabLst>
                      </a:pPr>
                      <a:r>
                        <a:rPr lang="en-US" sz="1200" dirty="0">
                          <a:effectLst/>
                          <a:highlight>
                            <a:srgbClr val="FFFF00"/>
                          </a:highlight>
                        </a:rPr>
                        <a:t>15 points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99395797"/>
                  </a:ext>
                </a:extLst>
              </a:tr>
              <a:tr h="0">
                <a:tc>
                  <a:txBody>
                    <a:bodyPr/>
                    <a:lstStyle/>
                    <a:p>
                      <a:pPr marL="0" marR="0">
                        <a:spcBef>
                          <a:spcPts val="0"/>
                        </a:spcBef>
                        <a:spcAft>
                          <a:spcPts val="0"/>
                        </a:spcAft>
                        <a:tabLst>
                          <a:tab pos="2809875" algn="l"/>
                        </a:tabLst>
                      </a:pPr>
                      <a:r>
                        <a:rPr lang="en-US" sz="1200">
                          <a:effectLst/>
                        </a:rPr>
                        <a:t>2 )Logo or seal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809875" algn="l"/>
                        </a:tabLst>
                      </a:pPr>
                      <a:r>
                        <a:rPr lang="en-US" sz="1200" dirty="0">
                          <a:effectLst/>
                          <a:highlight>
                            <a:srgbClr val="FFFF00"/>
                          </a:highlight>
                        </a:rPr>
                        <a:t>10 points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697930"/>
                  </a:ext>
                </a:extLst>
              </a:tr>
              <a:tr h="0">
                <a:tc>
                  <a:txBody>
                    <a:bodyPr/>
                    <a:lstStyle/>
                    <a:p>
                      <a:pPr marL="0" marR="0">
                        <a:spcBef>
                          <a:spcPts val="0"/>
                        </a:spcBef>
                        <a:spcAft>
                          <a:spcPts val="0"/>
                        </a:spcAft>
                        <a:tabLst>
                          <a:tab pos="2809875" algn="l"/>
                        </a:tabLst>
                      </a:pPr>
                      <a:r>
                        <a:rPr lang="en-US" sz="1200">
                          <a:effectLst/>
                        </a:rPr>
                        <a:t>3) Picture describing the program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809875" algn="l"/>
                        </a:tabLst>
                      </a:pPr>
                      <a:r>
                        <a:rPr lang="en-US" sz="1200" dirty="0">
                          <a:effectLst/>
                          <a:highlight>
                            <a:srgbClr val="FFFF00"/>
                          </a:highlight>
                        </a:rPr>
                        <a:t>10 points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1774149"/>
                  </a:ext>
                </a:extLst>
              </a:tr>
              <a:tr h="0">
                <a:tc>
                  <a:txBody>
                    <a:bodyPr/>
                    <a:lstStyle/>
                    <a:p>
                      <a:pPr marL="0" marR="0">
                        <a:spcBef>
                          <a:spcPts val="0"/>
                        </a:spcBef>
                        <a:spcAft>
                          <a:spcPts val="0"/>
                        </a:spcAft>
                        <a:tabLst>
                          <a:tab pos="2809875" algn="l"/>
                        </a:tabLst>
                      </a:pPr>
                      <a:endParaRPr lang="en-US" sz="1200">
                        <a:effectLst/>
                      </a:endParaRPr>
                    </a:p>
                    <a:p>
                      <a:pPr marL="0" marR="0">
                        <a:spcBef>
                          <a:spcPts val="0"/>
                        </a:spcBef>
                        <a:spcAft>
                          <a:spcPts val="0"/>
                        </a:spcAft>
                      </a:pPr>
                      <a:r>
                        <a:rPr lang="en-US" sz="1200">
                          <a:effectLst/>
                        </a:rPr>
                        <a:t>* Bullet Pt</a:t>
                      </a:r>
                    </a:p>
                    <a:p>
                      <a:pPr marL="0" marR="0">
                        <a:spcBef>
                          <a:spcPts val="0"/>
                        </a:spcBef>
                        <a:spcAft>
                          <a:spcPts val="0"/>
                        </a:spcAft>
                      </a:pPr>
                      <a:r>
                        <a:rPr lang="en-US" sz="1200">
                          <a:effectLst/>
                        </a:rPr>
                        <a:t>* Bullet Pt </a:t>
                      </a:r>
                    </a:p>
                    <a:p>
                      <a:r>
                        <a:rPr lang="en-US" sz="1000">
                          <a:effectLst/>
                        </a:rPr>
                        <a:t>4) Four one-sentence bullet point promoting the program </a:t>
                      </a:r>
                      <a:endParaRPr lang="en-US" sz="1000">
                        <a:effectLst/>
                        <a:latin typeface="Times New Roman" panose="02020603050405020304" pitchFamily="18" charset="0"/>
                      </a:endParaRPr>
                    </a:p>
                  </a:txBody>
                  <a:tcPr marL="68580" marR="68580" marT="0" marB="0"/>
                </a:tc>
                <a:tc>
                  <a:txBody>
                    <a:bodyPr/>
                    <a:lstStyle/>
                    <a:p>
                      <a:pPr marL="0" marR="0">
                        <a:spcBef>
                          <a:spcPts val="0"/>
                        </a:spcBef>
                        <a:spcAft>
                          <a:spcPts val="0"/>
                        </a:spcAft>
                        <a:tabLst>
                          <a:tab pos="2809875" algn="l"/>
                        </a:tabLst>
                      </a:pPr>
                      <a:r>
                        <a:rPr lang="en-US" sz="1200" dirty="0">
                          <a:effectLst/>
                          <a:highlight>
                            <a:srgbClr val="FFFF00"/>
                          </a:highlight>
                        </a:rPr>
                        <a:t>5 points each (20points)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10361898"/>
                  </a:ext>
                </a:extLst>
              </a:tr>
              <a:tr h="0">
                <a:tc>
                  <a:txBody>
                    <a:bodyPr/>
                    <a:lstStyle/>
                    <a:p>
                      <a:pPr marL="0" marR="0">
                        <a:spcBef>
                          <a:spcPts val="0"/>
                        </a:spcBef>
                        <a:spcAft>
                          <a:spcPts val="0"/>
                        </a:spcAft>
                        <a:tabLst>
                          <a:tab pos="2809875" algn="l"/>
                        </a:tabLst>
                      </a:pPr>
                      <a:r>
                        <a:rPr lang="en-US" sz="1200">
                          <a:effectLst/>
                        </a:rPr>
                        <a:t>5) Paragraph describing the program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809875" algn="l"/>
                        </a:tabLst>
                      </a:pPr>
                      <a:r>
                        <a:rPr lang="en-US" sz="1200" dirty="0">
                          <a:effectLst/>
                          <a:highlight>
                            <a:srgbClr val="FFFF00"/>
                          </a:highlight>
                        </a:rPr>
                        <a:t>40 points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96517866"/>
                  </a:ext>
                </a:extLst>
              </a:tr>
              <a:tr h="0">
                <a:tc>
                  <a:txBody>
                    <a:bodyPr/>
                    <a:lstStyle/>
                    <a:p>
                      <a:pPr marL="0" marR="0">
                        <a:spcBef>
                          <a:spcPts val="0"/>
                        </a:spcBef>
                        <a:spcAft>
                          <a:spcPts val="0"/>
                        </a:spcAft>
                        <a:tabLst>
                          <a:tab pos="2809875" algn="l"/>
                        </a:tabLst>
                      </a:pPr>
                      <a:r>
                        <a:rPr lang="en-US" sz="1200">
                          <a:effectLst/>
                        </a:rPr>
                        <a:t>6) Neatness, originality, creativity</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809875" algn="l"/>
                        </a:tabLst>
                      </a:pPr>
                      <a:r>
                        <a:rPr lang="en-US" sz="1200" dirty="0">
                          <a:effectLst/>
                          <a:highlight>
                            <a:srgbClr val="FFFF00"/>
                          </a:highlight>
                        </a:rPr>
                        <a:t>5 points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0874903"/>
                  </a:ext>
                </a:extLst>
              </a:tr>
            </a:tbl>
          </a:graphicData>
        </a:graphic>
      </p:graphicFrame>
      <p:sp>
        <p:nvSpPr>
          <p:cNvPr id="11" name="Text Box 8">
            <a:extLst>
              <a:ext uri="{FF2B5EF4-FFF2-40B4-BE49-F238E27FC236}">
                <a16:creationId xmlns:a16="http://schemas.microsoft.com/office/drawing/2014/main" id="{0D64BD2D-C369-4C9A-A100-989FC29E5265}"/>
              </a:ext>
            </a:extLst>
          </p:cNvPr>
          <p:cNvSpPr txBox="1">
            <a:spLocks noChangeArrowheads="1"/>
          </p:cNvSpPr>
          <p:nvPr/>
        </p:nvSpPr>
        <p:spPr bwMode="auto">
          <a:xfrm>
            <a:off x="2228852" y="3408164"/>
            <a:ext cx="10175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Text Box 9">
            <a:extLst>
              <a:ext uri="{FF2B5EF4-FFF2-40B4-BE49-F238E27FC236}">
                <a16:creationId xmlns:a16="http://schemas.microsoft.com/office/drawing/2014/main" id="{729AD10F-D7E2-4F05-ADC0-85F8A598B638}"/>
              </a:ext>
            </a:extLst>
          </p:cNvPr>
          <p:cNvSpPr txBox="1">
            <a:spLocks noChangeArrowheads="1"/>
          </p:cNvSpPr>
          <p:nvPr/>
        </p:nvSpPr>
        <p:spPr bwMode="auto">
          <a:xfrm>
            <a:off x="4508502" y="3408164"/>
            <a:ext cx="9461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A91E83D8-07A3-4128-BF06-A82AAD540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C18EA-BA6E-4370-AE2D-AE777B77F433}"/>
              </a:ext>
            </a:extLst>
          </p:cNvPr>
          <p:cNvSpPr>
            <a:spLocks noGrp="1"/>
          </p:cNvSpPr>
          <p:nvPr>
            <p:ph type="sldNum" sz="quarter" idx="12"/>
          </p:nvPr>
        </p:nvSpPr>
        <p:spPr/>
        <p:txBody>
          <a:bodyPr/>
          <a:lstStyle/>
          <a:p>
            <a:fld id="{424EFD91-9001-4ED0-A646-40CEBEC5C741}" type="slidenum">
              <a:rPr lang="en-US" smtClean="0"/>
              <a:t>30</a:t>
            </a:fld>
            <a:endParaRPr lang="en-US"/>
          </a:p>
        </p:txBody>
      </p:sp>
    </p:spTree>
    <p:extLst>
      <p:ext uri="{BB962C8B-B14F-4D97-AF65-F5344CB8AC3E}">
        <p14:creationId xmlns:p14="http://schemas.microsoft.com/office/powerpoint/2010/main" val="205018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8FFF90-1855-4721-B3E5-943328E541D5}"/>
              </a:ext>
            </a:extLst>
          </p:cNvPr>
          <p:cNvSpPr>
            <a:spLocks noGrp="1"/>
          </p:cNvSpPr>
          <p:nvPr>
            <p:ph type="sldNum" sz="quarter" idx="12"/>
          </p:nvPr>
        </p:nvSpPr>
        <p:spPr/>
        <p:txBody>
          <a:bodyPr/>
          <a:lstStyle/>
          <a:p>
            <a:fld id="{424EFD91-9001-4ED0-A646-40CEBEC5C741}" type="slidenum">
              <a:rPr lang="en-US" smtClean="0"/>
              <a:t>4</a:t>
            </a:fld>
            <a:endParaRPr lang="en-US"/>
          </a:p>
        </p:txBody>
      </p:sp>
      <p:sp>
        <p:nvSpPr>
          <p:cNvPr id="6" name="Rectangle 5">
            <a:extLst>
              <a:ext uri="{FF2B5EF4-FFF2-40B4-BE49-F238E27FC236}">
                <a16:creationId xmlns:a16="http://schemas.microsoft.com/office/drawing/2014/main" id="{77BFB292-8A38-4C33-8C76-EAA217495FF4}"/>
              </a:ext>
            </a:extLst>
          </p:cNvPr>
          <p:cNvSpPr/>
          <p:nvPr/>
        </p:nvSpPr>
        <p:spPr>
          <a:xfrm>
            <a:off x="-92935" y="-84672"/>
            <a:ext cx="3121885" cy="1323439"/>
          </a:xfrm>
          <a:prstGeom prst="rect">
            <a:avLst/>
          </a:prstGeom>
        </p:spPr>
        <p:txBody>
          <a:bodyPr wrap="square">
            <a:spAutoFit/>
          </a:bodyPr>
          <a:lstStyle/>
          <a:p>
            <a:pPr algn="ctr"/>
            <a:r>
              <a:rPr lang="en-US" sz="2000" b="1" dirty="0">
                <a:solidFill>
                  <a:srgbClr val="000000"/>
                </a:solidFill>
              </a:rPr>
              <a:t> </a:t>
            </a:r>
            <a:r>
              <a:rPr lang="en-US" sz="2000" b="1" dirty="0"/>
              <a:t>II. HOOVER’S ATTEMPT TO STOP THE DEPRESSION</a:t>
            </a:r>
          </a:p>
          <a:p>
            <a:pPr marL="342900" indent="-342900" algn="ctr">
              <a:buAutoNum type="alphaUcPeriod"/>
            </a:pPr>
            <a:r>
              <a:rPr lang="en-US" sz="1400" dirty="0">
                <a:solidFill>
                  <a:srgbClr val="000000"/>
                </a:solidFill>
              </a:rPr>
              <a:t>Indirect Relief =  </a:t>
            </a:r>
          </a:p>
          <a:p>
            <a:pPr algn="ctr"/>
            <a:r>
              <a:rPr lang="en-US" sz="1400" dirty="0">
                <a:solidFill>
                  <a:srgbClr val="000000"/>
                </a:solidFill>
              </a:rPr>
              <a:t>___________ __________ ___________</a:t>
            </a:r>
          </a:p>
          <a:p>
            <a:pPr marL="228600" indent="-228600">
              <a:buFont typeface="+mj-lt"/>
              <a:buAutoNum type="arabicPeriod"/>
            </a:pPr>
            <a:endParaRPr lang="en-US" sz="1200" dirty="0">
              <a:solidFill>
                <a:srgbClr val="000000"/>
              </a:solidFill>
            </a:endParaRPr>
          </a:p>
        </p:txBody>
      </p:sp>
      <p:sp>
        <p:nvSpPr>
          <p:cNvPr id="15" name="Callout: Down Arrow 14">
            <a:extLst>
              <a:ext uri="{FF2B5EF4-FFF2-40B4-BE49-F238E27FC236}">
                <a16:creationId xmlns:a16="http://schemas.microsoft.com/office/drawing/2014/main" id="{5651B814-7071-4884-9A68-7EB3905DA794}"/>
              </a:ext>
            </a:extLst>
          </p:cNvPr>
          <p:cNvSpPr/>
          <p:nvPr/>
        </p:nvSpPr>
        <p:spPr>
          <a:xfrm>
            <a:off x="71018" y="5038832"/>
            <a:ext cx="2676192" cy="984667"/>
          </a:xfrm>
          <a:prstGeom prst="downArrow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400" dirty="0">
                <a:solidFill>
                  <a:srgbClr val="000000"/>
                </a:solidFill>
              </a:rPr>
              <a:t>this would ________________ businesses to  ______________ ______________ </a:t>
            </a:r>
          </a:p>
        </p:txBody>
      </p:sp>
      <p:sp>
        <p:nvSpPr>
          <p:cNvPr id="17" name="Rectangle 16">
            <a:extLst>
              <a:ext uri="{FF2B5EF4-FFF2-40B4-BE49-F238E27FC236}">
                <a16:creationId xmlns:a16="http://schemas.microsoft.com/office/drawing/2014/main" id="{2538A367-39C0-4ADE-9E56-61B9D343C579}"/>
              </a:ext>
            </a:extLst>
          </p:cNvPr>
          <p:cNvSpPr/>
          <p:nvPr/>
        </p:nvSpPr>
        <p:spPr>
          <a:xfrm>
            <a:off x="71018" y="6023499"/>
            <a:ext cx="2676192" cy="83450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400" dirty="0">
                <a:solidFill>
                  <a:srgbClr val="000000"/>
                </a:solidFill>
              </a:rPr>
              <a:t>government created some ________ ____________ jobs to _______ ________________ </a:t>
            </a:r>
          </a:p>
        </p:txBody>
      </p:sp>
      <p:sp>
        <p:nvSpPr>
          <p:cNvPr id="18" name="Callout: Down Arrow 17">
            <a:extLst>
              <a:ext uri="{FF2B5EF4-FFF2-40B4-BE49-F238E27FC236}">
                <a16:creationId xmlns:a16="http://schemas.microsoft.com/office/drawing/2014/main" id="{9D474F98-4D4A-476D-98EE-130ACCE78E6B}"/>
              </a:ext>
            </a:extLst>
          </p:cNvPr>
          <p:cNvSpPr/>
          <p:nvPr/>
        </p:nvSpPr>
        <p:spPr>
          <a:xfrm>
            <a:off x="71018" y="1151952"/>
            <a:ext cx="2676193" cy="963327"/>
          </a:xfrm>
          <a:prstGeom prst="downArrow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400" dirty="0">
                <a:solidFill>
                  <a:srgbClr val="000000"/>
                </a:solidFill>
              </a:rPr>
              <a:t>_______________ $ to ___________________ to recover </a:t>
            </a:r>
          </a:p>
        </p:txBody>
      </p:sp>
      <p:sp>
        <p:nvSpPr>
          <p:cNvPr id="19" name="Callout: Down Arrow 18">
            <a:extLst>
              <a:ext uri="{FF2B5EF4-FFF2-40B4-BE49-F238E27FC236}">
                <a16:creationId xmlns:a16="http://schemas.microsoft.com/office/drawing/2014/main" id="{1BE608BC-431F-4640-B528-05DDB1B21856}"/>
              </a:ext>
            </a:extLst>
          </p:cNvPr>
          <p:cNvSpPr/>
          <p:nvPr/>
        </p:nvSpPr>
        <p:spPr>
          <a:xfrm>
            <a:off x="71018" y="2109095"/>
            <a:ext cx="2676193" cy="963327"/>
          </a:xfrm>
          <a:prstGeom prst="downArrow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400" dirty="0">
                <a:solidFill>
                  <a:srgbClr val="000000"/>
                </a:solidFill>
              </a:rPr>
              <a:t>businesses __________________ the $ </a:t>
            </a:r>
          </a:p>
        </p:txBody>
      </p:sp>
      <p:sp>
        <p:nvSpPr>
          <p:cNvPr id="20" name="Callout: Down Arrow 19">
            <a:extLst>
              <a:ext uri="{FF2B5EF4-FFF2-40B4-BE49-F238E27FC236}">
                <a16:creationId xmlns:a16="http://schemas.microsoft.com/office/drawing/2014/main" id="{594C391E-ABE6-442B-9E9F-6B67448D9B4E}"/>
              </a:ext>
            </a:extLst>
          </p:cNvPr>
          <p:cNvSpPr/>
          <p:nvPr/>
        </p:nvSpPr>
        <p:spPr>
          <a:xfrm>
            <a:off x="71018" y="3060054"/>
            <a:ext cx="2676193" cy="963327"/>
          </a:xfrm>
          <a:prstGeom prst="downArrow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400" dirty="0">
                <a:solidFill>
                  <a:srgbClr val="000000"/>
                </a:solidFill>
              </a:rPr>
              <a:t>businesses will __________ and _________ __________ </a:t>
            </a:r>
          </a:p>
        </p:txBody>
      </p:sp>
      <p:sp>
        <p:nvSpPr>
          <p:cNvPr id="21" name="Callout: Down Arrow 20">
            <a:extLst>
              <a:ext uri="{FF2B5EF4-FFF2-40B4-BE49-F238E27FC236}">
                <a16:creationId xmlns:a16="http://schemas.microsoft.com/office/drawing/2014/main" id="{B5535FD0-6447-44A7-B6EA-326AB7CB04A6}"/>
              </a:ext>
            </a:extLst>
          </p:cNvPr>
          <p:cNvSpPr/>
          <p:nvPr/>
        </p:nvSpPr>
        <p:spPr>
          <a:xfrm>
            <a:off x="71018" y="4049443"/>
            <a:ext cx="2676193" cy="963327"/>
          </a:xfrm>
          <a:prstGeom prst="downArrow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1"/>
            <a:r>
              <a:rPr lang="en-US" sz="1400" dirty="0">
                <a:solidFill>
                  <a:srgbClr val="000000"/>
                </a:solidFill>
              </a:rPr>
              <a:t>workers will have ___ to _________ products </a:t>
            </a:r>
          </a:p>
        </p:txBody>
      </p:sp>
      <p:sp>
        <p:nvSpPr>
          <p:cNvPr id="23" name="Rectangle 22">
            <a:extLst>
              <a:ext uri="{FF2B5EF4-FFF2-40B4-BE49-F238E27FC236}">
                <a16:creationId xmlns:a16="http://schemas.microsoft.com/office/drawing/2014/main" id="{E6E715F9-5B05-4ECB-B575-A130F5E365C5}"/>
              </a:ext>
            </a:extLst>
          </p:cNvPr>
          <p:cNvSpPr/>
          <p:nvPr/>
        </p:nvSpPr>
        <p:spPr>
          <a:xfrm>
            <a:off x="2957932" y="51601"/>
            <a:ext cx="6186068" cy="1338828"/>
          </a:xfrm>
          <a:prstGeom prst="rect">
            <a:avLst/>
          </a:prstGeom>
        </p:spPr>
        <p:txBody>
          <a:bodyPr wrap="square">
            <a:spAutoFit/>
          </a:bodyPr>
          <a:lstStyle/>
          <a:p>
            <a:r>
              <a:rPr lang="en-US" sz="1400" b="1" dirty="0"/>
              <a:t>The Great Depression </a:t>
            </a:r>
            <a:r>
              <a:rPr lang="en-US" sz="1200" b="1" dirty="0"/>
              <a:t>: </a:t>
            </a:r>
          </a:p>
          <a:p>
            <a:r>
              <a:rPr lang="en-US" sz="1200" b="1" dirty="0"/>
              <a:t>	</a:t>
            </a:r>
            <a:r>
              <a:rPr lang="en-US" sz="1100" dirty="0"/>
              <a:t>The economy in the United States crashed and stayed low for the next two years. The stock market crash was only part of the problem. Income from farm and major industries had begun to drop in the 1920s. Fewer orders for cars and construction were placed. Some Americans had lost much of their income. Therefore, spending was down. There was a large gap between the few Americans with wealth and the many Americans who lived in poverty.</a:t>
            </a:r>
          </a:p>
          <a:p>
            <a:r>
              <a:rPr lang="en-US" sz="1100" dirty="0"/>
              <a:t>	</a:t>
            </a:r>
            <a:endParaRPr lang="en-US" sz="1200" dirty="0"/>
          </a:p>
        </p:txBody>
      </p:sp>
      <p:sp>
        <p:nvSpPr>
          <p:cNvPr id="24" name="Rectangle 23">
            <a:extLst>
              <a:ext uri="{FF2B5EF4-FFF2-40B4-BE49-F238E27FC236}">
                <a16:creationId xmlns:a16="http://schemas.microsoft.com/office/drawing/2014/main" id="{D35BCF04-6A28-44B3-A14B-8F237CE39DF8}"/>
              </a:ext>
            </a:extLst>
          </p:cNvPr>
          <p:cNvSpPr/>
          <p:nvPr/>
        </p:nvSpPr>
        <p:spPr>
          <a:xfrm>
            <a:off x="2957932" y="6582976"/>
            <a:ext cx="6125037" cy="276999"/>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
        <p:nvSpPr>
          <p:cNvPr id="28" name="Rectangle 27">
            <a:extLst>
              <a:ext uri="{FF2B5EF4-FFF2-40B4-BE49-F238E27FC236}">
                <a16:creationId xmlns:a16="http://schemas.microsoft.com/office/drawing/2014/main" id="{FFA4AF0B-EDBF-4A8B-802B-73C1AF9DC8FD}"/>
              </a:ext>
            </a:extLst>
          </p:cNvPr>
          <p:cNvSpPr/>
          <p:nvPr/>
        </p:nvSpPr>
        <p:spPr>
          <a:xfrm>
            <a:off x="3028949" y="4480097"/>
            <a:ext cx="6114020" cy="2031325"/>
          </a:xfrm>
          <a:prstGeom prst="rect">
            <a:avLst/>
          </a:prstGeom>
        </p:spPr>
        <p:txBody>
          <a:bodyPr wrap="square">
            <a:spAutoFit/>
          </a:bodyPr>
          <a:lstStyle/>
          <a:p>
            <a:endParaRPr lang="en-US" sz="1400" dirty="0"/>
          </a:p>
          <a:p>
            <a:r>
              <a:rPr lang="en-US" sz="1400" b="1" dirty="0"/>
              <a:t>CRQ1: What historical circumstances led thousands of banks to close in the early 1930s?TTQA </a:t>
            </a: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9" name="Picture 28">
            <a:extLst>
              <a:ext uri="{FF2B5EF4-FFF2-40B4-BE49-F238E27FC236}">
                <a16:creationId xmlns:a16="http://schemas.microsoft.com/office/drawing/2014/main" id="{BD94065A-1F6B-4E0B-BC1A-752D5FD1E4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7181" y="0"/>
            <a:ext cx="1841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D7AF9277-59DB-4C1B-ABEC-B19AD0E5F233}"/>
              </a:ext>
            </a:extLst>
          </p:cNvPr>
          <p:cNvPicPr>
            <a:picLocks noChangeAspect="1"/>
          </p:cNvPicPr>
          <p:nvPr/>
        </p:nvPicPr>
        <p:blipFill>
          <a:blip r:embed="rId3"/>
          <a:stretch>
            <a:fillRect/>
          </a:stretch>
        </p:blipFill>
        <p:spPr>
          <a:xfrm>
            <a:off x="5427746" y="1219100"/>
            <a:ext cx="3426049" cy="2789525"/>
          </a:xfrm>
          <a:prstGeom prst="rect">
            <a:avLst/>
          </a:prstGeom>
        </p:spPr>
      </p:pic>
      <p:sp>
        <p:nvSpPr>
          <p:cNvPr id="16" name="Rectangle 15">
            <a:extLst>
              <a:ext uri="{FF2B5EF4-FFF2-40B4-BE49-F238E27FC236}">
                <a16:creationId xmlns:a16="http://schemas.microsoft.com/office/drawing/2014/main" id="{46C1523B-7033-4760-A51E-78275F2DF7AF}"/>
              </a:ext>
            </a:extLst>
          </p:cNvPr>
          <p:cNvSpPr/>
          <p:nvPr/>
        </p:nvSpPr>
        <p:spPr>
          <a:xfrm>
            <a:off x="2966872" y="2785191"/>
            <a:ext cx="2171700" cy="1938992"/>
          </a:xfrm>
          <a:prstGeom prst="rect">
            <a:avLst/>
          </a:prstGeom>
        </p:spPr>
        <p:txBody>
          <a:bodyPr wrap="square">
            <a:spAutoFit/>
          </a:bodyPr>
          <a:lstStyle/>
          <a:p>
            <a:r>
              <a:rPr lang="en-US" sz="1200" dirty="0">
                <a:ea typeface="Calibri" panose="020F0502020204030204" pitchFamily="34" charset="0"/>
                <a:cs typeface="Times New Roman" panose="02020603050405020304" pitchFamily="18" charset="0"/>
              </a:rPr>
              <a:t>“… Republicans followed a trickle-down theory… They reasoned that, if government legislation protected the wealth of big corporations and the well-to-do, their continued investments would expand the economy and a better life would ‘trickle down’ to workers and consumers in general. </a:t>
            </a:r>
          </a:p>
        </p:txBody>
      </p:sp>
      <p:sp>
        <p:nvSpPr>
          <p:cNvPr id="2" name="Rectangle 1">
            <a:extLst>
              <a:ext uri="{FF2B5EF4-FFF2-40B4-BE49-F238E27FC236}">
                <a16:creationId xmlns:a16="http://schemas.microsoft.com/office/drawing/2014/main" id="{A8264E74-3485-49BF-B5E3-9F51588A6559}"/>
              </a:ext>
            </a:extLst>
          </p:cNvPr>
          <p:cNvSpPr/>
          <p:nvPr/>
        </p:nvSpPr>
        <p:spPr>
          <a:xfrm>
            <a:off x="2957932" y="1219100"/>
            <a:ext cx="2286000" cy="1569660"/>
          </a:xfrm>
          <a:prstGeom prst="rect">
            <a:avLst/>
          </a:prstGeom>
        </p:spPr>
        <p:txBody>
          <a:bodyPr wrap="square">
            <a:spAutoFit/>
          </a:bodyPr>
          <a:lstStyle/>
          <a:p>
            <a:r>
              <a:rPr lang="en-US" sz="1200" dirty="0"/>
              <a:t>Farmers, investors, and consumers had used credit for major purchases. The small banks suffered when people </a:t>
            </a:r>
            <a:r>
              <a:rPr lang="en-US" sz="1200" b="1" i="1" dirty="0"/>
              <a:t>defaulted </a:t>
            </a:r>
            <a:r>
              <a:rPr lang="en-US" sz="1200" dirty="0"/>
              <a:t>on loans, or failed to meet loan payments. Thousand of banks were forced to close over the next three years. </a:t>
            </a:r>
          </a:p>
        </p:txBody>
      </p:sp>
    </p:spTree>
    <p:extLst>
      <p:ext uri="{BB962C8B-B14F-4D97-AF65-F5344CB8AC3E}">
        <p14:creationId xmlns:p14="http://schemas.microsoft.com/office/powerpoint/2010/main" val="113692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CE284F-9D28-4F59-BE19-5429CFAE1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7F6BA-4594-4BE8-9318-143EF535D1B5}"/>
              </a:ext>
            </a:extLst>
          </p:cNvPr>
          <p:cNvSpPr>
            <a:spLocks noGrp="1"/>
          </p:cNvSpPr>
          <p:nvPr>
            <p:ph type="sldNum" sz="quarter" idx="12"/>
          </p:nvPr>
        </p:nvSpPr>
        <p:spPr/>
        <p:txBody>
          <a:bodyPr/>
          <a:lstStyle/>
          <a:p>
            <a:fld id="{424EFD91-9001-4ED0-A646-40CEBEC5C741}" type="slidenum">
              <a:rPr lang="en-US" smtClean="0"/>
              <a:t>5</a:t>
            </a:fld>
            <a:endParaRPr lang="en-US"/>
          </a:p>
        </p:txBody>
      </p:sp>
      <p:sp>
        <p:nvSpPr>
          <p:cNvPr id="6" name="Rectangle 5">
            <a:extLst>
              <a:ext uri="{FF2B5EF4-FFF2-40B4-BE49-F238E27FC236}">
                <a16:creationId xmlns:a16="http://schemas.microsoft.com/office/drawing/2014/main" id="{C2EE3ACE-8746-47E7-B600-79C1763E773D}"/>
              </a:ext>
            </a:extLst>
          </p:cNvPr>
          <p:cNvSpPr/>
          <p:nvPr/>
        </p:nvSpPr>
        <p:spPr>
          <a:xfrm>
            <a:off x="0" y="0"/>
            <a:ext cx="4070863" cy="954107"/>
          </a:xfrm>
          <a:prstGeom prst="rect">
            <a:avLst/>
          </a:prstGeom>
        </p:spPr>
        <p:txBody>
          <a:bodyPr wrap="square">
            <a:spAutoFit/>
          </a:bodyPr>
          <a:lstStyle/>
          <a:p>
            <a:pPr algn="ctr"/>
            <a:r>
              <a:rPr lang="en-US" sz="1400" dirty="0">
                <a:solidFill>
                  <a:srgbClr val="000000"/>
                </a:solidFill>
                <a:latin typeface="Copperplate Gothic Bold" panose="020E0705020206020404" pitchFamily="34" charset="0"/>
              </a:rPr>
              <a:t> </a:t>
            </a:r>
            <a:r>
              <a:rPr lang="en-US" sz="2000" dirty="0">
                <a:solidFill>
                  <a:srgbClr val="000000"/>
                </a:solidFill>
                <a:latin typeface="Copperplate Gothic Bold" panose="020E0705020206020404" pitchFamily="34" charset="0"/>
              </a:rPr>
              <a:t>America: The Story of Us </a:t>
            </a:r>
          </a:p>
          <a:p>
            <a:pPr algn="ctr"/>
            <a:r>
              <a:rPr lang="en-US" sz="1200" dirty="0">
                <a:solidFill>
                  <a:srgbClr val="000000"/>
                </a:solidFill>
                <a:latin typeface="Copperplate Gothic Bold" panose="020E0705020206020404" pitchFamily="34" charset="0"/>
              </a:rPr>
              <a:t>Episode 9: Bust  - </a:t>
            </a:r>
            <a:r>
              <a:rPr lang="en-US" sz="1200" dirty="0">
                <a:solidFill>
                  <a:srgbClr val="000000"/>
                </a:solidFill>
                <a:latin typeface="Century Gothic" panose="020B0502020202020204" pitchFamily="34" charset="0"/>
              </a:rPr>
              <a:t>Episode Summary: The Hoover Dam and an attempt at government assistance</a:t>
            </a:r>
          </a:p>
          <a:p>
            <a:pPr algn="ctr"/>
            <a:r>
              <a:rPr lang="en-US" sz="1200" dirty="0">
                <a:solidFill>
                  <a:srgbClr val="000000"/>
                </a:solidFill>
                <a:latin typeface="Century Gothic" panose="020B0502020202020204" pitchFamily="34" charset="0"/>
              </a:rPr>
              <a:t>Watch the Vide 6:00 min – 18:55 </a:t>
            </a:r>
            <a:endParaRPr lang="en-US" sz="1200" dirty="0"/>
          </a:p>
        </p:txBody>
      </p:sp>
      <p:sp>
        <p:nvSpPr>
          <p:cNvPr id="7" name="Rectangle 6">
            <a:extLst>
              <a:ext uri="{FF2B5EF4-FFF2-40B4-BE49-F238E27FC236}">
                <a16:creationId xmlns:a16="http://schemas.microsoft.com/office/drawing/2014/main" id="{23CF6B1E-D1A3-4EC8-802D-9BCE049147F3}"/>
              </a:ext>
            </a:extLst>
          </p:cNvPr>
          <p:cNvSpPr/>
          <p:nvPr/>
        </p:nvSpPr>
        <p:spPr>
          <a:xfrm>
            <a:off x="115800" y="954107"/>
            <a:ext cx="4316865" cy="307777"/>
          </a:xfrm>
          <a:prstGeom prst="rect">
            <a:avLst/>
          </a:prstGeom>
        </p:spPr>
        <p:txBody>
          <a:bodyPr wrap="square">
            <a:spAutoFit/>
          </a:bodyPr>
          <a:lstStyle/>
          <a:p>
            <a:pPr algn="ctr"/>
            <a:r>
              <a:rPr lang="en-US" altLang="en-US" sz="1400" dirty="0">
                <a:hlinkClick r:id="rId2"/>
              </a:rPr>
              <a:t>https://www.youtube.com/watch?v=PoV7GGN-u7Q</a:t>
            </a:r>
            <a:r>
              <a:rPr lang="en-US" altLang="en-US" sz="1400" dirty="0"/>
              <a:t> </a:t>
            </a:r>
          </a:p>
        </p:txBody>
      </p:sp>
      <p:sp>
        <p:nvSpPr>
          <p:cNvPr id="8" name="Rectangle 7">
            <a:extLst>
              <a:ext uri="{FF2B5EF4-FFF2-40B4-BE49-F238E27FC236}">
                <a16:creationId xmlns:a16="http://schemas.microsoft.com/office/drawing/2014/main" id="{A273000D-6C80-4A2E-94E1-D80C4DB57494}"/>
              </a:ext>
            </a:extLst>
          </p:cNvPr>
          <p:cNvSpPr/>
          <p:nvPr/>
        </p:nvSpPr>
        <p:spPr>
          <a:xfrm>
            <a:off x="4312693" y="60431"/>
            <a:ext cx="4815945" cy="3108543"/>
          </a:xfrm>
          <a:prstGeom prst="rect">
            <a:avLst/>
          </a:prstGeom>
        </p:spPr>
        <p:txBody>
          <a:bodyPr wrap="square">
            <a:spAutoFit/>
          </a:bodyPr>
          <a:lstStyle/>
          <a:p>
            <a:r>
              <a:rPr lang="en-US" sz="1400" dirty="0">
                <a:solidFill>
                  <a:srgbClr val="000000"/>
                </a:solidFill>
                <a:latin typeface="Century Gothic" panose="020B0502020202020204" pitchFamily="34" charset="0"/>
              </a:rPr>
              <a:t>8) Hoover Dam, a public works project, provided employment for _____ men. It will provide water and electricity for the American southwest. </a:t>
            </a:r>
          </a:p>
          <a:p>
            <a:endParaRPr lang="en-US" sz="1400" dirty="0">
              <a:solidFill>
                <a:srgbClr val="000000"/>
              </a:solidFill>
              <a:latin typeface="Century Gothic" panose="020B0502020202020204" pitchFamily="34" charset="0"/>
            </a:endParaRPr>
          </a:p>
          <a:p>
            <a:r>
              <a:rPr lang="en-US" sz="1400" dirty="0">
                <a:solidFill>
                  <a:srgbClr val="000000"/>
                </a:solidFill>
                <a:latin typeface="Century Gothic" panose="020B0502020202020204" pitchFamily="34" charset="0"/>
              </a:rPr>
              <a:t>9) Hoover Dam creates the largest water reservoir in the U.S., Lake ________ and allows _____________ to produce more food than any other state in the U.S. </a:t>
            </a:r>
          </a:p>
          <a:p>
            <a:endParaRPr lang="en-US" sz="1400" dirty="0">
              <a:solidFill>
                <a:srgbClr val="000000"/>
              </a:solidFill>
              <a:latin typeface="Century Gothic" panose="020B0502020202020204" pitchFamily="34" charset="0"/>
            </a:endParaRPr>
          </a:p>
          <a:p>
            <a:r>
              <a:rPr lang="en-US" sz="1400" dirty="0">
                <a:solidFill>
                  <a:srgbClr val="000000"/>
                </a:solidFill>
                <a:latin typeface="Century Gothic" panose="020B0502020202020204" pitchFamily="34" charset="0"/>
              </a:rPr>
              <a:t>10) One side-effect of the Hoover Dam was that ________________________________________, a tiny nearby town of 5,000 boomed as construction workers traveled for parties and gambling. Today over _____ million people travel there every year. </a:t>
            </a:r>
          </a:p>
          <a:p>
            <a:endParaRPr lang="en-US" sz="1400" dirty="0">
              <a:solidFill>
                <a:srgbClr val="000000"/>
              </a:solidFill>
              <a:latin typeface="Century Gothic" panose="020B0502020202020204" pitchFamily="34" charset="0"/>
            </a:endParaRPr>
          </a:p>
        </p:txBody>
      </p:sp>
      <p:pic>
        <p:nvPicPr>
          <p:cNvPr id="14" name="Picture 2">
            <a:extLst>
              <a:ext uri="{FF2B5EF4-FFF2-40B4-BE49-F238E27FC236}">
                <a16:creationId xmlns:a16="http://schemas.microsoft.com/office/drawing/2014/main" id="{9CC24640-E801-4B1B-A07B-26DDB9D08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00" y="1399475"/>
            <a:ext cx="1076787" cy="10767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 up of a device&#10;&#10;Description automatically generated">
            <a:hlinkClick r:id="rId2"/>
            <a:extLst>
              <a:ext uri="{FF2B5EF4-FFF2-40B4-BE49-F238E27FC236}">
                <a16:creationId xmlns:a16="http://schemas.microsoft.com/office/drawing/2014/main" id="{DF73768F-9AE1-4ED4-BC4C-5268A377F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468" y="1444265"/>
            <a:ext cx="1343025" cy="914400"/>
          </a:xfrm>
          <a:prstGeom prst="rect">
            <a:avLst/>
          </a:prstGeom>
        </p:spPr>
      </p:pic>
      <p:pic>
        <p:nvPicPr>
          <p:cNvPr id="5" name="Picture 4">
            <a:extLst>
              <a:ext uri="{FF2B5EF4-FFF2-40B4-BE49-F238E27FC236}">
                <a16:creationId xmlns:a16="http://schemas.microsoft.com/office/drawing/2014/main" id="{FE21C248-B3EA-4C78-B4F9-16E5F4B315BC}"/>
              </a:ext>
            </a:extLst>
          </p:cNvPr>
          <p:cNvPicPr>
            <a:picLocks noChangeAspect="1"/>
          </p:cNvPicPr>
          <p:nvPr/>
        </p:nvPicPr>
        <p:blipFill>
          <a:blip r:embed="rId5"/>
          <a:stretch>
            <a:fillRect/>
          </a:stretch>
        </p:blipFill>
        <p:spPr>
          <a:xfrm>
            <a:off x="62272" y="3168974"/>
            <a:ext cx="6658393" cy="3689026"/>
          </a:xfrm>
          <a:prstGeom prst="rect">
            <a:avLst/>
          </a:prstGeom>
        </p:spPr>
      </p:pic>
      <p:sp>
        <p:nvSpPr>
          <p:cNvPr id="11" name="Rectangle 10">
            <a:extLst>
              <a:ext uri="{FF2B5EF4-FFF2-40B4-BE49-F238E27FC236}">
                <a16:creationId xmlns:a16="http://schemas.microsoft.com/office/drawing/2014/main" id="{B4DEAD40-AD92-495E-A6A5-27AC8B307A57}"/>
              </a:ext>
            </a:extLst>
          </p:cNvPr>
          <p:cNvSpPr/>
          <p:nvPr/>
        </p:nvSpPr>
        <p:spPr>
          <a:xfrm>
            <a:off x="7039243" y="3319694"/>
            <a:ext cx="1933243" cy="1954381"/>
          </a:xfrm>
          <a:prstGeom prst="rect">
            <a:avLst/>
          </a:prstGeom>
        </p:spPr>
        <p:txBody>
          <a:bodyPr wrap="square">
            <a:spAutoFit/>
          </a:bodyPr>
          <a:lstStyle/>
          <a:p>
            <a:r>
              <a:rPr lang="en-US" sz="1100" dirty="0"/>
              <a:t>	The Depression in America affected other parts of the world. European countries needed to borrow money from American banks and sell products to American buyers. They needed the trade to repay loans from World War I. Other nations lost income without American loans.</a:t>
            </a:r>
          </a:p>
        </p:txBody>
      </p:sp>
    </p:spTree>
    <p:extLst>
      <p:ext uri="{BB962C8B-B14F-4D97-AF65-F5344CB8AC3E}">
        <p14:creationId xmlns:p14="http://schemas.microsoft.com/office/powerpoint/2010/main" val="371673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90C80F-3E9B-459F-8E55-5A2E52B44E2F}"/>
              </a:ext>
            </a:extLst>
          </p:cNvPr>
          <p:cNvSpPr>
            <a:spLocks noGrp="1"/>
          </p:cNvSpPr>
          <p:nvPr>
            <p:ph type="sldNum" sz="quarter" idx="12"/>
          </p:nvPr>
        </p:nvSpPr>
        <p:spPr/>
        <p:txBody>
          <a:bodyPr/>
          <a:lstStyle/>
          <a:p>
            <a:fld id="{424EFD91-9001-4ED0-A646-40CEBEC5C741}" type="slidenum">
              <a:rPr lang="en-US" smtClean="0"/>
              <a:t>6</a:t>
            </a:fld>
            <a:endParaRPr lang="en-US"/>
          </a:p>
        </p:txBody>
      </p:sp>
      <p:sp>
        <p:nvSpPr>
          <p:cNvPr id="4" name="Rectangle 3">
            <a:extLst>
              <a:ext uri="{FF2B5EF4-FFF2-40B4-BE49-F238E27FC236}">
                <a16:creationId xmlns:a16="http://schemas.microsoft.com/office/drawing/2014/main" id="{A270DD54-F78C-4C03-874C-8A87CF2FDC2F}"/>
              </a:ext>
            </a:extLst>
          </p:cNvPr>
          <p:cNvSpPr/>
          <p:nvPr/>
        </p:nvSpPr>
        <p:spPr>
          <a:xfrm>
            <a:off x="1" y="577644"/>
            <a:ext cx="4778188" cy="2646878"/>
          </a:xfrm>
          <a:prstGeom prst="rect">
            <a:avLst/>
          </a:prstGeom>
        </p:spPr>
        <p:txBody>
          <a:bodyPr wrap="square">
            <a:spAutoFit/>
          </a:bodyPr>
          <a:lstStyle/>
          <a:p>
            <a:r>
              <a:rPr lang="en-US" sz="1200" b="1" dirty="0"/>
              <a:t>Hoover and the Crisis: </a:t>
            </a:r>
          </a:p>
          <a:p>
            <a:r>
              <a:rPr lang="en-US" sz="1100" dirty="0"/>
              <a:t>President Hoover believed the poor economy was temporary. He thought the former prosperity would soon return. The president did not support a quick cure </a:t>
            </a:r>
            <a:r>
              <a:rPr lang="en-US" sz="1100" dirty="0" err="1"/>
              <a:t>byvthe</a:t>
            </a:r>
            <a:r>
              <a:rPr lang="en-US" sz="1100" dirty="0"/>
              <a:t> legislature. He called on businesses to not cut wages or production. President Hoover also called for voluntary action by individuals and local governments. </a:t>
            </a:r>
          </a:p>
          <a:p>
            <a:r>
              <a:rPr lang="en-US" sz="1100" dirty="0"/>
              <a:t>	Many volunteers did try to provide </a:t>
            </a:r>
            <a:r>
              <a:rPr lang="en-US" sz="1100" b="1" i="1" dirty="0"/>
              <a:t>relief, </a:t>
            </a:r>
            <a:r>
              <a:rPr lang="en-US" sz="1100" dirty="0"/>
              <a:t>or aid to the needy, but the number of needy was just too overwhelming. President Hoover tried to help by allowing more money for </a:t>
            </a:r>
            <a:r>
              <a:rPr lang="en-US" sz="1100" b="1" i="1" dirty="0"/>
              <a:t>public works, </a:t>
            </a:r>
            <a:r>
              <a:rPr lang="en-US" sz="1100" dirty="0"/>
              <a:t>or projects such as highways, parks, and libraries. These projects would create more jobs. However, state and local governments ran out of money to support these efforts. </a:t>
            </a:r>
          </a:p>
          <a:p>
            <a:r>
              <a:rPr lang="en-US" sz="1100" dirty="0"/>
              <a:t>	President Hoover also tried to help with the Reconstruction Finance Corporation (RFC). The RFC was to lend money to business or programs providing relief. The directors, however, did not want to grant risky loans, so much of the money went unused. </a:t>
            </a:r>
          </a:p>
        </p:txBody>
      </p:sp>
      <p:pic>
        <p:nvPicPr>
          <p:cNvPr id="5" name="Picture 4">
            <a:extLst>
              <a:ext uri="{FF2B5EF4-FFF2-40B4-BE49-F238E27FC236}">
                <a16:creationId xmlns:a16="http://schemas.microsoft.com/office/drawing/2014/main" id="{F67DF8E0-BCA0-48E0-B163-88D7D386EE67}"/>
              </a:ext>
            </a:extLst>
          </p:cNvPr>
          <p:cNvPicPr/>
          <p:nvPr/>
        </p:nvPicPr>
        <p:blipFill>
          <a:blip r:embed="rId2"/>
          <a:stretch>
            <a:fillRect/>
          </a:stretch>
        </p:blipFill>
        <p:spPr>
          <a:xfrm>
            <a:off x="4778188" y="596558"/>
            <a:ext cx="2352384" cy="2417757"/>
          </a:xfrm>
          <a:prstGeom prst="rect">
            <a:avLst/>
          </a:prstGeom>
        </p:spPr>
      </p:pic>
      <p:sp>
        <p:nvSpPr>
          <p:cNvPr id="6" name="Rectangle 5">
            <a:extLst>
              <a:ext uri="{FF2B5EF4-FFF2-40B4-BE49-F238E27FC236}">
                <a16:creationId xmlns:a16="http://schemas.microsoft.com/office/drawing/2014/main" id="{BADFDD66-D186-4679-8A37-A13ED6A84094}"/>
              </a:ext>
            </a:extLst>
          </p:cNvPr>
          <p:cNvSpPr/>
          <p:nvPr/>
        </p:nvSpPr>
        <p:spPr>
          <a:xfrm>
            <a:off x="7296915" y="839033"/>
            <a:ext cx="1827802" cy="2059795"/>
          </a:xfrm>
          <a:prstGeom prst="rect">
            <a:avLst/>
          </a:prstGeom>
        </p:spPr>
        <p:txBody>
          <a:bodyPr wrap="square">
            <a:spAutoFit/>
          </a:bodyPr>
          <a:lstStyle/>
          <a:p>
            <a:pPr marR="0" lvl="0">
              <a:lnSpc>
                <a:spcPct val="107000"/>
              </a:lnSpc>
              <a:spcBef>
                <a:spcPts val="0"/>
              </a:spcBef>
              <a:spcAft>
                <a:spcPts val="0"/>
              </a:spcAft>
            </a:pPr>
            <a:r>
              <a:rPr lang="en-US" sz="1200" b="1" dirty="0">
                <a:latin typeface="Calibri" panose="020F0502020204030204" pitchFamily="34" charset="0"/>
                <a:ea typeface="Times New Roman" panose="02020603050405020304" pitchFamily="18" charset="0"/>
                <a:cs typeface="Calibri" panose="020F0502020204030204" pitchFamily="34" charset="0"/>
              </a:rPr>
              <a:t>1. As a way of criticizing the federal government during the early 1930s, areas such as those showing this photograph were often referred to as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Tenements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Levittown’s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Ghettos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Hooverville’s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6708DC7-19DD-4705-BADC-6B392FBF6A5B}"/>
              </a:ext>
            </a:extLst>
          </p:cNvPr>
          <p:cNvPicPr/>
          <p:nvPr/>
        </p:nvPicPr>
        <p:blipFill>
          <a:blip r:embed="rId3"/>
          <a:stretch>
            <a:fillRect/>
          </a:stretch>
        </p:blipFill>
        <p:spPr>
          <a:xfrm>
            <a:off x="145945" y="3429000"/>
            <a:ext cx="2901315" cy="3348990"/>
          </a:xfrm>
          <a:prstGeom prst="rect">
            <a:avLst/>
          </a:prstGeom>
        </p:spPr>
      </p:pic>
      <p:sp>
        <p:nvSpPr>
          <p:cNvPr id="8" name="Rectangle 7">
            <a:extLst>
              <a:ext uri="{FF2B5EF4-FFF2-40B4-BE49-F238E27FC236}">
                <a16:creationId xmlns:a16="http://schemas.microsoft.com/office/drawing/2014/main" id="{B249B6A6-70CE-46EC-95BE-0CBF28CFAF41}"/>
              </a:ext>
            </a:extLst>
          </p:cNvPr>
          <p:cNvSpPr/>
          <p:nvPr/>
        </p:nvSpPr>
        <p:spPr>
          <a:xfrm>
            <a:off x="2957932" y="3429000"/>
            <a:ext cx="1820256" cy="3047886"/>
          </a:xfrm>
          <a:prstGeom prst="rect">
            <a:avLst/>
          </a:prstGeom>
        </p:spPr>
        <p:txBody>
          <a:bodyPr wrap="square">
            <a:spAutoFit/>
          </a:bodyPr>
          <a:lstStyle/>
          <a:p>
            <a:pPr marR="0" lvl="0">
              <a:lnSpc>
                <a:spcPct val="107000"/>
              </a:lnSpc>
              <a:spcBef>
                <a:spcPts val="0"/>
              </a:spcBef>
              <a:spcAft>
                <a:spcPts val="0"/>
              </a:spcAft>
            </a:pPr>
            <a:r>
              <a:rPr lang="en-US" sz="1200" b="1" dirty="0">
                <a:latin typeface="Calibri" panose="020F0502020204030204" pitchFamily="34" charset="0"/>
                <a:ea typeface="Times New Roman" panose="02020603050405020304" pitchFamily="18" charset="0"/>
                <a:cs typeface="Calibri" panose="020F0502020204030204" pitchFamily="34" charset="0"/>
              </a:rPr>
              <a:t>2. According to the political cartoon President Hoover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developed policies that effectively ended the Great Depression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blamed poor people for causing the Great Depression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failed to meet the needs of many Americans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supported the creation of more “Hooverville’s”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7EF0ED3-AB47-4472-A91B-565526513A04}"/>
              </a:ext>
            </a:extLst>
          </p:cNvPr>
          <p:cNvSpPr/>
          <p:nvPr/>
        </p:nvSpPr>
        <p:spPr>
          <a:xfrm>
            <a:off x="2957932" y="6582976"/>
            <a:ext cx="6125037" cy="276999"/>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pic>
        <p:nvPicPr>
          <p:cNvPr id="10" name="Picture 14">
            <a:extLst>
              <a:ext uri="{FF2B5EF4-FFF2-40B4-BE49-F238E27FC236}">
                <a16:creationId xmlns:a16="http://schemas.microsoft.com/office/drawing/2014/main" id="{1648C91E-DB81-4183-BF58-7D0DF2FF0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228" y="3364931"/>
            <a:ext cx="2057400" cy="271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361933B-4CC9-40A6-85CB-58551AE0D003}"/>
              </a:ext>
            </a:extLst>
          </p:cNvPr>
          <p:cNvSpPr/>
          <p:nvPr/>
        </p:nvSpPr>
        <p:spPr>
          <a:xfrm>
            <a:off x="0" y="-103893"/>
            <a:ext cx="4920505" cy="707886"/>
          </a:xfrm>
          <a:prstGeom prst="rect">
            <a:avLst/>
          </a:prstGeom>
        </p:spPr>
        <p:txBody>
          <a:bodyPr wrap="square">
            <a:spAutoFit/>
          </a:bodyPr>
          <a:lstStyle/>
          <a:p>
            <a:r>
              <a:rPr lang="en-US" altLang="en-US" sz="2000" b="1" dirty="0"/>
              <a:t>B. HOOVERVILLES = SHACKS HOMELESS PEOPLE LIVED IN DURING THE DEPRESSION</a:t>
            </a:r>
            <a:endParaRPr lang="en-US" sz="2000" b="1" dirty="0"/>
          </a:p>
        </p:txBody>
      </p:sp>
      <p:sp>
        <p:nvSpPr>
          <p:cNvPr id="12" name="Rectangle 11">
            <a:extLst>
              <a:ext uri="{FF2B5EF4-FFF2-40B4-BE49-F238E27FC236}">
                <a16:creationId xmlns:a16="http://schemas.microsoft.com/office/drawing/2014/main" id="{362A9E4D-4CBC-4BFC-9CD4-E165A9DD48E9}"/>
              </a:ext>
            </a:extLst>
          </p:cNvPr>
          <p:cNvSpPr/>
          <p:nvPr/>
        </p:nvSpPr>
        <p:spPr>
          <a:xfrm>
            <a:off x="6891628" y="3103107"/>
            <a:ext cx="2252371" cy="3443122"/>
          </a:xfrm>
          <a:prstGeom prst="rect">
            <a:avLst/>
          </a:prstGeom>
        </p:spPr>
        <p:txBody>
          <a:bodyPr wrap="square">
            <a:spAutoFit/>
          </a:bodyPr>
          <a:lstStyle/>
          <a:p>
            <a:pPr marR="0" lvl="0">
              <a:lnSpc>
                <a:spcPct val="107000"/>
              </a:lnSpc>
              <a:spcBef>
                <a:spcPts val="0"/>
              </a:spcBef>
              <a:spcAft>
                <a:spcPts val="0"/>
              </a:spcAft>
            </a:pPr>
            <a:r>
              <a:rPr lang="en-US" sz="1200" b="1" dirty="0">
                <a:latin typeface="Calibri" panose="020F0502020204030204" pitchFamily="34" charset="0"/>
                <a:ea typeface="Times New Roman" panose="02020603050405020304" pitchFamily="18" charset="0"/>
                <a:cs typeface="Calibri" panose="020F0502020204030204" pitchFamily="34" charset="0"/>
              </a:rPr>
              <a:t>3. In the early 1930s, many communities of homeless Americans were referred to as “Hooverville’s” because President Herbert Hoover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grew up in a poverty-stricken area due to waterfall economics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guaranteed jobs to the unemployed under welfare economics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provided food and clothing for the poor under trickle-down economics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7432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Times New Roman" panose="02020603050405020304" pitchFamily="18" charset="0"/>
                <a:cs typeface="Calibri" panose="020F0502020204030204" pitchFamily="34" charset="0"/>
              </a:rPr>
              <a:t>opposed direct federal aid for the unemployed under trickle-down economics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7AC2F9B-D573-49BD-89B1-03D2EA037208}"/>
              </a:ext>
            </a:extLst>
          </p:cNvPr>
          <p:cNvCxnSpPr>
            <a:cxnSpLocks/>
          </p:cNvCxnSpPr>
          <p:nvPr/>
        </p:nvCxnSpPr>
        <p:spPr>
          <a:xfrm flipH="1">
            <a:off x="4733993" y="0"/>
            <a:ext cx="13133" cy="30121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EA9600-9AE5-437A-A8C2-DF769FA8289D}"/>
              </a:ext>
            </a:extLst>
          </p:cNvPr>
          <p:cNvCxnSpPr>
            <a:cxnSpLocks/>
          </p:cNvCxnSpPr>
          <p:nvPr/>
        </p:nvCxnSpPr>
        <p:spPr>
          <a:xfrm flipH="1">
            <a:off x="4733993" y="3012141"/>
            <a:ext cx="13133" cy="3407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5F5759-DE57-46E5-8D5D-67E5797F0B36}"/>
              </a:ext>
            </a:extLst>
          </p:cNvPr>
          <p:cNvCxnSpPr>
            <a:cxnSpLocks/>
          </p:cNvCxnSpPr>
          <p:nvPr/>
        </p:nvCxnSpPr>
        <p:spPr>
          <a:xfrm>
            <a:off x="4733993" y="3012141"/>
            <a:ext cx="43489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FE9974-6922-4EAD-977B-0E9EAE0CFDC9}"/>
              </a:ext>
            </a:extLst>
          </p:cNvPr>
          <p:cNvCxnSpPr>
            <a:cxnSpLocks/>
          </p:cNvCxnSpPr>
          <p:nvPr/>
        </p:nvCxnSpPr>
        <p:spPr>
          <a:xfrm>
            <a:off x="385017" y="3251416"/>
            <a:ext cx="43489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tar: 12 Points 17">
            <a:extLst>
              <a:ext uri="{FF2B5EF4-FFF2-40B4-BE49-F238E27FC236}">
                <a16:creationId xmlns:a16="http://schemas.microsoft.com/office/drawing/2014/main" id="{0CED7ED9-6843-4AC1-8ACE-D815B9C33704}"/>
              </a:ext>
            </a:extLst>
          </p:cNvPr>
          <p:cNvSpPr/>
          <p:nvPr/>
        </p:nvSpPr>
        <p:spPr bwMode="auto">
          <a:xfrm rot="540661">
            <a:off x="7764040" y="140287"/>
            <a:ext cx="893552" cy="575667"/>
          </a:xfrm>
          <a:prstGeom prst="star12">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KBSticktoIt" panose="02000603000000000000" pitchFamily="2" charset="0"/>
                <a:ea typeface="KBSticktoIt" panose="02000603000000000000" pitchFamily="2" charset="0"/>
              </a:rPr>
              <a:t>HW</a:t>
            </a:r>
          </a:p>
        </p:txBody>
      </p:sp>
    </p:spTree>
    <p:extLst>
      <p:ext uri="{BB962C8B-B14F-4D97-AF65-F5344CB8AC3E}">
        <p14:creationId xmlns:p14="http://schemas.microsoft.com/office/powerpoint/2010/main" val="37903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6642F2-2756-4B60-8884-1F70E92368F6}"/>
              </a:ext>
            </a:extLst>
          </p:cNvPr>
          <p:cNvSpPr/>
          <p:nvPr/>
        </p:nvSpPr>
        <p:spPr>
          <a:xfrm>
            <a:off x="4341266" y="404511"/>
            <a:ext cx="4722835" cy="2277547"/>
          </a:xfrm>
          <a:prstGeom prst="rect">
            <a:avLst/>
          </a:prstGeom>
        </p:spPr>
        <p:txBody>
          <a:bodyPr wrap="square">
            <a:spAutoFit/>
          </a:bodyPr>
          <a:lstStyle/>
          <a:p>
            <a:r>
              <a:rPr lang="en-US" sz="3200" b="1" dirty="0">
                <a:solidFill>
                  <a:srgbClr val="000000"/>
                </a:solidFill>
              </a:rPr>
              <a:t>C. BONUS ARMY OF 1932 </a:t>
            </a:r>
          </a:p>
          <a:p>
            <a:pPr marL="285750" indent="-285750">
              <a:buFont typeface="Arial" panose="020B0604020202020204" pitchFamily="34" charset="0"/>
              <a:buChar char="•"/>
            </a:pPr>
            <a:r>
              <a:rPr lang="en-US" sz="1600" dirty="0">
                <a:solidFill>
                  <a:srgbClr val="000000"/>
                </a:solidFill>
              </a:rPr>
              <a:t>______________________ wanted bonuses promised for service in _________ </a:t>
            </a:r>
          </a:p>
          <a:p>
            <a:pPr marL="285750" indent="-285750">
              <a:buFont typeface="Arial" panose="020B0604020202020204" pitchFamily="34" charset="0"/>
              <a:buChar char="•"/>
            </a:pPr>
            <a:r>
              <a:rPr lang="en-US" sz="1600" dirty="0">
                <a:solidFill>
                  <a:srgbClr val="000000"/>
                </a:solidFill>
              </a:rPr>
              <a:t>Congress votes ____________ the early bonus</a:t>
            </a:r>
          </a:p>
          <a:p>
            <a:pPr marL="285750" indent="-285750">
              <a:buFont typeface="Arial" panose="020B0604020202020204" pitchFamily="34" charset="0"/>
              <a:buChar char="•"/>
            </a:pPr>
            <a:r>
              <a:rPr lang="en-US" sz="1600" dirty="0">
                <a:solidFill>
                  <a:srgbClr val="000000"/>
                </a:solidFill>
              </a:rPr>
              <a:t>U.S. Army breaks up Bonus Army </a:t>
            </a:r>
          </a:p>
          <a:p>
            <a:pPr marL="285750" indent="-285750">
              <a:buFont typeface="Arial" panose="020B0604020202020204" pitchFamily="34" charset="0"/>
              <a:buChar char="•"/>
            </a:pPr>
            <a:r>
              <a:rPr lang="en-US" sz="1600" dirty="0">
                <a:solidFill>
                  <a:srgbClr val="000000"/>
                </a:solidFill>
              </a:rPr>
              <a:t>______________ ___________________ _____ </a:t>
            </a:r>
          </a:p>
          <a:p>
            <a:endParaRPr lang="en-US" sz="1600" dirty="0">
              <a:solidFill>
                <a:srgbClr val="000000"/>
              </a:solidFill>
            </a:endParaRPr>
          </a:p>
          <a:p>
            <a:r>
              <a:rPr lang="en-US" sz="1400" dirty="0">
                <a:solidFill>
                  <a:srgbClr val="000000"/>
                </a:solidFill>
              </a:rPr>
              <a:t>	</a:t>
            </a:r>
            <a:endParaRPr lang="en-US" sz="2000" dirty="0"/>
          </a:p>
        </p:txBody>
      </p:sp>
      <p:sp>
        <p:nvSpPr>
          <p:cNvPr id="8" name="Rectangle 7">
            <a:extLst>
              <a:ext uri="{FF2B5EF4-FFF2-40B4-BE49-F238E27FC236}">
                <a16:creationId xmlns:a16="http://schemas.microsoft.com/office/drawing/2014/main" id="{E68D6312-973C-420A-8D75-8F06A55A9EB3}"/>
              </a:ext>
            </a:extLst>
          </p:cNvPr>
          <p:cNvSpPr/>
          <p:nvPr/>
        </p:nvSpPr>
        <p:spPr>
          <a:xfrm>
            <a:off x="4572000" y="2353350"/>
            <a:ext cx="4492101" cy="3231654"/>
          </a:xfrm>
          <a:prstGeom prst="rect">
            <a:avLst/>
          </a:prstGeom>
        </p:spPr>
        <p:txBody>
          <a:bodyPr wrap="square">
            <a:spAutoFit/>
          </a:bodyPr>
          <a:lstStyle/>
          <a:p>
            <a:endParaRPr lang="en-US" sz="1200" dirty="0"/>
          </a:p>
          <a:p>
            <a:r>
              <a:rPr lang="en-US" sz="1200" dirty="0"/>
              <a:t>At the time of World War I, each veteran was promised a bonus of $1,000 to be paid in 1945. Many of those veterans wanted their bonuses immediately. The jobless veterans formed the Bonus Army. The Bonus Army marched to Washington, D.C., in protest. Congress and President Hoover refused to grant the money early. Most the veterans went home, but some refused to leave until they received their money. </a:t>
            </a:r>
          </a:p>
          <a:p>
            <a:endParaRPr lang="en-US" sz="1200" dirty="0"/>
          </a:p>
          <a:p>
            <a:r>
              <a:rPr lang="en-US" sz="1200" dirty="0"/>
              <a:t>There was violence when the police tried to break up the group. Two people were killed. Hoover called in the army. Troops burned the camps, and the veterans fled. Hoover declared that the United States had met a challenge to authority. Many Americans were shocked that the government had attacked its own veterans. Now many Americans were strongly against President Hoover. They were looking for a change in government.</a:t>
            </a:r>
          </a:p>
          <a:p>
            <a:endParaRPr lang="en-US" sz="1200" dirty="0"/>
          </a:p>
        </p:txBody>
      </p:sp>
      <p:sp>
        <p:nvSpPr>
          <p:cNvPr id="4" name="Slide Number Placeholder 3">
            <a:extLst>
              <a:ext uri="{FF2B5EF4-FFF2-40B4-BE49-F238E27FC236}">
                <a16:creationId xmlns:a16="http://schemas.microsoft.com/office/drawing/2014/main" id="{7C48FFF0-172D-4907-BF7C-C2E6FBEF2151}"/>
              </a:ext>
            </a:extLst>
          </p:cNvPr>
          <p:cNvSpPr>
            <a:spLocks noGrp="1"/>
          </p:cNvSpPr>
          <p:nvPr>
            <p:ph type="sldNum" sz="quarter" idx="12"/>
          </p:nvPr>
        </p:nvSpPr>
        <p:spPr/>
        <p:txBody>
          <a:bodyPr/>
          <a:lstStyle/>
          <a:p>
            <a:fld id="{424EFD91-9001-4ED0-A646-40CEBEC5C741}" type="slidenum">
              <a:rPr lang="en-US" smtClean="0"/>
              <a:t>7</a:t>
            </a:fld>
            <a:endParaRPr lang="en-US"/>
          </a:p>
        </p:txBody>
      </p:sp>
      <p:sp>
        <p:nvSpPr>
          <p:cNvPr id="5" name="Rectangle 4">
            <a:extLst>
              <a:ext uri="{FF2B5EF4-FFF2-40B4-BE49-F238E27FC236}">
                <a16:creationId xmlns:a16="http://schemas.microsoft.com/office/drawing/2014/main" id="{38822D49-9C0D-41E0-8443-E62851D0B18C}"/>
              </a:ext>
            </a:extLst>
          </p:cNvPr>
          <p:cNvSpPr/>
          <p:nvPr/>
        </p:nvSpPr>
        <p:spPr>
          <a:xfrm>
            <a:off x="90490" y="451801"/>
            <a:ext cx="4481510" cy="523220"/>
          </a:xfrm>
          <a:prstGeom prst="rect">
            <a:avLst/>
          </a:prstGeom>
        </p:spPr>
        <p:txBody>
          <a:bodyPr wrap="square">
            <a:spAutoFit/>
          </a:bodyPr>
          <a:lstStyle/>
          <a:p>
            <a:pPr algn="ctr"/>
            <a:r>
              <a:rPr lang="en-US" sz="1400" b="1" dirty="0">
                <a:latin typeface="Century Gothic" panose="020B0502020202020204" pitchFamily="34" charset="0"/>
              </a:rPr>
              <a:t>Directions: Watch the Bonus Army Video &amp; Answer the Questions Below</a:t>
            </a:r>
            <a:endParaRPr lang="en-US" sz="1400" dirty="0">
              <a:latin typeface="Century Gothic" panose="020B0502020202020204" pitchFamily="34" charset="0"/>
            </a:endParaRPr>
          </a:p>
        </p:txBody>
      </p:sp>
      <p:sp>
        <p:nvSpPr>
          <p:cNvPr id="9" name="Rectangle 8">
            <a:extLst>
              <a:ext uri="{FF2B5EF4-FFF2-40B4-BE49-F238E27FC236}">
                <a16:creationId xmlns:a16="http://schemas.microsoft.com/office/drawing/2014/main" id="{2F044CA3-BFA3-49A8-8748-11BA6EE2F07F}"/>
              </a:ext>
            </a:extLst>
          </p:cNvPr>
          <p:cNvSpPr/>
          <p:nvPr/>
        </p:nvSpPr>
        <p:spPr>
          <a:xfrm>
            <a:off x="0" y="1688190"/>
            <a:ext cx="4312694" cy="5078313"/>
          </a:xfrm>
          <a:prstGeom prst="rect">
            <a:avLst/>
          </a:prstGeom>
        </p:spPr>
        <p:txBody>
          <a:bodyPr wrap="square">
            <a:spAutoFit/>
          </a:bodyPr>
          <a:lstStyle/>
          <a:p>
            <a:r>
              <a:rPr lang="en-US" sz="1200" dirty="0">
                <a:latin typeface="Century Gothic" panose="020B0502020202020204" pitchFamily="34" charset="0"/>
              </a:rPr>
              <a:t>1. What did the Bonus Army want from the government?</a:t>
            </a:r>
          </a:p>
          <a:p>
            <a:r>
              <a:rPr lang="en-US" sz="1200" dirty="0">
                <a:latin typeface="Century Gothic" panose="020B0502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200" dirty="0">
              <a:latin typeface="Century Gothic" panose="020B0502020202020204" pitchFamily="34" charset="0"/>
            </a:endParaRPr>
          </a:p>
          <a:p>
            <a:endParaRPr lang="en-US" sz="1200" dirty="0">
              <a:latin typeface="Century Gothic" panose="020B0502020202020204" pitchFamily="34" charset="0"/>
            </a:endParaRPr>
          </a:p>
          <a:p>
            <a:r>
              <a:rPr lang="en-US" sz="1200" dirty="0">
                <a:latin typeface="Century Gothic" panose="020B0502020202020204" pitchFamily="34" charset="0"/>
              </a:rPr>
              <a:t>2. What action did the U.S. Government take against the veterans marching for their bonus? </a:t>
            </a:r>
          </a:p>
          <a:p>
            <a:r>
              <a:rPr lang="en-US" sz="1200" dirty="0">
                <a:latin typeface="Century Gothic" panose="020B0502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200" dirty="0">
              <a:latin typeface="Century Gothic" panose="020B0502020202020204" pitchFamily="34" charset="0"/>
            </a:endParaRPr>
          </a:p>
          <a:p>
            <a:r>
              <a:rPr lang="en-US" sz="1200" dirty="0">
                <a:latin typeface="Century Gothic" panose="020B0502020202020204" pitchFamily="34" charset="0"/>
              </a:rPr>
              <a:t>3. What was the Historical Significance of the that action?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 name="Picture 9">
            <a:extLst>
              <a:ext uri="{FF2B5EF4-FFF2-40B4-BE49-F238E27FC236}">
                <a16:creationId xmlns:a16="http://schemas.microsoft.com/office/drawing/2014/main" id="{8C160F07-8783-4BC5-8899-20F9F90C6E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495" y="101298"/>
            <a:ext cx="1841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F4A5359-1C6E-4C1B-A74C-A074B084C0C6}"/>
              </a:ext>
            </a:extLst>
          </p:cNvPr>
          <p:cNvSpPr/>
          <p:nvPr/>
        </p:nvSpPr>
        <p:spPr>
          <a:xfrm>
            <a:off x="4651899" y="6368529"/>
            <a:ext cx="4492101" cy="461665"/>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pic>
        <p:nvPicPr>
          <p:cNvPr id="2050" name="Picture 2">
            <a:extLst>
              <a:ext uri="{FF2B5EF4-FFF2-40B4-BE49-F238E27FC236}">
                <a16:creationId xmlns:a16="http://schemas.microsoft.com/office/drawing/2014/main" id="{8AE1F827-C086-47AC-A151-E9693C0A9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9" y="713411"/>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1F955A2-4D23-405B-ACFC-BF0BFDDAAE00}"/>
              </a:ext>
            </a:extLst>
          </p:cNvPr>
          <p:cNvSpPr/>
          <p:nvPr/>
        </p:nvSpPr>
        <p:spPr>
          <a:xfrm>
            <a:off x="1071561" y="997300"/>
            <a:ext cx="1909997" cy="646331"/>
          </a:xfrm>
          <a:prstGeom prst="rect">
            <a:avLst/>
          </a:prstGeom>
        </p:spPr>
        <p:txBody>
          <a:bodyPr wrap="square">
            <a:spAutoFit/>
          </a:bodyPr>
          <a:lstStyle/>
          <a:p>
            <a:pPr algn="ctr"/>
            <a:r>
              <a:rPr lang="en-US" sz="1200" dirty="0">
                <a:latin typeface="Century Gothic" panose="020B0502020202020204" pitchFamily="34" charset="0"/>
                <a:hlinkClick r:id="rId4"/>
              </a:rPr>
              <a:t>https://www.youtube.com/watch?v=sNOsIB5VMSQ</a:t>
            </a:r>
            <a:r>
              <a:rPr lang="en-US" sz="1200" dirty="0">
                <a:latin typeface="Century Gothic" panose="020B0502020202020204" pitchFamily="34" charset="0"/>
              </a:rPr>
              <a:t> </a:t>
            </a:r>
            <a:endParaRPr lang="en-US" sz="1200" dirty="0"/>
          </a:p>
        </p:txBody>
      </p:sp>
      <p:pic>
        <p:nvPicPr>
          <p:cNvPr id="13" name="Picture 12" descr="A close up of a device&#10;&#10;Description automatically generated">
            <a:hlinkClick r:id="rId4"/>
            <a:extLst>
              <a:ext uri="{FF2B5EF4-FFF2-40B4-BE49-F238E27FC236}">
                <a16:creationId xmlns:a16="http://schemas.microsoft.com/office/drawing/2014/main" id="{FC57493A-4882-4480-B7C2-E71559E03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916" y="966784"/>
            <a:ext cx="1059564" cy="721405"/>
          </a:xfrm>
          <a:prstGeom prst="rect">
            <a:avLst/>
          </a:prstGeom>
        </p:spPr>
      </p:pic>
    </p:spTree>
    <p:extLst>
      <p:ext uri="{BB962C8B-B14F-4D97-AF65-F5344CB8AC3E}">
        <p14:creationId xmlns:p14="http://schemas.microsoft.com/office/powerpoint/2010/main" val="349550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map&#10;&#10;Description generated with very high confidence">
            <a:extLst>
              <a:ext uri="{FF2B5EF4-FFF2-40B4-BE49-F238E27FC236}">
                <a16:creationId xmlns:a16="http://schemas.microsoft.com/office/drawing/2014/main" id="{C79F8057-774B-441D-9C2D-3B85B2582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6" y="112890"/>
            <a:ext cx="4316865" cy="3426417"/>
          </a:xfrm>
          <a:prstGeom prst="rect">
            <a:avLst/>
          </a:prstGeom>
        </p:spPr>
      </p:pic>
      <p:sp>
        <p:nvSpPr>
          <p:cNvPr id="4" name="Slide Number Placeholder 3">
            <a:extLst>
              <a:ext uri="{FF2B5EF4-FFF2-40B4-BE49-F238E27FC236}">
                <a16:creationId xmlns:a16="http://schemas.microsoft.com/office/drawing/2014/main" id="{A1E7F6BA-4594-4BE8-9318-143EF535D1B5}"/>
              </a:ext>
            </a:extLst>
          </p:cNvPr>
          <p:cNvSpPr>
            <a:spLocks noGrp="1"/>
          </p:cNvSpPr>
          <p:nvPr>
            <p:ph type="sldNum" sz="quarter" idx="12"/>
          </p:nvPr>
        </p:nvSpPr>
        <p:spPr/>
        <p:txBody>
          <a:bodyPr/>
          <a:lstStyle/>
          <a:p>
            <a:fld id="{424EFD91-9001-4ED0-A646-40CEBEC5C741}" type="slidenum">
              <a:rPr lang="en-US" smtClean="0"/>
              <a:t>8</a:t>
            </a:fld>
            <a:endParaRPr lang="en-US"/>
          </a:p>
        </p:txBody>
      </p:sp>
      <p:sp>
        <p:nvSpPr>
          <p:cNvPr id="10" name="Rectangle 9">
            <a:extLst>
              <a:ext uri="{FF2B5EF4-FFF2-40B4-BE49-F238E27FC236}">
                <a16:creationId xmlns:a16="http://schemas.microsoft.com/office/drawing/2014/main" id="{A0FE1405-0F59-4980-A18E-E7FC6D94E7BB}"/>
              </a:ext>
            </a:extLst>
          </p:cNvPr>
          <p:cNvSpPr/>
          <p:nvPr/>
        </p:nvSpPr>
        <p:spPr>
          <a:xfrm>
            <a:off x="46853" y="3866372"/>
            <a:ext cx="2153225" cy="1615827"/>
          </a:xfrm>
          <a:prstGeom prst="rect">
            <a:avLst/>
          </a:prstGeom>
        </p:spPr>
        <p:txBody>
          <a:bodyPr wrap="square">
            <a:spAutoFit/>
          </a:bodyPr>
          <a:lstStyle/>
          <a:p>
            <a:r>
              <a:rPr lang="en-US" sz="1100" dirty="0">
                <a:solidFill>
                  <a:srgbClr val="000000"/>
                </a:solidFill>
              </a:rPr>
              <a:t>Oklahoma was the hardest state hit by the dustbowl –most Okies are met with hatred, violence, and discrimination in California – Okies were willing to work for less than the regulars, so businessmen tended to hire them – this is very similar to nativist reaction to immigrants </a:t>
            </a:r>
            <a:endParaRPr lang="en-US" sz="1100" dirty="0"/>
          </a:p>
        </p:txBody>
      </p:sp>
      <p:sp>
        <p:nvSpPr>
          <p:cNvPr id="11" name="Rectangle 10">
            <a:extLst>
              <a:ext uri="{FF2B5EF4-FFF2-40B4-BE49-F238E27FC236}">
                <a16:creationId xmlns:a16="http://schemas.microsoft.com/office/drawing/2014/main" id="{E4FC4B01-64F9-4B99-B24D-4D47AE531099}"/>
              </a:ext>
            </a:extLst>
          </p:cNvPr>
          <p:cNvSpPr/>
          <p:nvPr/>
        </p:nvSpPr>
        <p:spPr>
          <a:xfrm>
            <a:off x="2302591" y="3866371"/>
            <a:ext cx="2057400" cy="1615827"/>
          </a:xfrm>
          <a:prstGeom prst="rect">
            <a:avLst/>
          </a:prstGeom>
        </p:spPr>
        <p:txBody>
          <a:bodyPr wrap="square">
            <a:spAutoFit/>
          </a:bodyPr>
          <a:lstStyle/>
          <a:p>
            <a:r>
              <a:rPr lang="en-US" sz="1100" dirty="0">
                <a:solidFill>
                  <a:srgbClr val="000000"/>
                </a:solidFill>
              </a:rPr>
              <a:t>Complete farms were covered and destroyed by the dustbowl – this disaster, caused by overuse of land (abuse of resources) and severe drought conditions couldn’t have come at a worse time in American history – left, farms are completely covered by dust and debris </a:t>
            </a:r>
            <a:endParaRPr lang="en-US" sz="1100" dirty="0"/>
          </a:p>
        </p:txBody>
      </p:sp>
      <p:pic>
        <p:nvPicPr>
          <p:cNvPr id="13" name="Picture 12">
            <a:extLst>
              <a:ext uri="{FF2B5EF4-FFF2-40B4-BE49-F238E27FC236}">
                <a16:creationId xmlns:a16="http://schemas.microsoft.com/office/drawing/2014/main" id="{D939C071-F79A-4720-98C3-4016C3F637F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08478" y="5186822"/>
            <a:ext cx="3611882" cy="1412539"/>
          </a:xfrm>
          <a:prstGeom prst="rect">
            <a:avLst/>
          </a:prstGeom>
        </p:spPr>
      </p:pic>
      <p:graphicFrame>
        <p:nvGraphicFramePr>
          <p:cNvPr id="15" name="Diagram 14">
            <a:extLst>
              <a:ext uri="{FF2B5EF4-FFF2-40B4-BE49-F238E27FC236}">
                <a16:creationId xmlns:a16="http://schemas.microsoft.com/office/drawing/2014/main" id="{AC08A86A-61D5-44E4-9CFC-D7D7D80B275B}"/>
              </a:ext>
            </a:extLst>
          </p:cNvPr>
          <p:cNvGraphicFramePr/>
          <p:nvPr>
            <p:extLst>
              <p:ext uri="{D42A27DB-BD31-4B8C-83A1-F6EECF244321}">
                <p14:modId xmlns:p14="http://schemas.microsoft.com/office/powerpoint/2010/main" val="2169118205"/>
              </p:ext>
            </p:extLst>
          </p:nvPr>
        </p:nvGraphicFramePr>
        <p:xfrm>
          <a:off x="4785491" y="-97285"/>
          <a:ext cx="4322069" cy="5138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a:extLst>
              <a:ext uri="{FF2B5EF4-FFF2-40B4-BE49-F238E27FC236}">
                <a16:creationId xmlns:a16="http://schemas.microsoft.com/office/drawing/2014/main" id="{E5299ED1-06D2-4550-B539-E6F293AE95FC}"/>
              </a:ext>
            </a:extLst>
          </p:cNvPr>
          <p:cNvSpPr/>
          <p:nvPr/>
        </p:nvSpPr>
        <p:spPr>
          <a:xfrm>
            <a:off x="79899" y="5893091"/>
            <a:ext cx="4492101" cy="461665"/>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Tree>
    <p:extLst>
      <p:ext uri="{BB962C8B-B14F-4D97-AF65-F5344CB8AC3E}">
        <p14:creationId xmlns:p14="http://schemas.microsoft.com/office/powerpoint/2010/main" val="97391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4970DF-D015-411A-8223-5A9D1FC4FD3F}"/>
              </a:ext>
            </a:extLst>
          </p:cNvPr>
          <p:cNvPicPr>
            <a:picLocks noChangeAspect="1"/>
          </p:cNvPicPr>
          <p:nvPr/>
        </p:nvPicPr>
        <p:blipFill>
          <a:blip r:embed="rId2"/>
          <a:stretch>
            <a:fillRect/>
          </a:stretch>
        </p:blipFill>
        <p:spPr>
          <a:xfrm>
            <a:off x="74938" y="517986"/>
            <a:ext cx="7152672" cy="6175422"/>
          </a:xfrm>
          <a:prstGeom prst="rect">
            <a:avLst/>
          </a:prstGeom>
        </p:spPr>
      </p:pic>
      <p:sp>
        <p:nvSpPr>
          <p:cNvPr id="4" name="Rectangle 3">
            <a:extLst>
              <a:ext uri="{FF2B5EF4-FFF2-40B4-BE49-F238E27FC236}">
                <a16:creationId xmlns:a16="http://schemas.microsoft.com/office/drawing/2014/main" id="{390B042E-7D85-48D0-BF00-10BE65124F9B}"/>
              </a:ext>
            </a:extLst>
          </p:cNvPr>
          <p:cNvSpPr/>
          <p:nvPr/>
        </p:nvSpPr>
        <p:spPr>
          <a:xfrm>
            <a:off x="7180104" y="164592"/>
            <a:ext cx="1790160" cy="4524315"/>
          </a:xfrm>
          <a:prstGeom prst="rect">
            <a:avLst/>
          </a:prstGeom>
        </p:spPr>
        <p:txBody>
          <a:bodyPr wrap="square">
            <a:spAutoFit/>
          </a:bodyPr>
          <a:lstStyle/>
          <a:p>
            <a:r>
              <a:rPr lang="en-US" dirty="0">
                <a:latin typeface="Calibri" panose="020F0502020204030204" pitchFamily="34" charset="0"/>
              </a:rPr>
              <a:t>What are the names of the  states that were damaged by the dust storms?</a:t>
            </a:r>
          </a:p>
          <a:p>
            <a:r>
              <a:rPr lang="en-US" dirty="0">
                <a:latin typeface="Calibri" panose="020F0502020204030204" pitchFamily="34" charset="0"/>
              </a:rPr>
              <a:t>1.</a:t>
            </a:r>
          </a:p>
          <a:p>
            <a:r>
              <a:rPr lang="en-US" dirty="0">
                <a:latin typeface="Calibri" panose="020F0502020204030204" pitchFamily="34" charset="0"/>
              </a:rPr>
              <a:t>2.</a:t>
            </a:r>
          </a:p>
          <a:p>
            <a:r>
              <a:rPr lang="en-US" dirty="0">
                <a:latin typeface="Calibri" panose="020F0502020204030204" pitchFamily="34" charset="0"/>
              </a:rPr>
              <a:t>3.</a:t>
            </a:r>
          </a:p>
          <a:p>
            <a:r>
              <a:rPr lang="en-US" dirty="0">
                <a:latin typeface="Calibri" panose="020F0502020204030204" pitchFamily="34" charset="0"/>
              </a:rPr>
              <a:t>4.</a:t>
            </a:r>
          </a:p>
          <a:p>
            <a:r>
              <a:rPr lang="en-US" dirty="0">
                <a:latin typeface="Calibri" panose="020F0502020204030204" pitchFamily="34" charset="0"/>
              </a:rPr>
              <a:t>5.</a:t>
            </a:r>
          </a:p>
          <a:p>
            <a:r>
              <a:rPr lang="en-US" dirty="0">
                <a:latin typeface="Calibri" panose="020F0502020204030204" pitchFamily="34" charset="0"/>
              </a:rPr>
              <a:t>6.</a:t>
            </a:r>
          </a:p>
          <a:p>
            <a:r>
              <a:rPr lang="en-US" dirty="0">
                <a:latin typeface="Calibri" panose="020F0502020204030204" pitchFamily="34" charset="0"/>
              </a:rPr>
              <a:t>7.</a:t>
            </a:r>
          </a:p>
          <a:p>
            <a:r>
              <a:rPr lang="en-US" dirty="0">
                <a:latin typeface="Calibri" panose="020F0502020204030204" pitchFamily="34" charset="0"/>
              </a:rPr>
              <a:t>8.</a:t>
            </a:r>
          </a:p>
          <a:p>
            <a:r>
              <a:rPr lang="en-US" dirty="0">
                <a:latin typeface="Calibri" panose="020F0502020204030204" pitchFamily="34" charset="0"/>
              </a:rPr>
              <a:t>9.</a:t>
            </a:r>
          </a:p>
          <a:p>
            <a:r>
              <a:rPr lang="en-US" dirty="0">
                <a:latin typeface="Calibri" panose="020F0502020204030204" pitchFamily="34" charset="0"/>
              </a:rPr>
              <a:t>10.</a:t>
            </a:r>
          </a:p>
          <a:p>
            <a:endParaRPr lang="en-US" dirty="0"/>
          </a:p>
        </p:txBody>
      </p:sp>
      <p:sp>
        <p:nvSpPr>
          <p:cNvPr id="8" name="Slide Number Placeholder 7">
            <a:extLst>
              <a:ext uri="{FF2B5EF4-FFF2-40B4-BE49-F238E27FC236}">
                <a16:creationId xmlns:a16="http://schemas.microsoft.com/office/drawing/2014/main" id="{FE636142-4FC0-48AE-8001-B6870643B5C6}"/>
              </a:ext>
            </a:extLst>
          </p:cNvPr>
          <p:cNvSpPr>
            <a:spLocks noGrp="1"/>
          </p:cNvSpPr>
          <p:nvPr>
            <p:ph type="sldNum" sz="quarter" idx="12"/>
          </p:nvPr>
        </p:nvSpPr>
        <p:spPr/>
        <p:txBody>
          <a:bodyPr/>
          <a:lstStyle/>
          <a:p>
            <a:fld id="{424EFD91-9001-4ED0-A646-40CEBEC5C741}" type="slidenum">
              <a:rPr lang="en-US" smtClean="0"/>
              <a:t>9</a:t>
            </a:fld>
            <a:endParaRPr lang="en-US"/>
          </a:p>
        </p:txBody>
      </p:sp>
      <p:pic>
        <p:nvPicPr>
          <p:cNvPr id="9" name="Picture 8">
            <a:extLst>
              <a:ext uri="{FF2B5EF4-FFF2-40B4-BE49-F238E27FC236}">
                <a16:creationId xmlns:a16="http://schemas.microsoft.com/office/drawing/2014/main" id="{7CCA137D-7EB8-4858-99C6-B13AC9014A7A}"/>
              </a:ext>
            </a:extLst>
          </p:cNvPr>
          <p:cNvPicPr>
            <a:picLocks noChangeAspect="1"/>
          </p:cNvPicPr>
          <p:nvPr/>
        </p:nvPicPr>
        <p:blipFill>
          <a:blip r:embed="rId3"/>
          <a:stretch>
            <a:fillRect/>
          </a:stretch>
        </p:blipFill>
        <p:spPr>
          <a:xfrm>
            <a:off x="4046103" y="5246209"/>
            <a:ext cx="2248214" cy="1447199"/>
          </a:xfrm>
          <a:prstGeom prst="rect">
            <a:avLst/>
          </a:prstGeom>
        </p:spPr>
      </p:pic>
      <p:pic>
        <p:nvPicPr>
          <p:cNvPr id="10" name="Picture 9">
            <a:extLst>
              <a:ext uri="{FF2B5EF4-FFF2-40B4-BE49-F238E27FC236}">
                <a16:creationId xmlns:a16="http://schemas.microsoft.com/office/drawing/2014/main" id="{CC19FCAF-9DE2-4A43-B956-4CA3BF9ABB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402" y="108090"/>
            <a:ext cx="1841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CC871AF-232E-428A-B3A2-678A4969F924}"/>
              </a:ext>
            </a:extLst>
          </p:cNvPr>
          <p:cNvSpPr/>
          <p:nvPr/>
        </p:nvSpPr>
        <p:spPr>
          <a:xfrm>
            <a:off x="7516536" y="5291796"/>
            <a:ext cx="1627464" cy="1015663"/>
          </a:xfrm>
          <a:prstGeom prst="rect">
            <a:avLst/>
          </a:prstGeom>
          <a:ln w="28575">
            <a:solidFill>
              <a:srgbClr val="FF0000"/>
            </a:solidFill>
          </a:ln>
        </p:spPr>
        <p:txBody>
          <a:bodyPr wrap="square">
            <a:spAutoFit/>
          </a:bodyPr>
          <a:lstStyle/>
          <a:p>
            <a:pPr algn="ctr">
              <a:spcBef>
                <a:spcPct val="0"/>
              </a:spcBef>
            </a:pPr>
            <a:r>
              <a:rPr lang="en-US" altLang="en-US" sz="1200" b="1" dirty="0">
                <a:solidFill>
                  <a:srgbClr val="FF0000"/>
                </a:solidFill>
              </a:rPr>
              <a:t>Unit 6 Objective EQ 1: How did the prosperity of the 1920’s give way to the Great Depression? </a:t>
            </a:r>
          </a:p>
        </p:txBody>
      </p:sp>
    </p:spTree>
    <p:extLst>
      <p:ext uri="{BB962C8B-B14F-4D97-AF65-F5344CB8AC3E}">
        <p14:creationId xmlns:p14="http://schemas.microsoft.com/office/powerpoint/2010/main" val="3272522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843CC0FC1C0B469B30AC7DF5D6029E" ma:contentTypeVersion="33" ma:contentTypeDescription="Create a new document." ma:contentTypeScope="" ma:versionID="43602b4ff1ecabc55fe2d13f0324dddc">
  <xsd:schema xmlns:xsd="http://www.w3.org/2001/XMLSchema" xmlns:xs="http://www.w3.org/2001/XMLSchema" xmlns:p="http://schemas.microsoft.com/office/2006/metadata/properties" xmlns:ns3="add67ecf-05f4-4d3b-b310-0da1e430a893" xmlns:ns4="26d2c7cb-a136-40fe-a926-d2f3d4b9720c" targetNamespace="http://schemas.microsoft.com/office/2006/metadata/properties" ma:root="true" ma:fieldsID="f18f69a9c683202b07084dcf3e65457b" ns3:_="" ns4:_="">
    <xsd:import namespace="add67ecf-05f4-4d3b-b310-0da1e430a893"/>
    <xsd:import namespace="26d2c7cb-a136-40fe-a926-d2f3d4b9720c"/>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67ecf-05f4-4d3b-b310-0da1e430a89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6d2c7cb-a136-40fe-a926-d2f3d4b9720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SharingHintHash" ma:index="4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add67ecf-05f4-4d3b-b310-0da1e430a893" xsi:nil="true"/>
    <DefaultSectionNames xmlns="add67ecf-05f4-4d3b-b310-0da1e430a893" xsi:nil="true"/>
    <Templates xmlns="add67ecf-05f4-4d3b-b310-0da1e430a893" xsi:nil="true"/>
    <FolderType xmlns="add67ecf-05f4-4d3b-b310-0da1e430a893" xsi:nil="true"/>
    <CultureName xmlns="add67ecf-05f4-4d3b-b310-0da1e430a893" xsi:nil="true"/>
    <Students xmlns="add67ecf-05f4-4d3b-b310-0da1e430a893">
      <UserInfo>
        <DisplayName/>
        <AccountId xsi:nil="true"/>
        <AccountType/>
      </UserInfo>
    </Students>
    <Student_Groups xmlns="add67ecf-05f4-4d3b-b310-0da1e430a893">
      <UserInfo>
        <DisplayName/>
        <AccountId xsi:nil="true"/>
        <AccountType/>
      </UserInfo>
    </Student_Groups>
    <IsNotebookLocked xmlns="add67ecf-05f4-4d3b-b310-0da1e430a893" xsi:nil="true"/>
    <Is_Collaboration_Space_Locked xmlns="add67ecf-05f4-4d3b-b310-0da1e430a893" xsi:nil="true"/>
    <NotebookType xmlns="add67ecf-05f4-4d3b-b310-0da1e430a893" xsi:nil="true"/>
    <Teachers xmlns="add67ecf-05f4-4d3b-b310-0da1e430a893">
      <UserInfo>
        <DisplayName/>
        <AccountId xsi:nil="true"/>
        <AccountType/>
      </UserInfo>
    </Teachers>
    <Distribution_Groups xmlns="add67ecf-05f4-4d3b-b310-0da1e430a893" xsi:nil="true"/>
    <LMS_Mappings xmlns="add67ecf-05f4-4d3b-b310-0da1e430a893" xsi:nil="true"/>
    <Math_Settings xmlns="add67ecf-05f4-4d3b-b310-0da1e430a893" xsi:nil="true"/>
    <Has_Teacher_Only_SectionGroup xmlns="add67ecf-05f4-4d3b-b310-0da1e430a893" xsi:nil="true"/>
    <Owner xmlns="add67ecf-05f4-4d3b-b310-0da1e430a893">
      <UserInfo>
        <DisplayName/>
        <AccountId xsi:nil="true"/>
        <AccountType/>
      </UserInfo>
    </Owner>
    <AppVersion xmlns="add67ecf-05f4-4d3b-b310-0da1e430a893" xsi:nil="true"/>
    <Invited_Students xmlns="add67ecf-05f4-4d3b-b310-0da1e430a893" xsi:nil="true"/>
    <Invited_Teachers xmlns="add67ecf-05f4-4d3b-b310-0da1e430a893" xsi:nil="true"/>
    <Self_Registration_Enabled xmlns="add67ecf-05f4-4d3b-b310-0da1e430a893" xsi:nil="true"/>
  </documentManagement>
</p:properties>
</file>

<file path=customXml/itemProps1.xml><?xml version="1.0" encoding="utf-8"?>
<ds:datastoreItem xmlns:ds="http://schemas.openxmlformats.org/officeDocument/2006/customXml" ds:itemID="{500A4702-7DCE-4DB9-8AF7-98BE6ED7C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67ecf-05f4-4d3b-b310-0da1e430a893"/>
    <ds:schemaRef ds:uri="26d2c7cb-a136-40fe-a926-d2f3d4b97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0CC88D-AAB1-40D3-83EE-648AA7871693}">
  <ds:schemaRefs>
    <ds:schemaRef ds:uri="http://schemas.microsoft.com/sharepoint/v3/contenttype/forms"/>
  </ds:schemaRefs>
</ds:datastoreItem>
</file>

<file path=customXml/itemProps3.xml><?xml version="1.0" encoding="utf-8"?>
<ds:datastoreItem xmlns:ds="http://schemas.openxmlformats.org/officeDocument/2006/customXml" ds:itemID="{9D208847-EEDD-46A3-A6C1-3AB18D4EA962}">
  <ds:schemaRefs>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dd67ecf-05f4-4d3b-b310-0da1e430a893"/>
    <ds:schemaRef ds:uri="26d2c7cb-a136-40fe-a926-d2f3d4b9720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7676</TotalTime>
  <Words>5563</Words>
  <Application>Microsoft Office PowerPoint</Application>
  <PresentationFormat>On-screen Show (4:3)</PresentationFormat>
  <Paragraphs>580</Paragraphs>
  <Slides>30</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Abadi</vt:lpstr>
      <vt:lpstr>Arial</vt:lpstr>
      <vt:lpstr>Calibri</vt:lpstr>
      <vt:lpstr>Calibri Light</vt:lpstr>
      <vt:lpstr>Century Gothic</vt:lpstr>
      <vt:lpstr>Copperplate Gothic Bold</vt:lpstr>
      <vt:lpstr>FreesiaUPC</vt:lpstr>
      <vt:lpstr>Frutiger-Black</vt:lpstr>
      <vt:lpstr>Georgia</vt:lpstr>
      <vt:lpstr>Helvetica Neue</vt:lpstr>
      <vt:lpstr>KBSticktoIt</vt:lpstr>
      <vt:lpstr>KG Second Chances Sketch</vt:lpstr>
      <vt:lpstr>Source Sans Pro Black</vt:lpstr>
      <vt:lpstr>Times New Roman</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Oliver</dc:creator>
  <cp:lastModifiedBy>Veronica Oliver</cp:lastModifiedBy>
  <cp:revision>109</cp:revision>
  <cp:lastPrinted>2019-03-21T13:05:53Z</cp:lastPrinted>
  <dcterms:created xsi:type="dcterms:W3CDTF">2018-01-01T21:18:37Z</dcterms:created>
  <dcterms:modified xsi:type="dcterms:W3CDTF">2020-03-09T02:13:08Z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0x0101002E843CC0FC1C0B469B30AC7DF5D6029E</vt:lpwstr>
  </property>
</Properties>
</file>