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11" r:id="rId2"/>
    <p:sldId id="292"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20" autoAdjust="0"/>
    <p:restoredTop sz="94660"/>
  </p:normalViewPr>
  <p:slideViewPr>
    <p:cSldViewPr snapToGrid="0">
      <p:cViewPr varScale="1">
        <p:scale>
          <a:sx n="74" d="100"/>
          <a:sy n="74" d="100"/>
        </p:scale>
        <p:origin x="30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9881974-6B16-4687-A647-0BDACEEB199E}"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1119860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881974-6B16-4687-A647-0BDACEEB199E}"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2115032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881974-6B16-4687-A647-0BDACEEB199E}"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2308719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881974-6B16-4687-A647-0BDACEEB199E}"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3019728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9881974-6B16-4687-A647-0BDACEEB199E}" type="datetimeFigureOut">
              <a:rPr lang="en-US" smtClean="0"/>
              <a:t>5/3/2018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3491622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881974-6B16-4687-A647-0BDACEEB199E}"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1195448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9881974-6B16-4687-A647-0BDACEEB199E}" type="datetimeFigureOut">
              <a:rPr lang="en-US" smtClean="0"/>
              <a:t>5/3/2018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3623123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9881974-6B16-4687-A647-0BDACEEB199E}" type="datetimeFigureOut">
              <a:rPr lang="en-US" smtClean="0"/>
              <a:t>5/3/2018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1602186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881974-6B16-4687-A647-0BDACEEB199E}" type="datetimeFigureOut">
              <a:rPr lang="en-US" smtClean="0"/>
              <a:t>5/3/2018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1830877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881974-6B16-4687-A647-0BDACEEB199E}"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134600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9881974-6B16-4687-A647-0BDACEEB199E}" type="datetimeFigureOut">
              <a:rPr lang="en-US" smtClean="0"/>
              <a:t>5/3/2018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0B2BCE-D80F-4F82-8C45-7F128E04E20C}" type="slidenum">
              <a:rPr lang="en-US" smtClean="0"/>
              <a:t>‹#›</a:t>
            </a:fld>
            <a:endParaRPr lang="en-US"/>
          </a:p>
        </p:txBody>
      </p:sp>
    </p:spTree>
    <p:extLst>
      <p:ext uri="{BB962C8B-B14F-4D97-AF65-F5344CB8AC3E}">
        <p14:creationId xmlns:p14="http://schemas.microsoft.com/office/powerpoint/2010/main" val="3922991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881974-6B16-4687-A647-0BDACEEB199E}" type="datetimeFigureOut">
              <a:rPr lang="en-US" smtClean="0"/>
              <a:t>5/3/2018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0B2BCE-D80F-4F82-8C45-7F128E04E20C}" type="slidenum">
              <a:rPr lang="en-US" smtClean="0"/>
              <a:t>‹#›</a:t>
            </a:fld>
            <a:endParaRPr lang="en-US"/>
          </a:p>
        </p:txBody>
      </p:sp>
    </p:spTree>
    <p:extLst>
      <p:ext uri="{BB962C8B-B14F-4D97-AF65-F5344CB8AC3E}">
        <p14:creationId xmlns:p14="http://schemas.microsoft.com/office/powerpoint/2010/main" val="522067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X1El1GVQVdc" TargetMode="External"/><Relationship Id="rId2" Type="http://schemas.openxmlformats.org/officeDocument/2006/relationships/image" Target="../media/image2.wmf"/><Relationship Id="rId1" Type="http://schemas.openxmlformats.org/officeDocument/2006/relationships/slideLayout" Target="../slideLayouts/slideLayout6.xml"/><Relationship Id="rId4" Type="http://schemas.openxmlformats.org/officeDocument/2006/relationships/hyperlink" Target="https://www.youtube.com/watch?v=3vN4r2hg0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5CE28-EEBD-49C0-9B94-DF459AA006AD}"/>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AFD97761-CBFB-4893-90DA-83CF9D2DF540}"/>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675A93FE-7FF9-4284-816D-92FD0889C475}"/>
              </a:ext>
            </a:extLst>
          </p:cNvPr>
          <p:cNvPicPr>
            <a:picLocks noChangeAspect="1"/>
          </p:cNvPicPr>
          <p:nvPr/>
        </p:nvPicPr>
        <p:blipFill>
          <a:blip r:embed="rId2"/>
          <a:stretch>
            <a:fillRect/>
          </a:stretch>
        </p:blipFill>
        <p:spPr>
          <a:xfrm rot="16200000">
            <a:off x="1398407" y="954386"/>
            <a:ext cx="6347185" cy="5111154"/>
          </a:xfrm>
          <a:prstGeom prst="rect">
            <a:avLst/>
          </a:prstGeom>
        </p:spPr>
      </p:pic>
    </p:spTree>
    <p:extLst>
      <p:ext uri="{BB962C8B-B14F-4D97-AF65-F5344CB8AC3E}">
        <p14:creationId xmlns:p14="http://schemas.microsoft.com/office/powerpoint/2010/main" val="3953682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0DCF89DB-41B1-4DC7-A0D1-8093ACAF6C01}"/>
              </a:ext>
            </a:extLst>
          </p:cNvPr>
          <p:cNvSpPr/>
          <p:nvPr/>
        </p:nvSpPr>
        <p:spPr>
          <a:xfrm>
            <a:off x="103113" y="2579906"/>
            <a:ext cx="4866503" cy="4278094"/>
          </a:xfrm>
          <a:prstGeom prst="rect">
            <a:avLst/>
          </a:prstGeom>
        </p:spPr>
        <p:txBody>
          <a:bodyPr wrap="square">
            <a:spAutoFit/>
          </a:bodyPr>
          <a:lstStyle/>
          <a:p>
            <a:r>
              <a:rPr lang="en-US" sz="1600" b="1" dirty="0">
                <a:latin typeface="Times New Roman" panose="02020603050405020304" pitchFamily="18" charset="0"/>
              </a:rPr>
              <a:t>Two Armed Camps </a:t>
            </a:r>
          </a:p>
          <a:p>
            <a:r>
              <a:rPr lang="en-US" sz="1600" dirty="0">
                <a:latin typeface="Times New Roman" panose="02020603050405020304" pitchFamily="18" charset="0"/>
              </a:rPr>
              <a:t>The United States and the Soviet Union were involved in a </a:t>
            </a:r>
            <a:r>
              <a:rPr lang="en-US" sz="1600" b="1" i="1" dirty="0">
                <a:latin typeface="Times New Roman" panose="02020603050405020304" pitchFamily="18" charset="0"/>
              </a:rPr>
              <a:t>cold war. </a:t>
            </a:r>
            <a:r>
              <a:rPr lang="en-US" sz="1600" dirty="0">
                <a:latin typeface="Times New Roman" panose="02020603050405020304" pitchFamily="18" charset="0"/>
              </a:rPr>
              <a:t>They did not fight each other. Instead they each built up their military and arms. The military buildup deterred the other from starting a military conflict. European nations chose sides in the Cold War. </a:t>
            </a:r>
          </a:p>
          <a:p>
            <a:r>
              <a:rPr lang="en-US" sz="1600" dirty="0">
                <a:latin typeface="Times New Roman" panose="02020603050405020304" pitchFamily="18" charset="0"/>
              </a:rPr>
              <a:t>	The North Atlantic Treaty Organization (NATO) was formed. The United States, Canada, and 10 Western European countries joined NATO. The members agreed that an attack on any NATO member would be considered an attack on all members. NATO members contributed military troops to create a large NATO force.</a:t>
            </a:r>
          </a:p>
          <a:p>
            <a:r>
              <a:rPr lang="en-US" sz="1600" dirty="0">
                <a:latin typeface="Times New Roman" panose="02020603050405020304" pitchFamily="18" charset="0"/>
              </a:rPr>
              <a:t>	In 1955 the Soviet Union formed an alliance with the Communist governments of Eastern Europe. The alliance members agreed to a series of treaties known as the Warsaw Pact. They agreed to defend each other. A Soviet-controlled military was created by the alliance.</a:t>
            </a:r>
            <a:endParaRPr lang="en-US" sz="1600" dirty="0"/>
          </a:p>
        </p:txBody>
      </p:sp>
      <p:pic>
        <p:nvPicPr>
          <p:cNvPr id="2049" name="Picture 1">
            <a:extLst>
              <a:ext uri="{FF2B5EF4-FFF2-40B4-BE49-F238E27FC236}">
                <a16:creationId xmlns:a16="http://schemas.microsoft.com/office/drawing/2014/main" id="{6D10B304-020D-41BE-8F05-354CC9DC0C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2380" b="1797"/>
          <a:stretch>
            <a:fillRect/>
          </a:stretch>
        </p:blipFill>
        <p:spPr bwMode="auto">
          <a:xfrm>
            <a:off x="5224804" y="2420692"/>
            <a:ext cx="3891659" cy="4278094"/>
          </a:xfrm>
          <a:prstGeom prst="rect">
            <a:avLst/>
          </a:prstGeom>
          <a:noFill/>
          <a:ln w="12700">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8" name="Rectangle 17">
            <a:extLst>
              <a:ext uri="{FF2B5EF4-FFF2-40B4-BE49-F238E27FC236}">
                <a16:creationId xmlns:a16="http://schemas.microsoft.com/office/drawing/2014/main" id="{5E2F59D3-4450-489C-9533-F30846B4DCA6}"/>
              </a:ext>
            </a:extLst>
          </p:cNvPr>
          <p:cNvSpPr/>
          <p:nvPr/>
        </p:nvSpPr>
        <p:spPr>
          <a:xfrm>
            <a:off x="5451687" y="114899"/>
            <a:ext cx="3437895" cy="1954381"/>
          </a:xfrm>
          <a:prstGeom prst="rect">
            <a:avLst/>
          </a:prstGeom>
        </p:spPr>
        <p:txBody>
          <a:bodyPr wrap="square">
            <a:spAutoFit/>
          </a:bodyPr>
          <a:lstStyle/>
          <a:p>
            <a:pPr marR="0" lvl="0">
              <a:spcBef>
                <a:spcPts val="0"/>
              </a:spcBef>
              <a:spcAft>
                <a:spcPts val="0"/>
              </a:spcAft>
              <a:tabLst>
                <a:tab pos="228600" algn="l"/>
              </a:tabLst>
            </a:pPr>
            <a:r>
              <a:rPr lang="en-US" sz="1100" b="1" dirty="0">
                <a:ea typeface="Times New Roman" panose="02020603050405020304" pitchFamily="18" charset="0"/>
              </a:rPr>
              <a:t>One move that was made during the cold war was the process of creating “Satellite Nations.”  Which of the following situations best describes the their purpose?</a:t>
            </a:r>
            <a:endParaRPr lang="en-US" sz="1200" b="1" dirty="0">
              <a:ea typeface="Times New Roman" panose="02020603050405020304" pitchFamily="18" charset="0"/>
            </a:endParaRPr>
          </a:p>
          <a:p>
            <a:pPr marL="228600" marR="0" lvl="0" indent="-228600">
              <a:spcBef>
                <a:spcPts val="0"/>
              </a:spcBef>
              <a:spcAft>
                <a:spcPts val="0"/>
              </a:spcAft>
              <a:buAutoNum type="alphaLcPeriod"/>
              <a:tabLst>
                <a:tab pos="228600" algn="l"/>
              </a:tabLst>
            </a:pPr>
            <a:r>
              <a:rPr lang="en-US" sz="1100" dirty="0">
                <a:ea typeface="Times New Roman" panose="02020603050405020304" pitchFamily="18" charset="0"/>
              </a:rPr>
              <a:t>Satellite nations were along the western border of the U.S.S.R. to serve as a buffer zone.</a:t>
            </a:r>
            <a:endParaRPr lang="en-US" sz="1200" dirty="0">
              <a:ea typeface="Times New Roman" panose="02020603050405020304" pitchFamily="18" charset="0"/>
            </a:endParaRPr>
          </a:p>
          <a:p>
            <a:pPr marL="228600" marR="0" lvl="0" indent="-228600">
              <a:spcBef>
                <a:spcPts val="0"/>
              </a:spcBef>
              <a:spcAft>
                <a:spcPts val="0"/>
              </a:spcAft>
              <a:buAutoNum type="alphaLcPeriod"/>
              <a:tabLst>
                <a:tab pos="228600" algn="l"/>
              </a:tabLst>
            </a:pPr>
            <a:r>
              <a:rPr lang="en-US" sz="1100" dirty="0">
                <a:ea typeface="Times New Roman" panose="02020603050405020304" pitchFamily="18" charset="0"/>
              </a:rPr>
              <a:t>Satellite nations were responsible for testing goods donated through the Marshall Plan.</a:t>
            </a:r>
            <a:endParaRPr lang="en-US" sz="1200" dirty="0">
              <a:ea typeface="Times New Roman" panose="02020603050405020304" pitchFamily="18" charset="0"/>
            </a:endParaRPr>
          </a:p>
          <a:p>
            <a:pPr marL="228600" marR="0" lvl="0" indent="-228600">
              <a:spcBef>
                <a:spcPts val="0"/>
              </a:spcBef>
              <a:spcAft>
                <a:spcPts val="0"/>
              </a:spcAft>
              <a:buAutoNum type="alphaLcPeriod"/>
              <a:tabLst>
                <a:tab pos="228600" algn="l"/>
              </a:tabLst>
            </a:pPr>
            <a:r>
              <a:rPr lang="en-US" sz="1100" dirty="0">
                <a:ea typeface="Times New Roman" panose="02020603050405020304" pitchFamily="18" charset="0"/>
              </a:rPr>
              <a:t>Examples of satellite nations were countries such as Cuba, South Korea, and China.</a:t>
            </a:r>
            <a:endParaRPr lang="en-US" sz="1200" dirty="0">
              <a:ea typeface="Times New Roman" panose="02020603050405020304" pitchFamily="18" charset="0"/>
            </a:endParaRPr>
          </a:p>
          <a:p>
            <a:pPr marL="228600" marR="0" lvl="0" indent="-228600">
              <a:spcBef>
                <a:spcPts val="0"/>
              </a:spcBef>
              <a:spcAft>
                <a:spcPts val="0"/>
              </a:spcAft>
              <a:buAutoNum type="alphaLcPeriod"/>
              <a:tabLst>
                <a:tab pos="228600" algn="l"/>
              </a:tabLst>
            </a:pPr>
            <a:r>
              <a:rPr lang="en-US" sz="1100" dirty="0">
                <a:ea typeface="Times New Roman" panose="02020603050405020304" pitchFamily="18" charset="0"/>
              </a:rPr>
              <a:t>They were encouraged by the United States to follow the “communist agenda.”</a:t>
            </a:r>
            <a:endParaRPr lang="en-US" sz="1200" dirty="0">
              <a:effectLst/>
              <a:ea typeface="Times New Roman" panose="02020603050405020304" pitchFamily="18" charset="0"/>
            </a:endParaRPr>
          </a:p>
        </p:txBody>
      </p:sp>
      <p:sp>
        <p:nvSpPr>
          <p:cNvPr id="2" name="Title 1">
            <a:extLst>
              <a:ext uri="{FF2B5EF4-FFF2-40B4-BE49-F238E27FC236}">
                <a16:creationId xmlns:a16="http://schemas.microsoft.com/office/drawing/2014/main" id="{D4B8D129-7CED-44B7-82EC-4E8F16E3277B}"/>
              </a:ext>
            </a:extLst>
          </p:cNvPr>
          <p:cNvSpPr>
            <a:spLocks noGrp="1"/>
          </p:cNvSpPr>
          <p:nvPr>
            <p:ph type="title"/>
          </p:nvPr>
        </p:nvSpPr>
        <p:spPr>
          <a:xfrm>
            <a:off x="103113" y="114899"/>
            <a:ext cx="5121691" cy="940903"/>
          </a:xfrm>
        </p:spPr>
        <p:txBody>
          <a:bodyPr/>
          <a:lstStyle/>
          <a:p>
            <a:r>
              <a:rPr lang="en-US" dirty="0"/>
              <a:t>Cold War Gallery # 3</a:t>
            </a:r>
          </a:p>
        </p:txBody>
      </p:sp>
      <p:sp>
        <p:nvSpPr>
          <p:cNvPr id="12" name="Slide Number Placeholder 11">
            <a:extLst>
              <a:ext uri="{FF2B5EF4-FFF2-40B4-BE49-F238E27FC236}">
                <a16:creationId xmlns:a16="http://schemas.microsoft.com/office/drawing/2014/main" id="{714F103A-C52E-4FB8-A81A-0B1387E01B32}"/>
              </a:ext>
            </a:extLst>
          </p:cNvPr>
          <p:cNvSpPr>
            <a:spLocks noGrp="1"/>
          </p:cNvSpPr>
          <p:nvPr>
            <p:ph type="sldNum" sz="quarter" idx="12"/>
          </p:nvPr>
        </p:nvSpPr>
        <p:spPr/>
        <p:txBody>
          <a:bodyPr/>
          <a:lstStyle/>
          <a:p>
            <a:fld id="{AD4E07B5-BBEB-435B-A628-46877E919200}" type="slidenum">
              <a:rPr lang="en-US" smtClean="0"/>
              <a:t>2</a:t>
            </a:fld>
            <a:endParaRPr lang="en-US"/>
          </a:p>
        </p:txBody>
      </p:sp>
      <p:sp>
        <p:nvSpPr>
          <p:cNvPr id="5" name="Rectangle 4">
            <a:extLst>
              <a:ext uri="{FF2B5EF4-FFF2-40B4-BE49-F238E27FC236}">
                <a16:creationId xmlns:a16="http://schemas.microsoft.com/office/drawing/2014/main" id="{125D4152-B1B9-41DA-8294-32127072148C}"/>
              </a:ext>
            </a:extLst>
          </p:cNvPr>
          <p:cNvSpPr/>
          <p:nvPr/>
        </p:nvSpPr>
        <p:spPr>
          <a:xfrm>
            <a:off x="62412" y="1115359"/>
            <a:ext cx="5121691" cy="369332"/>
          </a:xfrm>
          <a:prstGeom prst="rect">
            <a:avLst/>
          </a:prstGeom>
        </p:spPr>
        <p:txBody>
          <a:bodyPr wrap="square">
            <a:spAutoFit/>
          </a:bodyPr>
          <a:lstStyle/>
          <a:p>
            <a:r>
              <a:rPr lang="en-US" dirty="0">
                <a:hlinkClick r:id="rId3"/>
              </a:rPr>
              <a:t>https://www.youtube.com/watch?v=X1El1GVQVdc</a:t>
            </a:r>
            <a:r>
              <a:rPr lang="en-US" dirty="0"/>
              <a:t> </a:t>
            </a:r>
          </a:p>
        </p:txBody>
      </p:sp>
      <p:sp>
        <p:nvSpPr>
          <p:cNvPr id="6" name="Rectangle 5">
            <a:extLst>
              <a:ext uri="{FF2B5EF4-FFF2-40B4-BE49-F238E27FC236}">
                <a16:creationId xmlns:a16="http://schemas.microsoft.com/office/drawing/2014/main" id="{D3DE6CD9-F848-4721-8674-ECB053E9356A}"/>
              </a:ext>
            </a:extLst>
          </p:cNvPr>
          <p:cNvSpPr/>
          <p:nvPr/>
        </p:nvSpPr>
        <p:spPr>
          <a:xfrm>
            <a:off x="62412" y="2069280"/>
            <a:ext cx="5121691" cy="369332"/>
          </a:xfrm>
          <a:prstGeom prst="rect">
            <a:avLst/>
          </a:prstGeom>
        </p:spPr>
        <p:txBody>
          <a:bodyPr wrap="square">
            <a:spAutoFit/>
          </a:bodyPr>
          <a:lstStyle/>
          <a:p>
            <a:r>
              <a:rPr lang="en-US" dirty="0">
                <a:hlinkClick r:id="rId4"/>
              </a:rPr>
              <a:t>https://www.youtube.com/watch?v=3vN4r2hg0Os</a:t>
            </a:r>
            <a:r>
              <a:rPr lang="en-US" dirty="0"/>
              <a:t> </a:t>
            </a:r>
          </a:p>
        </p:txBody>
      </p:sp>
    </p:spTree>
    <p:extLst>
      <p:ext uri="{BB962C8B-B14F-4D97-AF65-F5344CB8AC3E}">
        <p14:creationId xmlns:p14="http://schemas.microsoft.com/office/powerpoint/2010/main" val="14359778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183</Words>
  <Application>Microsoft Office PowerPoint</Application>
  <PresentationFormat>On-screen Show (4:3)</PresentationFormat>
  <Paragraphs>13</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Times New Roman</vt:lpstr>
      <vt:lpstr>Office Theme</vt:lpstr>
      <vt:lpstr>PowerPoint Presentation</vt:lpstr>
      <vt:lpstr>Cold War Gallery #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Veronica Oliver</dc:creator>
  <cp:lastModifiedBy>Veronica Oliver</cp:lastModifiedBy>
  <cp:revision>1</cp:revision>
  <dcterms:created xsi:type="dcterms:W3CDTF">2018-05-03T10:38:47Z</dcterms:created>
  <dcterms:modified xsi:type="dcterms:W3CDTF">2018-05-03T10:39:10Z</dcterms:modified>
</cp:coreProperties>
</file>