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334" r:id="rId4"/>
    <p:sldId id="428" r:id="rId5"/>
    <p:sldId id="437" r:id="rId6"/>
    <p:sldId id="406" r:id="rId7"/>
    <p:sldId id="399" r:id="rId8"/>
    <p:sldId id="426" r:id="rId9"/>
    <p:sldId id="427" r:id="rId10"/>
    <p:sldId id="429" r:id="rId11"/>
    <p:sldId id="430" r:id="rId12"/>
    <p:sldId id="425" r:id="rId13"/>
    <p:sldId id="438" r:id="rId14"/>
    <p:sldId id="364" r:id="rId15"/>
    <p:sldId id="819" r:id="rId16"/>
    <p:sldId id="439" r:id="rId17"/>
    <p:sldId id="818" r:id="rId18"/>
    <p:sldId id="817" r:id="rId19"/>
    <p:sldId id="258" r:id="rId20"/>
    <p:sldId id="263" r:id="rId21"/>
    <p:sldId id="264" r:id="rId22"/>
    <p:sldId id="270" r:id="rId23"/>
    <p:sldId id="267" r:id="rId24"/>
    <p:sldId id="268" r:id="rId25"/>
    <p:sldId id="269" r:id="rId26"/>
    <p:sldId id="265" r:id="rId27"/>
    <p:sldId id="271" r:id="rId28"/>
    <p:sldId id="266" r:id="rId29"/>
    <p:sldId id="440" r:id="rId30"/>
    <p:sldId id="820" r:id="rId31"/>
    <p:sldId id="821" r:id="rId32"/>
    <p:sldId id="409" r:id="rId33"/>
    <p:sldId id="822" r:id="rId34"/>
    <p:sldId id="444" r:id="rId35"/>
    <p:sldId id="823" r:id="rId36"/>
    <p:sldId id="824" r:id="rId37"/>
    <p:sldId id="431" r:id="rId38"/>
    <p:sldId id="434" r:id="rId39"/>
    <p:sldId id="433" r:id="rId40"/>
    <p:sldId id="435" r:id="rId41"/>
    <p:sldId id="816" r:id="rId42"/>
    <p:sldId id="810" r:id="rId43"/>
    <p:sldId id="813" r:id="rId44"/>
    <p:sldId id="814" r:id="rId45"/>
    <p:sldId id="281" r:id="rId46"/>
    <p:sldId id="377" r:id="rId47"/>
    <p:sldId id="441" r:id="rId48"/>
    <p:sldId id="442" r:id="rId49"/>
    <p:sldId id="436" r:id="rId50"/>
  </p:sldIdLst>
  <p:sldSz cx="9144000" cy="6858000" type="screen4x3"/>
  <p:notesSz cx="7010400" cy="9296400"/>
  <p:defaultTextStyle>
    <a:defPPr>
      <a:defRPr lang="en-US"/>
    </a:defPPr>
    <a:lvl1pPr algn="l" rtl="0" fontAlgn="base">
      <a:spcBef>
        <a:spcPct val="0"/>
      </a:spcBef>
      <a:spcAft>
        <a:spcPct val="0"/>
      </a:spcAft>
      <a:defRPr sz="1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1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1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1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1000" kern="1200">
        <a:solidFill>
          <a:schemeClr val="tx1"/>
        </a:solidFill>
        <a:latin typeface="Times New Roman" panose="02020603050405020304" pitchFamily="18" charset="0"/>
        <a:ea typeface="+mn-ea"/>
        <a:cs typeface="+mn-cs"/>
      </a:defRPr>
    </a:lvl5pPr>
    <a:lvl6pPr marL="2286000" algn="l" defTabSz="914400" rtl="0" eaLnBrk="1" latinLnBrk="0" hangingPunct="1">
      <a:defRPr sz="1000" kern="1200">
        <a:solidFill>
          <a:schemeClr val="tx1"/>
        </a:solidFill>
        <a:latin typeface="Times New Roman" panose="02020603050405020304" pitchFamily="18" charset="0"/>
        <a:ea typeface="+mn-ea"/>
        <a:cs typeface="+mn-cs"/>
      </a:defRPr>
    </a:lvl6pPr>
    <a:lvl7pPr marL="2743200" algn="l" defTabSz="914400" rtl="0" eaLnBrk="1" latinLnBrk="0" hangingPunct="1">
      <a:defRPr sz="1000" kern="1200">
        <a:solidFill>
          <a:schemeClr val="tx1"/>
        </a:solidFill>
        <a:latin typeface="Times New Roman" panose="02020603050405020304" pitchFamily="18" charset="0"/>
        <a:ea typeface="+mn-ea"/>
        <a:cs typeface="+mn-cs"/>
      </a:defRPr>
    </a:lvl7pPr>
    <a:lvl8pPr marL="3200400" algn="l" defTabSz="914400" rtl="0" eaLnBrk="1" latinLnBrk="0" hangingPunct="1">
      <a:defRPr sz="1000" kern="1200">
        <a:solidFill>
          <a:schemeClr val="tx1"/>
        </a:solidFill>
        <a:latin typeface="Times New Roman" panose="02020603050405020304" pitchFamily="18" charset="0"/>
        <a:ea typeface="+mn-ea"/>
        <a:cs typeface="+mn-cs"/>
      </a:defRPr>
    </a:lvl8pPr>
    <a:lvl9pPr marL="3657600" algn="l" defTabSz="914400" rtl="0" eaLnBrk="1" latinLnBrk="0" hangingPunct="1">
      <a:defRPr sz="1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595" autoAdjust="0"/>
  </p:normalViewPr>
  <p:slideViewPr>
    <p:cSldViewPr>
      <p:cViewPr varScale="1">
        <p:scale>
          <a:sx n="83" d="100"/>
          <a:sy n="83" d="100"/>
        </p:scale>
        <p:origin x="8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31C67C5-0198-4217-A137-78117782D2E2}"/>
              </a:ext>
            </a:extLst>
          </p:cNvPr>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a:defRPr sz="1200">
                <a:latin typeface="Arial" charset="0"/>
              </a:defRPr>
            </a:lvl1pPr>
          </a:lstStyle>
          <a:p>
            <a:pPr>
              <a:defRPr/>
            </a:pPr>
            <a:endParaRPr lang="en-US"/>
          </a:p>
        </p:txBody>
      </p:sp>
      <p:sp>
        <p:nvSpPr>
          <p:cNvPr id="10243" name="Rectangle 3">
            <a:extLst>
              <a:ext uri="{FF2B5EF4-FFF2-40B4-BE49-F238E27FC236}">
                <a16:creationId xmlns:a16="http://schemas.microsoft.com/office/drawing/2014/main" id="{1FA9C070-4D07-461F-93BE-AE8C65E60ABB}"/>
              </a:ext>
            </a:extLst>
          </p:cNvPr>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a:latin typeface="Arial" charset="0"/>
              </a:defRPr>
            </a:lvl1pPr>
          </a:lstStyle>
          <a:p>
            <a:pPr>
              <a:defRPr/>
            </a:pPr>
            <a:endParaRPr lang="en-US"/>
          </a:p>
        </p:txBody>
      </p:sp>
      <p:sp>
        <p:nvSpPr>
          <p:cNvPr id="47108" name="Rectangle 4">
            <a:extLst>
              <a:ext uri="{FF2B5EF4-FFF2-40B4-BE49-F238E27FC236}">
                <a16:creationId xmlns:a16="http://schemas.microsoft.com/office/drawing/2014/main" id="{5C1AAE3C-05B1-4E60-B88A-D4B35FEF8A3F}"/>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576BCA3A-B069-42A6-856D-A5E6F4F99C4F}"/>
              </a:ext>
            </a:extLst>
          </p:cNvPr>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0E912814-E72E-4589-A890-37EB75578215}"/>
              </a:ext>
            </a:extLst>
          </p:cNvPr>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a:defRPr sz="1200">
                <a:latin typeface="Arial" charset="0"/>
              </a:defRPr>
            </a:lvl1pPr>
          </a:lstStyle>
          <a:p>
            <a:pPr>
              <a:defRPr/>
            </a:pPr>
            <a:endParaRPr lang="en-US"/>
          </a:p>
        </p:txBody>
      </p:sp>
      <p:sp>
        <p:nvSpPr>
          <p:cNvPr id="10247" name="Rectangle 7">
            <a:extLst>
              <a:ext uri="{FF2B5EF4-FFF2-40B4-BE49-F238E27FC236}">
                <a16:creationId xmlns:a16="http://schemas.microsoft.com/office/drawing/2014/main" id="{8ECB2218-C951-4327-AE0F-1C160F188200}"/>
              </a:ext>
            </a:extLst>
          </p:cNvPr>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a:latin typeface="Arial" panose="020B0604020202020204" pitchFamily="34" charset="0"/>
              </a:defRPr>
            </a:lvl1pPr>
          </a:lstStyle>
          <a:p>
            <a:fld id="{3B54891A-E423-461B-B83F-9FB8656936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998B464A-D23B-4D57-85F9-EBC1535BCE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72">
              <a:defRPr sz="1000">
                <a:solidFill>
                  <a:schemeClr val="tx1"/>
                </a:solidFill>
                <a:latin typeface="Times New Roman" panose="02020603050405020304" pitchFamily="18" charset="0"/>
              </a:defRPr>
            </a:lvl1pPr>
            <a:lvl2pPr marL="758202" indent="-291616" defTabSz="949372">
              <a:defRPr sz="1000">
                <a:solidFill>
                  <a:schemeClr val="tx1"/>
                </a:solidFill>
                <a:latin typeface="Times New Roman" panose="02020603050405020304" pitchFamily="18" charset="0"/>
              </a:defRPr>
            </a:lvl2pPr>
            <a:lvl3pPr marL="1166464" indent="-233292" defTabSz="949372">
              <a:defRPr sz="1000">
                <a:solidFill>
                  <a:schemeClr val="tx1"/>
                </a:solidFill>
                <a:latin typeface="Times New Roman" panose="02020603050405020304" pitchFamily="18" charset="0"/>
              </a:defRPr>
            </a:lvl3pPr>
            <a:lvl4pPr marL="1633050" indent="-233292" defTabSz="949372">
              <a:defRPr sz="1000">
                <a:solidFill>
                  <a:schemeClr val="tx1"/>
                </a:solidFill>
                <a:latin typeface="Times New Roman" panose="02020603050405020304" pitchFamily="18" charset="0"/>
              </a:defRPr>
            </a:lvl4pPr>
            <a:lvl5pPr marL="2099636" indent="-233292" defTabSz="949372">
              <a:defRPr sz="1000">
                <a:solidFill>
                  <a:schemeClr val="tx1"/>
                </a:solidFill>
                <a:latin typeface="Times New Roman" panose="02020603050405020304" pitchFamily="18" charset="0"/>
              </a:defRPr>
            </a:lvl5pPr>
            <a:lvl6pPr marL="2566221" indent="-233292" defTabSz="949372" eaLnBrk="0" fontAlgn="base" hangingPunct="0">
              <a:spcBef>
                <a:spcPct val="0"/>
              </a:spcBef>
              <a:spcAft>
                <a:spcPct val="0"/>
              </a:spcAft>
              <a:defRPr sz="1000">
                <a:solidFill>
                  <a:schemeClr val="tx1"/>
                </a:solidFill>
                <a:latin typeface="Times New Roman" panose="02020603050405020304" pitchFamily="18" charset="0"/>
              </a:defRPr>
            </a:lvl6pPr>
            <a:lvl7pPr marL="3032806" indent="-233292" defTabSz="949372" eaLnBrk="0" fontAlgn="base" hangingPunct="0">
              <a:spcBef>
                <a:spcPct val="0"/>
              </a:spcBef>
              <a:spcAft>
                <a:spcPct val="0"/>
              </a:spcAft>
              <a:defRPr sz="1000">
                <a:solidFill>
                  <a:schemeClr val="tx1"/>
                </a:solidFill>
                <a:latin typeface="Times New Roman" panose="02020603050405020304" pitchFamily="18" charset="0"/>
              </a:defRPr>
            </a:lvl7pPr>
            <a:lvl8pPr marL="3499392" indent="-233292" defTabSz="949372" eaLnBrk="0" fontAlgn="base" hangingPunct="0">
              <a:spcBef>
                <a:spcPct val="0"/>
              </a:spcBef>
              <a:spcAft>
                <a:spcPct val="0"/>
              </a:spcAft>
              <a:defRPr sz="1000">
                <a:solidFill>
                  <a:schemeClr val="tx1"/>
                </a:solidFill>
                <a:latin typeface="Times New Roman" panose="02020603050405020304" pitchFamily="18" charset="0"/>
              </a:defRPr>
            </a:lvl8pPr>
            <a:lvl9pPr marL="3965978" indent="-233292" defTabSz="949372" eaLnBrk="0" fontAlgn="base" hangingPunct="0">
              <a:spcBef>
                <a:spcPct val="0"/>
              </a:spcBef>
              <a:spcAft>
                <a:spcPct val="0"/>
              </a:spcAft>
              <a:defRPr sz="1000">
                <a:solidFill>
                  <a:schemeClr val="tx1"/>
                </a:solidFill>
                <a:latin typeface="Times New Roman" panose="02020603050405020304" pitchFamily="18" charset="0"/>
              </a:defRPr>
            </a:lvl9pPr>
          </a:lstStyle>
          <a:p>
            <a:fld id="{3F1819DC-CC6D-4900-8919-D54569A98EFE}"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4099" name="Rectangle 2">
            <a:extLst>
              <a:ext uri="{FF2B5EF4-FFF2-40B4-BE49-F238E27FC236}">
                <a16:creationId xmlns:a16="http://schemas.microsoft.com/office/drawing/2014/main" id="{BF2F7ADF-B70F-4D3F-87F3-DAB515BE2BBA}"/>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44EC1399-43F2-4E0A-9994-5C9DBA47C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1BB1D89-8124-4D6F-89DF-B30DA44359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spcBef>
                <a:spcPct val="30000"/>
              </a:spcBef>
              <a:defRPr sz="1200">
                <a:solidFill>
                  <a:schemeClr val="tx1"/>
                </a:solidFill>
                <a:latin typeface="Arial" panose="020B0604020202020204" pitchFamily="34" charset="0"/>
              </a:defRPr>
            </a:lvl1pPr>
            <a:lvl2pPr marL="744064" indent="-286179" defTabSz="931670" eaLnBrk="0" hangingPunct="0">
              <a:spcBef>
                <a:spcPct val="30000"/>
              </a:spcBef>
              <a:defRPr sz="1200">
                <a:solidFill>
                  <a:schemeClr val="tx1"/>
                </a:solidFill>
                <a:latin typeface="Arial" panose="020B0604020202020204" pitchFamily="34" charset="0"/>
              </a:defRPr>
            </a:lvl2pPr>
            <a:lvl3pPr marL="1144715" indent="-228943" defTabSz="931670" eaLnBrk="0" hangingPunct="0">
              <a:spcBef>
                <a:spcPct val="30000"/>
              </a:spcBef>
              <a:defRPr sz="1200">
                <a:solidFill>
                  <a:schemeClr val="tx1"/>
                </a:solidFill>
                <a:latin typeface="Arial" panose="020B0604020202020204" pitchFamily="34" charset="0"/>
              </a:defRPr>
            </a:lvl3pPr>
            <a:lvl4pPr marL="1602600" indent="-228943" defTabSz="931670" eaLnBrk="0" hangingPunct="0">
              <a:spcBef>
                <a:spcPct val="30000"/>
              </a:spcBef>
              <a:defRPr sz="1200">
                <a:solidFill>
                  <a:schemeClr val="tx1"/>
                </a:solidFill>
                <a:latin typeface="Arial" panose="020B0604020202020204" pitchFamily="34" charset="0"/>
              </a:defRPr>
            </a:lvl4pPr>
            <a:lvl5pPr marL="2060486" indent="-228943" defTabSz="931670" eaLnBrk="0" hangingPunct="0">
              <a:spcBef>
                <a:spcPct val="30000"/>
              </a:spcBef>
              <a:defRPr sz="1200">
                <a:solidFill>
                  <a:schemeClr val="tx1"/>
                </a:solidFill>
                <a:latin typeface="Arial" panose="020B0604020202020204" pitchFamily="34" charset="0"/>
              </a:defRPr>
            </a:lvl5pPr>
            <a:lvl6pPr marL="2518372" indent="-228943" defTabSz="931670" eaLnBrk="0" fontAlgn="base" hangingPunct="0">
              <a:spcBef>
                <a:spcPct val="30000"/>
              </a:spcBef>
              <a:spcAft>
                <a:spcPct val="0"/>
              </a:spcAft>
              <a:defRPr sz="1200">
                <a:solidFill>
                  <a:schemeClr val="tx1"/>
                </a:solidFill>
                <a:latin typeface="Arial" panose="020B0604020202020204" pitchFamily="34" charset="0"/>
              </a:defRPr>
            </a:lvl6pPr>
            <a:lvl7pPr marL="2976258" indent="-228943" defTabSz="931670" eaLnBrk="0" fontAlgn="base" hangingPunct="0">
              <a:spcBef>
                <a:spcPct val="30000"/>
              </a:spcBef>
              <a:spcAft>
                <a:spcPct val="0"/>
              </a:spcAft>
              <a:defRPr sz="1200">
                <a:solidFill>
                  <a:schemeClr val="tx1"/>
                </a:solidFill>
                <a:latin typeface="Arial" panose="020B0604020202020204" pitchFamily="34" charset="0"/>
              </a:defRPr>
            </a:lvl7pPr>
            <a:lvl8pPr marL="3434144" indent="-228943" defTabSz="931670" eaLnBrk="0" fontAlgn="base" hangingPunct="0">
              <a:spcBef>
                <a:spcPct val="30000"/>
              </a:spcBef>
              <a:spcAft>
                <a:spcPct val="0"/>
              </a:spcAft>
              <a:defRPr sz="1200">
                <a:solidFill>
                  <a:schemeClr val="tx1"/>
                </a:solidFill>
                <a:latin typeface="Arial" panose="020B0604020202020204" pitchFamily="34" charset="0"/>
              </a:defRPr>
            </a:lvl8pPr>
            <a:lvl9pPr marL="3892029" indent="-228943" defTabSz="93167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8C5F02-4264-4D86-B3BD-BB3A93C1935A}" type="slidenum">
              <a:rPr lang="en-US" altLang="en-US"/>
              <a:pPr eaLnBrk="1" hangingPunct="1">
                <a:spcBef>
                  <a:spcPct val="0"/>
                </a:spcBef>
              </a:pPr>
              <a:t>27</a:t>
            </a:fld>
            <a:endParaRPr lang="en-US" altLang="en-US"/>
          </a:p>
        </p:txBody>
      </p:sp>
      <p:sp>
        <p:nvSpPr>
          <p:cNvPr id="51203" name="Rectangle 2">
            <a:extLst>
              <a:ext uri="{FF2B5EF4-FFF2-40B4-BE49-F238E27FC236}">
                <a16:creationId xmlns:a16="http://schemas.microsoft.com/office/drawing/2014/main" id="{64F066A9-0A0D-40F0-9C5D-2BD2C77717E4}"/>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3E7B12D-569F-41CF-875F-5A865FCB2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0328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A8D594B-D335-40CD-AD9B-CA6217FEDE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spcBef>
                <a:spcPct val="30000"/>
              </a:spcBef>
              <a:defRPr sz="1200">
                <a:solidFill>
                  <a:schemeClr val="tx1"/>
                </a:solidFill>
                <a:latin typeface="Arial" panose="020B0604020202020204" pitchFamily="34" charset="0"/>
              </a:defRPr>
            </a:lvl1pPr>
            <a:lvl2pPr marL="744064" indent="-286179" defTabSz="931670" eaLnBrk="0" hangingPunct="0">
              <a:spcBef>
                <a:spcPct val="30000"/>
              </a:spcBef>
              <a:defRPr sz="1200">
                <a:solidFill>
                  <a:schemeClr val="tx1"/>
                </a:solidFill>
                <a:latin typeface="Arial" panose="020B0604020202020204" pitchFamily="34" charset="0"/>
              </a:defRPr>
            </a:lvl2pPr>
            <a:lvl3pPr marL="1144715" indent="-228943" defTabSz="931670" eaLnBrk="0" hangingPunct="0">
              <a:spcBef>
                <a:spcPct val="30000"/>
              </a:spcBef>
              <a:defRPr sz="1200">
                <a:solidFill>
                  <a:schemeClr val="tx1"/>
                </a:solidFill>
                <a:latin typeface="Arial" panose="020B0604020202020204" pitchFamily="34" charset="0"/>
              </a:defRPr>
            </a:lvl3pPr>
            <a:lvl4pPr marL="1602600" indent="-228943" defTabSz="931670" eaLnBrk="0" hangingPunct="0">
              <a:spcBef>
                <a:spcPct val="30000"/>
              </a:spcBef>
              <a:defRPr sz="1200">
                <a:solidFill>
                  <a:schemeClr val="tx1"/>
                </a:solidFill>
                <a:latin typeface="Arial" panose="020B0604020202020204" pitchFamily="34" charset="0"/>
              </a:defRPr>
            </a:lvl4pPr>
            <a:lvl5pPr marL="2060486" indent="-228943" defTabSz="931670" eaLnBrk="0" hangingPunct="0">
              <a:spcBef>
                <a:spcPct val="30000"/>
              </a:spcBef>
              <a:defRPr sz="1200">
                <a:solidFill>
                  <a:schemeClr val="tx1"/>
                </a:solidFill>
                <a:latin typeface="Arial" panose="020B0604020202020204" pitchFamily="34" charset="0"/>
              </a:defRPr>
            </a:lvl5pPr>
            <a:lvl6pPr marL="2518372" indent="-228943" defTabSz="931670" eaLnBrk="0" fontAlgn="base" hangingPunct="0">
              <a:spcBef>
                <a:spcPct val="30000"/>
              </a:spcBef>
              <a:spcAft>
                <a:spcPct val="0"/>
              </a:spcAft>
              <a:defRPr sz="1200">
                <a:solidFill>
                  <a:schemeClr val="tx1"/>
                </a:solidFill>
                <a:latin typeface="Arial" panose="020B0604020202020204" pitchFamily="34" charset="0"/>
              </a:defRPr>
            </a:lvl6pPr>
            <a:lvl7pPr marL="2976258" indent="-228943" defTabSz="931670" eaLnBrk="0" fontAlgn="base" hangingPunct="0">
              <a:spcBef>
                <a:spcPct val="30000"/>
              </a:spcBef>
              <a:spcAft>
                <a:spcPct val="0"/>
              </a:spcAft>
              <a:defRPr sz="1200">
                <a:solidFill>
                  <a:schemeClr val="tx1"/>
                </a:solidFill>
                <a:latin typeface="Arial" panose="020B0604020202020204" pitchFamily="34" charset="0"/>
              </a:defRPr>
            </a:lvl7pPr>
            <a:lvl8pPr marL="3434144" indent="-228943" defTabSz="931670" eaLnBrk="0" fontAlgn="base" hangingPunct="0">
              <a:spcBef>
                <a:spcPct val="30000"/>
              </a:spcBef>
              <a:spcAft>
                <a:spcPct val="0"/>
              </a:spcAft>
              <a:defRPr sz="1200">
                <a:solidFill>
                  <a:schemeClr val="tx1"/>
                </a:solidFill>
                <a:latin typeface="Arial" panose="020B0604020202020204" pitchFamily="34" charset="0"/>
              </a:defRPr>
            </a:lvl8pPr>
            <a:lvl9pPr marL="3892029" indent="-228943" defTabSz="93167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BF8FB16-58E5-423C-AB5A-8DCC08095F4B}" type="slidenum">
              <a:rPr lang="en-US" altLang="en-US"/>
              <a:pPr eaLnBrk="1" hangingPunct="1">
                <a:spcBef>
                  <a:spcPct val="0"/>
                </a:spcBef>
              </a:pPr>
              <a:t>43</a:t>
            </a:fld>
            <a:endParaRPr lang="en-US" altLang="en-US"/>
          </a:p>
        </p:txBody>
      </p:sp>
      <p:sp>
        <p:nvSpPr>
          <p:cNvPr id="55299" name="Rectangle 2">
            <a:extLst>
              <a:ext uri="{FF2B5EF4-FFF2-40B4-BE49-F238E27FC236}">
                <a16:creationId xmlns:a16="http://schemas.microsoft.com/office/drawing/2014/main" id="{385AB784-5EFD-4741-B4EC-25A70A8097E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D9E5D0C-3371-40C3-985A-7251E01922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BC946E2-AEA7-4FD1-87F9-FF8E3AA021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spcBef>
                <a:spcPct val="30000"/>
              </a:spcBef>
              <a:defRPr sz="1200">
                <a:solidFill>
                  <a:schemeClr val="tx1"/>
                </a:solidFill>
                <a:latin typeface="Arial" panose="020B0604020202020204" pitchFamily="34" charset="0"/>
              </a:defRPr>
            </a:lvl1pPr>
            <a:lvl2pPr marL="744064" indent="-286179" defTabSz="931670" eaLnBrk="0" hangingPunct="0">
              <a:spcBef>
                <a:spcPct val="30000"/>
              </a:spcBef>
              <a:defRPr sz="1200">
                <a:solidFill>
                  <a:schemeClr val="tx1"/>
                </a:solidFill>
                <a:latin typeface="Arial" panose="020B0604020202020204" pitchFamily="34" charset="0"/>
              </a:defRPr>
            </a:lvl2pPr>
            <a:lvl3pPr marL="1144715" indent="-228943" defTabSz="931670" eaLnBrk="0" hangingPunct="0">
              <a:spcBef>
                <a:spcPct val="30000"/>
              </a:spcBef>
              <a:defRPr sz="1200">
                <a:solidFill>
                  <a:schemeClr val="tx1"/>
                </a:solidFill>
                <a:latin typeface="Arial" panose="020B0604020202020204" pitchFamily="34" charset="0"/>
              </a:defRPr>
            </a:lvl3pPr>
            <a:lvl4pPr marL="1602600" indent="-228943" defTabSz="931670" eaLnBrk="0" hangingPunct="0">
              <a:spcBef>
                <a:spcPct val="30000"/>
              </a:spcBef>
              <a:defRPr sz="1200">
                <a:solidFill>
                  <a:schemeClr val="tx1"/>
                </a:solidFill>
                <a:latin typeface="Arial" panose="020B0604020202020204" pitchFamily="34" charset="0"/>
              </a:defRPr>
            </a:lvl4pPr>
            <a:lvl5pPr marL="2060486" indent="-228943" defTabSz="931670" eaLnBrk="0" hangingPunct="0">
              <a:spcBef>
                <a:spcPct val="30000"/>
              </a:spcBef>
              <a:defRPr sz="1200">
                <a:solidFill>
                  <a:schemeClr val="tx1"/>
                </a:solidFill>
                <a:latin typeface="Arial" panose="020B0604020202020204" pitchFamily="34" charset="0"/>
              </a:defRPr>
            </a:lvl5pPr>
            <a:lvl6pPr marL="2518372" indent="-228943" defTabSz="931670" eaLnBrk="0" fontAlgn="base" hangingPunct="0">
              <a:spcBef>
                <a:spcPct val="30000"/>
              </a:spcBef>
              <a:spcAft>
                <a:spcPct val="0"/>
              </a:spcAft>
              <a:defRPr sz="1200">
                <a:solidFill>
                  <a:schemeClr val="tx1"/>
                </a:solidFill>
                <a:latin typeface="Arial" panose="020B0604020202020204" pitchFamily="34" charset="0"/>
              </a:defRPr>
            </a:lvl6pPr>
            <a:lvl7pPr marL="2976258" indent="-228943" defTabSz="931670" eaLnBrk="0" fontAlgn="base" hangingPunct="0">
              <a:spcBef>
                <a:spcPct val="30000"/>
              </a:spcBef>
              <a:spcAft>
                <a:spcPct val="0"/>
              </a:spcAft>
              <a:defRPr sz="1200">
                <a:solidFill>
                  <a:schemeClr val="tx1"/>
                </a:solidFill>
                <a:latin typeface="Arial" panose="020B0604020202020204" pitchFamily="34" charset="0"/>
              </a:defRPr>
            </a:lvl7pPr>
            <a:lvl8pPr marL="3434144" indent="-228943" defTabSz="931670" eaLnBrk="0" fontAlgn="base" hangingPunct="0">
              <a:spcBef>
                <a:spcPct val="30000"/>
              </a:spcBef>
              <a:spcAft>
                <a:spcPct val="0"/>
              </a:spcAft>
              <a:defRPr sz="1200">
                <a:solidFill>
                  <a:schemeClr val="tx1"/>
                </a:solidFill>
                <a:latin typeface="Arial" panose="020B0604020202020204" pitchFamily="34" charset="0"/>
              </a:defRPr>
            </a:lvl8pPr>
            <a:lvl9pPr marL="3892029" indent="-228943" defTabSz="93167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648C0E-0F3E-476B-83ED-A84217C32FA4}" type="slidenum">
              <a:rPr lang="en-US" altLang="en-US"/>
              <a:pPr eaLnBrk="1" hangingPunct="1">
                <a:spcBef>
                  <a:spcPct val="0"/>
                </a:spcBef>
              </a:pPr>
              <a:t>44</a:t>
            </a:fld>
            <a:endParaRPr lang="en-US" altLang="en-US"/>
          </a:p>
        </p:txBody>
      </p:sp>
      <p:sp>
        <p:nvSpPr>
          <p:cNvPr id="56323" name="Rectangle 2">
            <a:extLst>
              <a:ext uri="{FF2B5EF4-FFF2-40B4-BE49-F238E27FC236}">
                <a16:creationId xmlns:a16="http://schemas.microsoft.com/office/drawing/2014/main" id="{5E4C9877-2202-4C25-8943-0A3DB3B662E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A71BEB1-973A-4F78-BCE7-7E4944E178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8F98E8C-053D-4A84-8150-D87B4A6B17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6163D-F5BF-4BEA-8F99-182AE855D3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EFEC52-4228-4195-B3F6-5143C929C96A}"/>
              </a:ext>
            </a:extLst>
          </p:cNvPr>
          <p:cNvSpPr>
            <a:spLocks noGrp="1" noChangeArrowheads="1"/>
          </p:cNvSpPr>
          <p:nvPr>
            <p:ph type="sldNum" sz="quarter" idx="12"/>
          </p:nvPr>
        </p:nvSpPr>
        <p:spPr>
          <a:ln/>
        </p:spPr>
        <p:txBody>
          <a:bodyPr/>
          <a:lstStyle>
            <a:lvl1pPr>
              <a:defRPr/>
            </a:lvl1pPr>
          </a:lstStyle>
          <a:p>
            <a:fld id="{D702E980-2F71-4DC2-8E40-DA5EA31F169E}" type="slidenum">
              <a:rPr lang="en-US" altLang="en-US"/>
              <a:pPr/>
              <a:t>‹#›</a:t>
            </a:fld>
            <a:endParaRPr lang="en-US" altLang="en-US"/>
          </a:p>
        </p:txBody>
      </p:sp>
    </p:spTree>
    <p:extLst>
      <p:ext uri="{BB962C8B-B14F-4D97-AF65-F5344CB8AC3E}">
        <p14:creationId xmlns:p14="http://schemas.microsoft.com/office/powerpoint/2010/main" val="11919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7AE48E-1CDA-452F-803E-DA9BE2CFDA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B88D6B-9B28-4F0A-AD19-B0C7FFD7BB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F729A8-B6DF-4484-AE3D-D54920AC5D37}"/>
              </a:ext>
            </a:extLst>
          </p:cNvPr>
          <p:cNvSpPr>
            <a:spLocks noGrp="1" noChangeArrowheads="1"/>
          </p:cNvSpPr>
          <p:nvPr>
            <p:ph type="sldNum" sz="quarter" idx="12"/>
          </p:nvPr>
        </p:nvSpPr>
        <p:spPr>
          <a:ln/>
        </p:spPr>
        <p:txBody>
          <a:bodyPr/>
          <a:lstStyle>
            <a:lvl1pPr>
              <a:defRPr/>
            </a:lvl1pPr>
          </a:lstStyle>
          <a:p>
            <a:fld id="{F5291D04-8F55-4A79-BA49-2BBF4FDCC52A}" type="slidenum">
              <a:rPr lang="en-US" altLang="en-US"/>
              <a:pPr/>
              <a:t>‹#›</a:t>
            </a:fld>
            <a:endParaRPr lang="en-US" altLang="en-US"/>
          </a:p>
        </p:txBody>
      </p:sp>
    </p:spTree>
    <p:extLst>
      <p:ext uri="{BB962C8B-B14F-4D97-AF65-F5344CB8AC3E}">
        <p14:creationId xmlns:p14="http://schemas.microsoft.com/office/powerpoint/2010/main" val="2773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14D4AB-317F-4F78-9D6D-0F5F5349C0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8DBEFC-1366-475A-8E6C-DD5CF1D7EA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DCED0-887E-488F-A658-B84D06D44424}"/>
              </a:ext>
            </a:extLst>
          </p:cNvPr>
          <p:cNvSpPr>
            <a:spLocks noGrp="1" noChangeArrowheads="1"/>
          </p:cNvSpPr>
          <p:nvPr>
            <p:ph type="sldNum" sz="quarter" idx="12"/>
          </p:nvPr>
        </p:nvSpPr>
        <p:spPr>
          <a:ln/>
        </p:spPr>
        <p:txBody>
          <a:bodyPr/>
          <a:lstStyle>
            <a:lvl1pPr>
              <a:defRPr/>
            </a:lvl1pPr>
          </a:lstStyle>
          <a:p>
            <a:fld id="{1FACF476-FF27-43A2-851A-890FA566A08B}" type="slidenum">
              <a:rPr lang="en-US" altLang="en-US"/>
              <a:pPr/>
              <a:t>‹#›</a:t>
            </a:fld>
            <a:endParaRPr lang="en-US" altLang="en-US"/>
          </a:p>
        </p:txBody>
      </p:sp>
    </p:spTree>
    <p:extLst>
      <p:ext uri="{BB962C8B-B14F-4D97-AF65-F5344CB8AC3E}">
        <p14:creationId xmlns:p14="http://schemas.microsoft.com/office/powerpoint/2010/main" val="200815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9C1276-CE7E-4ED1-964D-CF9976962E7F}"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253034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2DA9-3F54-4853-8DF7-5B2B42FBAEE8}"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1845882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F57B7E-8102-4334-AC02-645A3C3EDB22}"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505249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05EE37-1CA0-4705-A7A7-172715E4CA5A}"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225879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467E0-DDFE-4EC3-B1FA-F2B9F2EE41DC}" type="datetime1">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63622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9DCD5-27D9-40BE-A2C4-B6DF69C1C7F3}" type="datetime1">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383536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8823F-47EB-4430-B137-12657A02EF5D}" type="datetime1">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258420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631CAD-85BA-41C2-A440-C5AC608A8226}"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686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57CCB0-6A36-498F-86E4-884950B0AE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A5DDD6-20C5-4D36-B1B0-946B9E76EC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69231D-71BD-4E1E-B616-BB584388AD7D}"/>
              </a:ext>
            </a:extLst>
          </p:cNvPr>
          <p:cNvSpPr>
            <a:spLocks noGrp="1" noChangeArrowheads="1"/>
          </p:cNvSpPr>
          <p:nvPr>
            <p:ph type="sldNum" sz="quarter" idx="12"/>
          </p:nvPr>
        </p:nvSpPr>
        <p:spPr>
          <a:ln/>
        </p:spPr>
        <p:txBody>
          <a:bodyPr/>
          <a:lstStyle>
            <a:lvl1pPr>
              <a:defRPr/>
            </a:lvl1pPr>
          </a:lstStyle>
          <a:p>
            <a:fld id="{EC55D931-6F53-4D41-BBD4-7D39D5AF4D43}" type="slidenum">
              <a:rPr lang="en-US" altLang="en-US"/>
              <a:pPr/>
              <a:t>‹#›</a:t>
            </a:fld>
            <a:endParaRPr lang="en-US" altLang="en-US"/>
          </a:p>
        </p:txBody>
      </p:sp>
    </p:spTree>
    <p:extLst>
      <p:ext uri="{BB962C8B-B14F-4D97-AF65-F5344CB8AC3E}">
        <p14:creationId xmlns:p14="http://schemas.microsoft.com/office/powerpoint/2010/main" val="1562595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A02E66-37DE-4279-A60B-7CD4FA4B73E9}" type="datetime1">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10299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E8E7C1-2633-41A3-95DE-244D44170D4D}"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3838104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E3016-F156-4BFE-9D27-330A524EB94C}" type="datetime1">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32A421-7B6C-4611-AAC6-5F95A6742CDE}" type="slidenum">
              <a:rPr lang="en-US" smtClean="0"/>
              <a:t>‹#›</a:t>
            </a:fld>
            <a:endParaRPr lang="en-US" dirty="0"/>
          </a:p>
        </p:txBody>
      </p:sp>
    </p:spTree>
    <p:extLst>
      <p:ext uri="{BB962C8B-B14F-4D97-AF65-F5344CB8AC3E}">
        <p14:creationId xmlns:p14="http://schemas.microsoft.com/office/powerpoint/2010/main" val="180981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609FA-FE2A-4BBC-9863-2EE05D833AF7}"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40254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A52FB-CA61-40A8-A6DD-E96C47A3E850}"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1548880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1E998B-8AB3-475C-B801-A8ABAFCE4A29}"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2295763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469B5-10C4-4703-8CF6-0C0EE4CA4A73}"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2866469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7EC7F0-26A8-48CE-962B-7CD961B82495}" type="datetime1">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3006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F4E2B3-0226-4510-8207-20AB70697B55}" type="datetime1">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95845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3B03C-53CB-4DC9-98EA-4BABD3749A7D}" type="datetime1">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146495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D346A9-BE09-4C2B-A2AA-4AB7AD9082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23CEDE-3BA3-4FDE-A751-FDD45EC72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31F7AC-2505-4035-BC8C-3EA790428ACF}"/>
              </a:ext>
            </a:extLst>
          </p:cNvPr>
          <p:cNvSpPr>
            <a:spLocks noGrp="1" noChangeArrowheads="1"/>
          </p:cNvSpPr>
          <p:nvPr>
            <p:ph type="sldNum" sz="quarter" idx="12"/>
          </p:nvPr>
        </p:nvSpPr>
        <p:spPr>
          <a:ln/>
        </p:spPr>
        <p:txBody>
          <a:bodyPr/>
          <a:lstStyle>
            <a:lvl1pPr>
              <a:defRPr/>
            </a:lvl1pPr>
          </a:lstStyle>
          <a:p>
            <a:fld id="{88E92194-F963-4A2C-8AFB-FCEC29A26E9B}" type="slidenum">
              <a:rPr lang="en-US" altLang="en-US"/>
              <a:pPr/>
              <a:t>‹#›</a:t>
            </a:fld>
            <a:endParaRPr lang="en-US" altLang="en-US"/>
          </a:p>
        </p:txBody>
      </p:sp>
    </p:spTree>
    <p:extLst>
      <p:ext uri="{BB962C8B-B14F-4D97-AF65-F5344CB8AC3E}">
        <p14:creationId xmlns:p14="http://schemas.microsoft.com/office/powerpoint/2010/main" val="885538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28A7D6-4E37-4BB8-8597-BAA2F25F7324}"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1491338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ACE3F-3448-4EB2-99F9-64E26CEDADC9}" type="datetime1">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1402829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2C372-BA74-4F43-A640-22BB083CF61E}"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2710896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8F3D0-2117-4B51-9466-6EA3C18D1AD7}" type="datetime1">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86A66-A6F0-41EC-BF4D-E85CCAE64946}" type="slidenum">
              <a:rPr lang="en-US" smtClean="0"/>
              <a:t>‹#›</a:t>
            </a:fld>
            <a:endParaRPr lang="en-US"/>
          </a:p>
        </p:txBody>
      </p:sp>
    </p:spTree>
    <p:extLst>
      <p:ext uri="{BB962C8B-B14F-4D97-AF65-F5344CB8AC3E}">
        <p14:creationId xmlns:p14="http://schemas.microsoft.com/office/powerpoint/2010/main" val="377531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2FBE67-549B-4196-BF60-31686483B9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4762C1-E507-49C0-A58B-90E43C230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13BCD9-D4F1-41F6-B1BE-05F735B9B151}"/>
              </a:ext>
            </a:extLst>
          </p:cNvPr>
          <p:cNvSpPr>
            <a:spLocks noGrp="1" noChangeArrowheads="1"/>
          </p:cNvSpPr>
          <p:nvPr>
            <p:ph type="sldNum" sz="quarter" idx="12"/>
          </p:nvPr>
        </p:nvSpPr>
        <p:spPr>
          <a:ln/>
        </p:spPr>
        <p:txBody>
          <a:bodyPr/>
          <a:lstStyle>
            <a:lvl1pPr>
              <a:defRPr/>
            </a:lvl1pPr>
          </a:lstStyle>
          <a:p>
            <a:fld id="{A538856B-6999-485C-8432-9C958888FAA5}" type="slidenum">
              <a:rPr lang="en-US" altLang="en-US"/>
              <a:pPr/>
              <a:t>‹#›</a:t>
            </a:fld>
            <a:endParaRPr lang="en-US" altLang="en-US"/>
          </a:p>
        </p:txBody>
      </p:sp>
    </p:spTree>
    <p:extLst>
      <p:ext uri="{BB962C8B-B14F-4D97-AF65-F5344CB8AC3E}">
        <p14:creationId xmlns:p14="http://schemas.microsoft.com/office/powerpoint/2010/main" val="369356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9C6769-B654-43FA-B28C-F92B3EE17F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BCB12C-9262-424D-B1EE-E86F6F7A5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B32E14B-60A1-48CB-A274-44FF26663EE4}"/>
              </a:ext>
            </a:extLst>
          </p:cNvPr>
          <p:cNvSpPr>
            <a:spLocks noGrp="1" noChangeArrowheads="1"/>
          </p:cNvSpPr>
          <p:nvPr>
            <p:ph type="sldNum" sz="quarter" idx="12"/>
          </p:nvPr>
        </p:nvSpPr>
        <p:spPr>
          <a:ln/>
        </p:spPr>
        <p:txBody>
          <a:bodyPr/>
          <a:lstStyle>
            <a:lvl1pPr>
              <a:defRPr/>
            </a:lvl1pPr>
          </a:lstStyle>
          <a:p>
            <a:fld id="{070E206D-4C24-4A1F-9F1F-E20304EB1F6C}" type="slidenum">
              <a:rPr lang="en-US" altLang="en-US"/>
              <a:pPr/>
              <a:t>‹#›</a:t>
            </a:fld>
            <a:endParaRPr lang="en-US" altLang="en-US"/>
          </a:p>
        </p:txBody>
      </p:sp>
    </p:spTree>
    <p:extLst>
      <p:ext uri="{BB962C8B-B14F-4D97-AF65-F5344CB8AC3E}">
        <p14:creationId xmlns:p14="http://schemas.microsoft.com/office/powerpoint/2010/main" val="427119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CEF00E-EAEA-4A9E-8602-9B28997DDC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CB77DBD-3B98-4844-814A-D3AA8BBA70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0DDC96-E766-4DF3-AB36-3EF10C894B0D}"/>
              </a:ext>
            </a:extLst>
          </p:cNvPr>
          <p:cNvSpPr>
            <a:spLocks noGrp="1" noChangeArrowheads="1"/>
          </p:cNvSpPr>
          <p:nvPr>
            <p:ph type="sldNum" sz="quarter" idx="12"/>
          </p:nvPr>
        </p:nvSpPr>
        <p:spPr>
          <a:ln/>
        </p:spPr>
        <p:txBody>
          <a:bodyPr/>
          <a:lstStyle>
            <a:lvl1pPr>
              <a:defRPr/>
            </a:lvl1pPr>
          </a:lstStyle>
          <a:p>
            <a:fld id="{BEB16C74-CCCD-4CD8-A85A-1F1AADF5BDEB}" type="slidenum">
              <a:rPr lang="en-US" altLang="en-US"/>
              <a:pPr/>
              <a:t>‹#›</a:t>
            </a:fld>
            <a:endParaRPr lang="en-US" altLang="en-US"/>
          </a:p>
        </p:txBody>
      </p:sp>
    </p:spTree>
    <p:extLst>
      <p:ext uri="{BB962C8B-B14F-4D97-AF65-F5344CB8AC3E}">
        <p14:creationId xmlns:p14="http://schemas.microsoft.com/office/powerpoint/2010/main" val="407369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350A53-619B-4021-A758-CA8ACFA4FC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0485E9-A2F0-4636-9F23-1EA3AE41DE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0936E57-F60F-45AB-ACD9-DF92768E11C0}"/>
              </a:ext>
            </a:extLst>
          </p:cNvPr>
          <p:cNvSpPr>
            <a:spLocks noGrp="1" noChangeArrowheads="1"/>
          </p:cNvSpPr>
          <p:nvPr>
            <p:ph type="sldNum" sz="quarter" idx="12"/>
          </p:nvPr>
        </p:nvSpPr>
        <p:spPr>
          <a:ln/>
        </p:spPr>
        <p:txBody>
          <a:bodyPr/>
          <a:lstStyle>
            <a:lvl1pPr>
              <a:defRPr/>
            </a:lvl1pPr>
          </a:lstStyle>
          <a:p>
            <a:fld id="{BCC37CEF-5FE3-4095-B60F-EF55546D0F10}" type="slidenum">
              <a:rPr lang="en-US" altLang="en-US"/>
              <a:pPr/>
              <a:t>‹#›</a:t>
            </a:fld>
            <a:endParaRPr lang="en-US" altLang="en-US"/>
          </a:p>
        </p:txBody>
      </p:sp>
    </p:spTree>
    <p:extLst>
      <p:ext uri="{BB962C8B-B14F-4D97-AF65-F5344CB8AC3E}">
        <p14:creationId xmlns:p14="http://schemas.microsoft.com/office/powerpoint/2010/main" val="134769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35BFB6-7A97-470C-907B-DE6CF1C86A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36143B-6685-4A1B-8808-DE1E7A28B0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DD6CF3-DE82-4B9F-A02A-CEE320D05424}"/>
              </a:ext>
            </a:extLst>
          </p:cNvPr>
          <p:cNvSpPr>
            <a:spLocks noGrp="1" noChangeArrowheads="1"/>
          </p:cNvSpPr>
          <p:nvPr>
            <p:ph type="sldNum" sz="quarter" idx="12"/>
          </p:nvPr>
        </p:nvSpPr>
        <p:spPr>
          <a:ln/>
        </p:spPr>
        <p:txBody>
          <a:bodyPr/>
          <a:lstStyle>
            <a:lvl1pPr>
              <a:defRPr/>
            </a:lvl1pPr>
          </a:lstStyle>
          <a:p>
            <a:fld id="{60398303-C823-4BF9-AB3E-17B8A5FC64D0}" type="slidenum">
              <a:rPr lang="en-US" altLang="en-US"/>
              <a:pPr/>
              <a:t>‹#›</a:t>
            </a:fld>
            <a:endParaRPr lang="en-US" altLang="en-US"/>
          </a:p>
        </p:txBody>
      </p:sp>
    </p:spTree>
    <p:extLst>
      <p:ext uri="{BB962C8B-B14F-4D97-AF65-F5344CB8AC3E}">
        <p14:creationId xmlns:p14="http://schemas.microsoft.com/office/powerpoint/2010/main" val="3501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8CA60C-4E88-4422-AC0F-811093FFEF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D02173-87A7-41FC-8F65-9D649800A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DBE837-87C8-4C8C-B36C-5A357F3AD418}"/>
              </a:ext>
            </a:extLst>
          </p:cNvPr>
          <p:cNvSpPr>
            <a:spLocks noGrp="1" noChangeArrowheads="1"/>
          </p:cNvSpPr>
          <p:nvPr>
            <p:ph type="sldNum" sz="quarter" idx="12"/>
          </p:nvPr>
        </p:nvSpPr>
        <p:spPr>
          <a:ln/>
        </p:spPr>
        <p:txBody>
          <a:bodyPr/>
          <a:lstStyle>
            <a:lvl1pPr>
              <a:defRPr/>
            </a:lvl1pPr>
          </a:lstStyle>
          <a:p>
            <a:fld id="{C75CF33C-D571-457F-B69D-17BEE6A37068}" type="slidenum">
              <a:rPr lang="en-US" altLang="en-US"/>
              <a:pPr/>
              <a:t>‹#›</a:t>
            </a:fld>
            <a:endParaRPr lang="en-US" altLang="en-US"/>
          </a:p>
        </p:txBody>
      </p:sp>
    </p:spTree>
    <p:extLst>
      <p:ext uri="{BB962C8B-B14F-4D97-AF65-F5344CB8AC3E}">
        <p14:creationId xmlns:p14="http://schemas.microsoft.com/office/powerpoint/2010/main" val="114821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44BA2F-8AE0-4731-9AAE-83E8B85E029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E871968-83FF-44DA-B2D1-205B2128170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11F92AC-11DD-4D2E-91C9-548B7BB74C6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6673DB6B-8302-47DE-B1C7-18FDE32C9CC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7ECF508A-8217-4657-AF89-B9686AB83C5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9D5EAFC6-71F3-47BF-B70B-D6DB65AB34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95E27-8304-44A1-8506-033F846C20A9}" type="datetime1">
              <a:rPr lang="en-US" smtClean="0"/>
              <a:t>3/4/2020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2A421-7B6C-4611-AAC6-5F95A6742CDE}" type="slidenum">
              <a:rPr lang="en-US" smtClean="0"/>
              <a:t>‹#›</a:t>
            </a:fld>
            <a:endParaRPr lang="en-US" dirty="0"/>
          </a:p>
        </p:txBody>
      </p:sp>
    </p:spTree>
    <p:extLst>
      <p:ext uri="{BB962C8B-B14F-4D97-AF65-F5344CB8AC3E}">
        <p14:creationId xmlns:p14="http://schemas.microsoft.com/office/powerpoint/2010/main" val="233346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BF8F4-C804-4957-A138-D0C9913E7FA1}" type="datetime1">
              <a:rPr lang="en-US" smtClean="0"/>
              <a:t>3/4/2020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86A66-A6F0-41EC-BF4D-E85CCAE64946}" type="slidenum">
              <a:rPr lang="en-US" smtClean="0"/>
              <a:t>‹#›</a:t>
            </a:fld>
            <a:endParaRPr lang="en-US"/>
          </a:p>
        </p:txBody>
      </p:sp>
    </p:spTree>
    <p:extLst>
      <p:ext uri="{BB962C8B-B14F-4D97-AF65-F5344CB8AC3E}">
        <p14:creationId xmlns:p14="http://schemas.microsoft.com/office/powerpoint/2010/main" val="2102652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hyperlink" Target="https://www.brainpop.com/socialstudies/ushistory/causesoftheamericanrevolution/" TargetMode="Externa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www.dailymotion.com/video/xwiufq" TargetMode="External"/><Relationship Id="rId4" Type="http://schemas.openxmlformats.org/officeDocument/2006/relationships/image" Target="../media/image17.png"/><Relationship Id="rId9" Type="http://schemas.openxmlformats.org/officeDocument/2006/relationships/hyperlink" Target="https://www.thinglink.com/scene/128121505124345446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ilymotion.com/video/xwiufq"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5ZIkQGFcI1E&amp;t=30s" TargetMode="External"/><Relationship Id="rId2" Type="http://schemas.openxmlformats.org/officeDocument/2006/relationships/image" Target="../media/image27.png"/><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ission-us.org/"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ission-us.org/"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ission-us.org/"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ission-us.org/"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youtube.com/watch?v=JeqtkPR9l_0" TargetMode="Externa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www.dailymotion.com/video/xwiufq" TargetMode="Externa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oogle.com/url?sa=i&amp;rct=j&amp;q=&amp;esrc=s&amp;source=images&amp;cd=&amp;cad=rja&amp;uact=8&amp;ved=0ahUKEwjvjeKxiofXAhUDzIMKHWI1De0QjRwIBw&amp;url=https://thenextweb.com/apps/2010/09/08/add-visual-flair-to-brainstorming-with-idea-mapper-for-ipad/&amp;psig=AOvVaw1Cf8xoirDWK51A2BtvKw4P&amp;ust=1508859622771088" TargetMode="Externa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91563532-8519-4FC8-BC30-45397BB67CB3}"/>
              </a:ext>
            </a:extLst>
          </p:cNvPr>
          <p:cNvSpPr txBox="1">
            <a:spLocks noChangeArrowheads="1"/>
          </p:cNvSpPr>
          <p:nvPr/>
        </p:nvSpPr>
        <p:spPr bwMode="auto">
          <a:xfrm>
            <a:off x="0" y="100151"/>
            <a:ext cx="9144000" cy="1046440"/>
          </a:xfrm>
          <a:prstGeom prst="rect">
            <a:avLst/>
          </a:prstGeom>
          <a:noFill/>
          <a:ln w="9525">
            <a:noFill/>
            <a:miter lim="800000"/>
            <a:headEnd/>
            <a:tailEnd/>
          </a:ln>
          <a:effectLst/>
        </p:spPr>
        <p:txBody>
          <a:bodyPr>
            <a:spAutoFit/>
          </a:bodyPr>
          <a:lstStyle/>
          <a:p>
            <a:pPr eaLnBrk="1" hangingPunct="1">
              <a:defRPr/>
            </a:pPr>
            <a:r>
              <a:rPr lang="en-US" b="1" dirty="0">
                <a:latin typeface="Source Sans Pro Black" panose="020B0803030403020204" pitchFamily="34" charset="0"/>
                <a:ea typeface="Source Sans Pro Black" panose="020B0803030403020204" pitchFamily="34" charset="0"/>
              </a:rPr>
              <a:t>SS Grade 7 Name:</a:t>
            </a:r>
            <a:r>
              <a:rPr lang="en-US" b="1" u="sng" dirty="0">
                <a:latin typeface="Source Sans Pro Black" panose="020B0803030403020204" pitchFamily="34" charset="0"/>
                <a:ea typeface="Source Sans Pro Black" panose="020B0803030403020204" pitchFamily="34" charset="0"/>
              </a:rPr>
              <a:t>			_________________________	</a:t>
            </a:r>
            <a:r>
              <a:rPr lang="en-US" b="1" dirty="0">
                <a:latin typeface="Source Sans Pro Black" panose="020B0803030403020204" pitchFamily="34" charset="0"/>
                <a:ea typeface="Source Sans Pro Black" panose="020B0803030403020204" pitchFamily="34" charset="0"/>
              </a:rPr>
              <a:t>	Period:</a:t>
            </a:r>
            <a:r>
              <a:rPr lang="en-US" u="sng" dirty="0">
                <a:latin typeface="Source Sans Pro Black" panose="020B0803030403020204" pitchFamily="34" charset="0"/>
                <a:ea typeface="Source Sans Pro Black" panose="020B0803030403020204" pitchFamily="34" charset="0"/>
              </a:rPr>
              <a:t>	</a:t>
            </a:r>
            <a:endParaRPr lang="en-US" b="1" dirty="0">
              <a:latin typeface="Source Sans Pro Black" panose="020B0803030403020204" pitchFamily="34" charset="0"/>
              <a:ea typeface="Source Sans Pro Black" panose="020B0803030403020204" pitchFamily="34" charset="0"/>
            </a:endParaRPr>
          </a:p>
          <a:p>
            <a:pPr eaLnBrk="1" hangingPunct="1">
              <a:defRPr/>
            </a:pPr>
            <a:r>
              <a:rPr lang="en-US" b="1" dirty="0">
                <a:latin typeface="Source Sans Pro Black" panose="020B0803030403020204" pitchFamily="34" charset="0"/>
                <a:ea typeface="Source Sans Pro Black" panose="020B0803030403020204" pitchFamily="34" charset="0"/>
              </a:rPr>
              <a:t>							</a:t>
            </a:r>
          </a:p>
          <a:p>
            <a:pPr eaLnBrk="1" hangingPunct="1">
              <a:defRPr/>
            </a:pPr>
            <a:endParaRPr lang="en-US" b="1" dirty="0">
              <a:latin typeface="Source Sans Pro Black" panose="020B0803030403020204" pitchFamily="34" charset="0"/>
              <a:ea typeface="Source Sans Pro Black" panose="020B0803030403020204" pitchFamily="34" charset="0"/>
            </a:endParaRPr>
          </a:p>
          <a:p>
            <a:pPr algn="ctr" eaLnBrk="1" hangingPunct="1">
              <a:defRPr/>
            </a:pPr>
            <a:r>
              <a:rPr lang="en-US" sz="3200" b="1" dirty="0">
                <a:solidFill>
                  <a:schemeClr val="accent1">
                    <a:lumMod val="75000"/>
                  </a:schemeClr>
                </a:solidFill>
                <a:latin typeface="Source Sans Pro Black" panose="020B0803030403020204" pitchFamily="34" charset="0"/>
                <a:ea typeface="Source Sans Pro Black" panose="020B0803030403020204" pitchFamily="34" charset="0"/>
              </a:rPr>
              <a:t>MODULE: Unit 5- Revolution</a:t>
            </a:r>
          </a:p>
        </p:txBody>
      </p:sp>
      <p:sp>
        <p:nvSpPr>
          <p:cNvPr id="3" name="Rectangle 2">
            <a:extLst>
              <a:ext uri="{FF2B5EF4-FFF2-40B4-BE49-F238E27FC236}">
                <a16:creationId xmlns:a16="http://schemas.microsoft.com/office/drawing/2014/main" id="{99215F72-2C43-4AAF-842C-42EA9FD68AF0}"/>
              </a:ext>
            </a:extLst>
          </p:cNvPr>
          <p:cNvSpPr/>
          <p:nvPr/>
        </p:nvSpPr>
        <p:spPr>
          <a:xfrm>
            <a:off x="0" y="1012032"/>
            <a:ext cx="9144000" cy="630942"/>
          </a:xfrm>
          <a:prstGeom prst="rect">
            <a:avLst/>
          </a:prstGeom>
        </p:spPr>
        <p:txBody>
          <a:bodyPr>
            <a:spAutoFit/>
          </a:bodyPr>
          <a:lstStyle/>
          <a:p>
            <a:pPr algn="ctr">
              <a:spcBef>
                <a:spcPct val="50000"/>
              </a:spcBef>
              <a:defRPr/>
            </a:pPr>
            <a:r>
              <a:rPr lang="en-US" sz="1400" b="1" dirty="0">
                <a:solidFill>
                  <a:schemeClr val="accent5">
                    <a:lumMod val="50000"/>
                  </a:schemeClr>
                </a:solidFill>
                <a:latin typeface="Source Sans Pro Black" panose="020B0604020202020204" pitchFamily="34" charset="0"/>
              </a:rPr>
              <a:t>Objective: What were the political,  Economic, and social causes to the American Revolution?</a:t>
            </a:r>
          </a:p>
          <a:p>
            <a:pPr algn="ctr">
              <a:spcBef>
                <a:spcPct val="50000"/>
              </a:spcBef>
              <a:defRPr/>
            </a:pPr>
            <a:endParaRPr lang="en-US" sz="1400" b="1" dirty="0">
              <a:solidFill>
                <a:schemeClr val="accent5">
                  <a:lumMod val="50000"/>
                </a:schemeClr>
              </a:solidFill>
              <a:latin typeface="Source Sans Pro Black" panose="020B0604020202020204" pitchFamily="34" charset="0"/>
            </a:endParaRPr>
          </a:p>
        </p:txBody>
      </p:sp>
      <p:graphicFrame>
        <p:nvGraphicFramePr>
          <p:cNvPr id="5" name="Table 4">
            <a:extLst>
              <a:ext uri="{FF2B5EF4-FFF2-40B4-BE49-F238E27FC236}">
                <a16:creationId xmlns:a16="http://schemas.microsoft.com/office/drawing/2014/main" id="{6A59B2AD-322B-413F-A4C8-9C7B1DE6507C}"/>
              </a:ext>
            </a:extLst>
          </p:cNvPr>
          <p:cNvGraphicFramePr>
            <a:graphicFrameLocks noGrp="1"/>
          </p:cNvGraphicFramePr>
          <p:nvPr>
            <p:extLst>
              <p:ext uri="{D42A27DB-BD31-4B8C-83A1-F6EECF244321}">
                <p14:modId xmlns:p14="http://schemas.microsoft.com/office/powerpoint/2010/main" val="3000442624"/>
              </p:ext>
            </p:extLst>
          </p:nvPr>
        </p:nvGraphicFramePr>
        <p:xfrm>
          <a:off x="274638" y="1417638"/>
          <a:ext cx="8594725" cy="4175194"/>
        </p:xfrm>
        <a:graphic>
          <a:graphicData uri="http://schemas.openxmlformats.org/drawingml/2006/table">
            <a:tbl>
              <a:tblPr firstRow="1" bandRow="1">
                <a:tableStyleId>{2D5ABB26-0587-4C30-8999-92F81FD0307C}</a:tableStyleId>
              </a:tblPr>
              <a:tblGrid>
                <a:gridCol w="2011531">
                  <a:extLst>
                    <a:ext uri="{9D8B030D-6E8A-4147-A177-3AD203B41FA5}">
                      <a16:colId xmlns:a16="http://schemas.microsoft.com/office/drawing/2014/main" val="20000"/>
                    </a:ext>
                  </a:extLst>
                </a:gridCol>
                <a:gridCol w="4571663">
                  <a:extLst>
                    <a:ext uri="{9D8B030D-6E8A-4147-A177-3AD203B41FA5}">
                      <a16:colId xmlns:a16="http://schemas.microsoft.com/office/drawing/2014/main" val="20001"/>
                    </a:ext>
                  </a:extLst>
                </a:gridCol>
                <a:gridCol w="2011531">
                  <a:extLst>
                    <a:ext uri="{9D8B030D-6E8A-4147-A177-3AD203B41FA5}">
                      <a16:colId xmlns:a16="http://schemas.microsoft.com/office/drawing/2014/main" val="20002"/>
                    </a:ext>
                  </a:extLst>
                </a:gridCol>
              </a:tblGrid>
              <a:tr h="518142">
                <a:tc gridSpan="3">
                  <a:txBody>
                    <a:bodyPr/>
                    <a:lstStyle/>
                    <a:p>
                      <a:pPr algn="ctr"/>
                      <a:r>
                        <a:rPr lang="en-US" sz="2800" b="1" dirty="0">
                          <a:latin typeface="Abadi" panose="020B0604020104020204" pitchFamily="34" charset="0"/>
                        </a:rPr>
                        <a:t>Table of Contents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131">
                <a:tc>
                  <a:txBody>
                    <a:bodyPr/>
                    <a:lstStyle/>
                    <a:p>
                      <a:pPr algn="ctr"/>
                      <a:r>
                        <a:rPr lang="en-US" sz="2000" b="1" dirty="0">
                          <a:latin typeface="Abadi" panose="020B0604020104020204" pitchFamily="34" charset="0"/>
                        </a:rPr>
                        <a:t>Date</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Topic(s)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latin typeface="Abadi" panose="020B0604020104020204" pitchFamily="34" charset="0"/>
                        </a:rPr>
                        <a:t>Page Numbers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131">
                <a:tc>
                  <a:txBody>
                    <a:bodyPr/>
                    <a:lstStyle/>
                    <a:p>
                      <a:pPr algn="ctr"/>
                      <a:r>
                        <a:rPr lang="en-US" sz="2000" dirty="0">
                          <a:latin typeface="Abadi" panose="020B0604020104020204" pitchFamily="34" charset="0"/>
                        </a:rPr>
                        <a:t>Days 1 - 3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French and Indian War</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2 - 10</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131">
                <a:tc>
                  <a:txBody>
                    <a:bodyPr/>
                    <a:lstStyle/>
                    <a:p>
                      <a:pPr algn="ctr"/>
                      <a:r>
                        <a:rPr lang="en-US" sz="2000" dirty="0">
                          <a:latin typeface="Abadi" panose="020B0604020104020204" pitchFamily="34" charset="0"/>
                        </a:rPr>
                        <a:t>Days 4 - 8</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American Grievances </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11-12</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131">
                <a:tc>
                  <a:txBody>
                    <a:bodyPr/>
                    <a:lstStyle/>
                    <a:p>
                      <a:pPr algn="ctr"/>
                      <a:r>
                        <a:rPr lang="en-US" sz="2000" dirty="0">
                          <a:latin typeface="Abadi" panose="020B0604020104020204" pitchFamily="34" charset="0"/>
                        </a:rPr>
                        <a:t>Days 9-11</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Boston Massacre</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13 - 23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131">
                <a:tc>
                  <a:txBody>
                    <a:bodyPr/>
                    <a:lstStyle/>
                    <a:p>
                      <a:pPr algn="ctr"/>
                      <a:r>
                        <a:rPr lang="en-US" sz="2000" dirty="0">
                          <a:latin typeface="Abadi" panose="020B0604020104020204" pitchFamily="34" charset="0"/>
                        </a:rPr>
                        <a:t>Days 12-13 </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Boston Tea Party</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24-25</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Days 14 - 16</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Battle Lexington &amp; Concord</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26</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1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Abadi" panose="020B0604020104020204" pitchFamily="34" charset="0"/>
                        </a:rPr>
                        <a:t>Day 17 - 19</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Advantages &amp; Disadvantages</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28 – 33</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71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latin typeface="Abadi" panose="020B0604020104020204" pitchFamily="34" charset="0"/>
                        </a:rPr>
                        <a:t>Day 20 - 21</a:t>
                      </a: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a:latin typeface="Abadi" panose="020B0604020104020204" pitchFamily="34" charset="0"/>
                        </a:rPr>
                        <a:t>Battles Time Line</a:t>
                      </a:r>
                      <a:endParaRPr lang="en-US" sz="2000" dirty="0">
                        <a:latin typeface="Abadi" panose="020B0604020104020204" pitchFamily="34" charset="0"/>
                      </a:endParaRP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latin typeface="Abadi" panose="020B0604020104020204" pitchFamily="34" charset="0"/>
                        </a:rPr>
                        <a:t>34 - 36</a:t>
                      </a:r>
                    </a:p>
                  </a:txBody>
                  <a:tcPr marL="91433" marR="91433" marT="45713" marB="4571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120" name="Slide Number Placeholder 8">
            <a:extLst>
              <a:ext uri="{FF2B5EF4-FFF2-40B4-BE49-F238E27FC236}">
                <a16:creationId xmlns:a16="http://schemas.microsoft.com/office/drawing/2014/main" id="{333EB64F-3C22-4A57-983A-963B57A9F9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000">
                <a:solidFill>
                  <a:schemeClr val="tx1"/>
                </a:solidFill>
                <a:latin typeface="Times New Roman" panose="02020603050405020304" pitchFamily="18" charset="0"/>
              </a:defRPr>
            </a:lvl1pPr>
            <a:lvl2pPr marL="742950" indent="-285750">
              <a:spcBef>
                <a:spcPct val="20000"/>
              </a:spcBef>
              <a:buChar char="–"/>
              <a:defRPr sz="1000">
                <a:solidFill>
                  <a:schemeClr val="tx1"/>
                </a:solidFill>
                <a:latin typeface="Times New Roman" panose="02020603050405020304" pitchFamily="18" charset="0"/>
              </a:defRPr>
            </a:lvl2pPr>
            <a:lvl3pPr marL="1143000" indent="-228600">
              <a:spcBef>
                <a:spcPct val="20000"/>
              </a:spcBef>
              <a:buChar char="•"/>
              <a:defRPr sz="1000">
                <a:solidFill>
                  <a:schemeClr val="tx1"/>
                </a:solidFill>
                <a:latin typeface="Times New Roman" panose="02020603050405020304" pitchFamily="18" charset="0"/>
              </a:defRPr>
            </a:lvl3pPr>
            <a:lvl4pPr marL="1600200" indent="-228600">
              <a:spcBef>
                <a:spcPct val="20000"/>
              </a:spcBef>
              <a:buChar char="–"/>
              <a:defRPr sz="1000">
                <a:solidFill>
                  <a:schemeClr val="tx1"/>
                </a:solidFill>
                <a:latin typeface="Times New Roman" panose="02020603050405020304" pitchFamily="18" charset="0"/>
              </a:defRPr>
            </a:lvl4pPr>
            <a:lvl5pPr marL="2057400" indent="-228600">
              <a:spcBef>
                <a:spcPct val="20000"/>
              </a:spcBef>
              <a:buChar char="»"/>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00">
                <a:solidFill>
                  <a:schemeClr val="tx1"/>
                </a:solidFill>
                <a:latin typeface="Times New Roman" panose="02020603050405020304" pitchFamily="18" charset="0"/>
              </a:defRPr>
            </a:lvl9pPr>
          </a:lstStyle>
          <a:p>
            <a:pPr>
              <a:spcBef>
                <a:spcPct val="0"/>
              </a:spcBef>
              <a:buFontTx/>
              <a:buNone/>
            </a:pPr>
            <a:fld id="{B1F8D1D7-D0A6-45D3-958B-3B08867E33CD}" type="slidenum">
              <a:rPr lang="en-US" altLang="en-US" sz="1400" smtClean="0">
                <a:latin typeface="Arial" panose="020B0604020202020204" pitchFamily="34" charset="0"/>
              </a:rPr>
              <a:pPr>
                <a:spcBef>
                  <a:spcPct val="0"/>
                </a:spcBef>
                <a:buFontTx/>
                <a:buNone/>
              </a:pPr>
              <a:t>1</a:t>
            </a:fld>
            <a:endParaRPr lang="en-US" altLang="en-US" sz="1400">
              <a:latin typeface="Arial" panose="020B0604020202020204" pitchFamily="34" charset="0"/>
            </a:endParaRPr>
          </a:p>
        </p:txBody>
      </p:sp>
      <p:sp>
        <p:nvSpPr>
          <p:cNvPr id="2" name="Footer Placeholder 1">
            <a:extLst>
              <a:ext uri="{FF2B5EF4-FFF2-40B4-BE49-F238E27FC236}">
                <a16:creationId xmlns:a16="http://schemas.microsoft.com/office/drawing/2014/main" id="{64DA41BB-C6D5-4784-9EAD-BB8B8DB89667}"/>
              </a:ext>
            </a:extLst>
          </p:cNvPr>
          <p:cNvSpPr>
            <a:spLocks noGrp="1"/>
          </p:cNvSpPr>
          <p:nvPr>
            <p:ph type="ftr" sz="quarter" idx="11"/>
          </p:nvPr>
        </p:nvSpPr>
        <p:spPr/>
        <p:txBody>
          <a:bodyPr/>
          <a:lstStyle/>
          <a:p>
            <a:r>
              <a:rPr lang="en-US" dirty="0" err="1"/>
              <a:t>Voliver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D844D-8670-44E9-A0A1-11A4146BFBD3}"/>
              </a:ext>
            </a:extLst>
          </p:cNvPr>
          <p:cNvSpPr>
            <a:spLocks noGrp="1"/>
          </p:cNvSpPr>
          <p:nvPr>
            <p:ph type="sldNum" sz="quarter" idx="12"/>
          </p:nvPr>
        </p:nvSpPr>
        <p:spPr/>
        <p:txBody>
          <a:bodyPr/>
          <a:lstStyle/>
          <a:p>
            <a:fld id="{BCC37CEF-5FE3-4095-B60F-EF55546D0F10}" type="slidenum">
              <a:rPr lang="en-US" altLang="en-US" smtClean="0"/>
              <a:pPr/>
              <a:t>10</a:t>
            </a:fld>
            <a:endParaRPr lang="en-US" altLang="en-US"/>
          </a:p>
        </p:txBody>
      </p:sp>
      <p:pic>
        <p:nvPicPr>
          <p:cNvPr id="3" name="Picture 2">
            <a:extLst>
              <a:ext uri="{FF2B5EF4-FFF2-40B4-BE49-F238E27FC236}">
                <a16:creationId xmlns:a16="http://schemas.microsoft.com/office/drawing/2014/main" id="{6893DD61-6DE3-454E-87B0-B4DCBED60753}"/>
              </a:ext>
            </a:extLst>
          </p:cNvPr>
          <p:cNvPicPr>
            <a:picLocks noChangeAspect="1"/>
          </p:cNvPicPr>
          <p:nvPr/>
        </p:nvPicPr>
        <p:blipFill>
          <a:blip r:embed="rId2"/>
          <a:stretch>
            <a:fillRect/>
          </a:stretch>
        </p:blipFill>
        <p:spPr>
          <a:xfrm>
            <a:off x="80335" y="113837"/>
            <a:ext cx="8983329" cy="6630325"/>
          </a:xfrm>
          <a:prstGeom prst="rect">
            <a:avLst/>
          </a:prstGeom>
        </p:spPr>
      </p:pic>
      <p:pic>
        <p:nvPicPr>
          <p:cNvPr id="4" name="Picture 3">
            <a:extLst>
              <a:ext uri="{FF2B5EF4-FFF2-40B4-BE49-F238E27FC236}">
                <a16:creationId xmlns:a16="http://schemas.microsoft.com/office/drawing/2014/main" id="{60359623-626C-40C1-8D6E-1F2633086E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042" y="22860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01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a:extLst>
              <a:ext uri="{FF2B5EF4-FFF2-40B4-BE49-F238E27FC236}">
                <a16:creationId xmlns:a16="http://schemas.microsoft.com/office/drawing/2014/main" id="{8FD403CA-B1B6-4C63-9252-D0A0D5EF9F08}"/>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1361E35D-A63A-4578-B004-0A2030A76A90}" type="slidenum">
              <a:rPr lang="en-US" altLang="en-US" sz="1400">
                <a:latin typeface="Arial" panose="020B0604020202020204" pitchFamily="34" charset="0"/>
              </a:rPr>
              <a:pPr eaLnBrk="1" hangingPunct="1"/>
              <a:t>11</a:t>
            </a:fld>
            <a:endParaRPr lang="en-US" altLang="en-US" sz="1400">
              <a:latin typeface="Arial" panose="020B0604020202020204" pitchFamily="34" charset="0"/>
            </a:endParaRPr>
          </a:p>
        </p:txBody>
      </p:sp>
      <p:sp>
        <p:nvSpPr>
          <p:cNvPr id="7171" name="Text Box 14">
            <a:extLst>
              <a:ext uri="{FF2B5EF4-FFF2-40B4-BE49-F238E27FC236}">
                <a16:creationId xmlns:a16="http://schemas.microsoft.com/office/drawing/2014/main" id="{6E08936B-338B-4068-A78B-D096B7552B10}"/>
              </a:ext>
            </a:extLst>
          </p:cNvPr>
          <p:cNvSpPr txBox="1">
            <a:spLocks noChangeArrowheads="1"/>
          </p:cNvSpPr>
          <p:nvPr/>
        </p:nvSpPr>
        <p:spPr bwMode="auto">
          <a:xfrm>
            <a:off x="76200" y="689645"/>
            <a:ext cx="2197609" cy="14465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FontTx/>
              <a:buNone/>
            </a:pPr>
            <a:r>
              <a:rPr lang="en-US" altLang="en-US" sz="1100" b="1" u="sng" dirty="0">
                <a:latin typeface="+mn-lt"/>
              </a:rPr>
              <a:t>North America</a:t>
            </a:r>
            <a:r>
              <a:rPr lang="en-US" altLang="en-US" sz="1100" b="1" dirty="0">
                <a:latin typeface="+mn-lt"/>
              </a:rPr>
              <a:t>: 1750’s</a:t>
            </a:r>
          </a:p>
          <a:p>
            <a:pPr marL="171450" indent="-171450">
              <a:spcBef>
                <a:spcPts val="0"/>
              </a:spcBef>
              <a:buFont typeface="Wingdings" panose="05000000000000000000" pitchFamily="2" charset="2"/>
              <a:buChar char="q"/>
            </a:pPr>
            <a:r>
              <a:rPr lang="en-US" altLang="en-US" sz="1100" dirty="0">
                <a:latin typeface="+mn-lt"/>
              </a:rPr>
              <a:t>    England and France had colonies.</a:t>
            </a:r>
          </a:p>
          <a:p>
            <a:pPr marL="171450" indent="-171450">
              <a:spcBef>
                <a:spcPts val="0"/>
              </a:spcBef>
              <a:buFont typeface="Wingdings" panose="05000000000000000000" pitchFamily="2" charset="2"/>
              <a:buChar char="q"/>
            </a:pPr>
            <a:r>
              <a:rPr lang="en-US" altLang="en-US" sz="1100" dirty="0">
                <a:latin typeface="+mn-lt"/>
              </a:rPr>
              <a:t>     English colonists wanted to push west. </a:t>
            </a:r>
          </a:p>
          <a:p>
            <a:pPr marL="171450" indent="-171450">
              <a:spcBef>
                <a:spcPts val="0"/>
              </a:spcBef>
              <a:buFont typeface="Wingdings" panose="05000000000000000000" pitchFamily="2" charset="2"/>
              <a:buChar char="q"/>
            </a:pPr>
            <a:r>
              <a:rPr lang="en-US" altLang="en-US" sz="1100" dirty="0">
                <a:latin typeface="+mn-lt"/>
              </a:rPr>
              <a:t> The French blocked them. </a:t>
            </a:r>
          </a:p>
          <a:p>
            <a:pPr>
              <a:spcBef>
                <a:spcPts val="0"/>
              </a:spcBef>
              <a:buNone/>
            </a:pPr>
            <a:endParaRPr lang="en-US" altLang="en-US" sz="1100" dirty="0">
              <a:latin typeface="+mn-lt"/>
            </a:endParaRPr>
          </a:p>
          <a:p>
            <a:pPr>
              <a:spcBef>
                <a:spcPts val="0"/>
              </a:spcBef>
              <a:buNone/>
            </a:pPr>
            <a:r>
              <a:rPr lang="en-US" altLang="en-US" sz="1100" dirty="0">
                <a:latin typeface="+mn-lt"/>
              </a:rPr>
              <a:t> </a:t>
            </a:r>
          </a:p>
        </p:txBody>
      </p:sp>
      <p:sp>
        <p:nvSpPr>
          <p:cNvPr id="7172" name="Text Box 15">
            <a:extLst>
              <a:ext uri="{FF2B5EF4-FFF2-40B4-BE49-F238E27FC236}">
                <a16:creationId xmlns:a16="http://schemas.microsoft.com/office/drawing/2014/main" id="{972CD2B4-E29C-42C8-BC64-BE6DD450F37D}"/>
              </a:ext>
            </a:extLst>
          </p:cNvPr>
          <p:cNvSpPr txBox="1">
            <a:spLocks noChangeArrowheads="1"/>
          </p:cNvSpPr>
          <p:nvPr/>
        </p:nvSpPr>
        <p:spPr bwMode="auto">
          <a:xfrm>
            <a:off x="2401064" y="689645"/>
            <a:ext cx="2284900" cy="1431161"/>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FontTx/>
              <a:buNone/>
            </a:pPr>
            <a:r>
              <a:rPr lang="en-US" altLang="en-US" sz="1100" b="1" u="sng" dirty="0">
                <a:latin typeface="+mn-lt"/>
              </a:rPr>
              <a:t>North America</a:t>
            </a:r>
            <a:r>
              <a:rPr lang="en-US" altLang="en-US" sz="1100" b="1" dirty="0">
                <a:latin typeface="+mn-lt"/>
              </a:rPr>
              <a:t>: 1765</a:t>
            </a:r>
          </a:p>
          <a:p>
            <a:pPr indent="-171450">
              <a:spcBef>
                <a:spcPts val="0"/>
              </a:spcBef>
              <a:buFont typeface="Wingdings" panose="05000000000000000000" pitchFamily="2" charset="2"/>
              <a:buChar char="q"/>
            </a:pPr>
            <a:r>
              <a:rPr lang="en-US" altLang="en-US" sz="1100" dirty="0">
                <a:latin typeface="+mn-lt"/>
              </a:rPr>
              <a:t>    The British wins the war and gains control of the French colonies. </a:t>
            </a:r>
          </a:p>
          <a:p>
            <a:pPr indent="-171450">
              <a:spcBef>
                <a:spcPts val="0"/>
              </a:spcBef>
              <a:buFont typeface="Wingdings" panose="05000000000000000000" pitchFamily="2" charset="2"/>
              <a:buChar char="q"/>
            </a:pPr>
            <a:r>
              <a:rPr lang="en-US" altLang="en-US" sz="1100" dirty="0">
                <a:latin typeface="+mn-lt"/>
              </a:rPr>
              <a:t>    War was very expensive for the British. </a:t>
            </a:r>
          </a:p>
          <a:p>
            <a:pPr indent="-171450">
              <a:spcBef>
                <a:spcPts val="0"/>
              </a:spcBef>
              <a:buFont typeface="Wingdings" panose="05000000000000000000" pitchFamily="2" charset="2"/>
              <a:buChar char="q"/>
            </a:pPr>
            <a:endParaRPr lang="en-US" altLang="en-US" sz="1100" dirty="0">
              <a:latin typeface="+mn-lt"/>
            </a:endParaRPr>
          </a:p>
          <a:p>
            <a:pPr indent="-171450">
              <a:spcBef>
                <a:spcPts val="0"/>
              </a:spcBef>
              <a:buFont typeface="Wingdings" panose="05000000000000000000" pitchFamily="2" charset="2"/>
              <a:buChar char="q"/>
            </a:pPr>
            <a:endParaRPr lang="en-US" altLang="en-US" sz="1050" dirty="0">
              <a:latin typeface="+mn-lt"/>
            </a:endParaRPr>
          </a:p>
        </p:txBody>
      </p:sp>
      <p:sp>
        <p:nvSpPr>
          <p:cNvPr id="26" name="Title 1">
            <a:extLst>
              <a:ext uri="{FF2B5EF4-FFF2-40B4-BE49-F238E27FC236}">
                <a16:creationId xmlns:a16="http://schemas.microsoft.com/office/drawing/2014/main" id="{B1CCB60A-5583-4D77-AEAC-A15D732B1540}"/>
              </a:ext>
            </a:extLst>
          </p:cNvPr>
          <p:cNvSpPr txBox="1">
            <a:spLocks/>
          </p:cNvSpPr>
          <p:nvPr/>
        </p:nvSpPr>
        <p:spPr>
          <a:xfrm>
            <a:off x="-135214" y="12309"/>
            <a:ext cx="9195055" cy="1085377"/>
          </a:xfrm>
          <a:prstGeom prst="rect">
            <a:avLst/>
          </a:prstGeom>
        </p:spPr>
        <p:txBody>
          <a:bodyP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2800" dirty="0"/>
              <a:t> 3. British Colonies win the War:</a:t>
            </a:r>
          </a:p>
        </p:txBody>
      </p:sp>
      <p:pic>
        <p:nvPicPr>
          <p:cNvPr id="2" name="Picture 1">
            <a:extLst>
              <a:ext uri="{FF2B5EF4-FFF2-40B4-BE49-F238E27FC236}">
                <a16:creationId xmlns:a16="http://schemas.microsoft.com/office/drawing/2014/main" id="{D60FCC5B-9C61-47B6-9373-68715002D56D}"/>
              </a:ext>
            </a:extLst>
          </p:cNvPr>
          <p:cNvPicPr>
            <a:picLocks noChangeAspect="1"/>
          </p:cNvPicPr>
          <p:nvPr/>
        </p:nvPicPr>
        <p:blipFill>
          <a:blip r:embed="rId2"/>
          <a:stretch>
            <a:fillRect/>
          </a:stretch>
        </p:blipFill>
        <p:spPr>
          <a:xfrm>
            <a:off x="1" y="1946497"/>
            <a:ext cx="4710344" cy="2499836"/>
          </a:xfrm>
          <a:prstGeom prst="rect">
            <a:avLst/>
          </a:prstGeom>
        </p:spPr>
      </p:pic>
      <p:sp>
        <p:nvSpPr>
          <p:cNvPr id="28" name="Text Box 4">
            <a:extLst>
              <a:ext uri="{FF2B5EF4-FFF2-40B4-BE49-F238E27FC236}">
                <a16:creationId xmlns:a16="http://schemas.microsoft.com/office/drawing/2014/main" id="{B7EEC9AB-F755-4F38-B967-CA701E483B79}"/>
              </a:ext>
            </a:extLst>
          </p:cNvPr>
          <p:cNvSpPr txBox="1">
            <a:spLocks noChangeArrowheads="1"/>
          </p:cNvSpPr>
          <p:nvPr/>
        </p:nvSpPr>
        <p:spPr bwMode="auto">
          <a:xfrm>
            <a:off x="-6096" y="4871706"/>
            <a:ext cx="61782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dirty="0">
                <a:latin typeface="Calibri" panose="020F0502020204030204" pitchFamily="34" charset="0"/>
                <a:cs typeface="Calibri" panose="020F0502020204030204" pitchFamily="34" charset="0"/>
              </a:rPr>
              <a:t>1.  The Proclamation Line of 1763 shown on this map separated what two groups of people? ____________________________________________________________________________________________________________________________________________________________</a:t>
            </a:r>
          </a:p>
          <a:p>
            <a:pPr>
              <a:spcBef>
                <a:spcPct val="0"/>
              </a:spcBef>
              <a:buFontTx/>
              <a:buNone/>
            </a:pPr>
            <a:endParaRPr lang="en-US" altLang="en-US" sz="1200" b="1" dirty="0">
              <a:latin typeface="Calibri" panose="020F0502020204030204" pitchFamily="34" charset="0"/>
              <a:cs typeface="Calibri" panose="020F0502020204030204" pitchFamily="34" charset="0"/>
            </a:endParaRPr>
          </a:p>
          <a:p>
            <a:pPr marL="228600" indent="-228600">
              <a:spcBef>
                <a:spcPct val="0"/>
              </a:spcBef>
              <a:buFontTx/>
              <a:buAutoNum type="arabicPeriod" startAt="2"/>
            </a:pPr>
            <a:r>
              <a:rPr lang="en-US" altLang="en-US" sz="1200" b="1" dirty="0">
                <a:latin typeface="Calibri" panose="020F0502020204030204" pitchFamily="34" charset="0"/>
                <a:cs typeface="Calibri" panose="020F0502020204030204" pitchFamily="34" charset="0"/>
              </a:rPr>
              <a:t>Who created the Proclamation Line of 1763? ________________________________________________________</a:t>
            </a:r>
          </a:p>
          <a:p>
            <a:pPr marL="228600" indent="-228600">
              <a:spcBef>
                <a:spcPct val="0"/>
              </a:spcBef>
              <a:buFontTx/>
              <a:buAutoNum type="arabicPeriod" startAt="2"/>
            </a:pPr>
            <a:endParaRPr lang="en-US" altLang="en-US" sz="1200" b="1" dirty="0">
              <a:latin typeface="Calibri" panose="020F0502020204030204" pitchFamily="34" charset="0"/>
              <a:cs typeface="Calibri" panose="020F0502020204030204" pitchFamily="34" charset="0"/>
            </a:endParaRPr>
          </a:p>
          <a:p>
            <a:pPr>
              <a:spcBef>
                <a:spcPct val="0"/>
              </a:spcBef>
              <a:buFontTx/>
              <a:buNone/>
            </a:pPr>
            <a:r>
              <a:rPr lang="en-US" altLang="en-US" sz="1200" b="1" dirty="0">
                <a:latin typeface="Calibri" panose="020F0502020204030204" pitchFamily="34" charset="0"/>
                <a:cs typeface="Calibri" panose="020F0502020204030204" pitchFamily="34" charset="0"/>
              </a:rPr>
              <a:t>3.  What was the purpose of the Proclamation Line of 1763? </a:t>
            </a:r>
          </a:p>
          <a:p>
            <a:pPr>
              <a:spcBef>
                <a:spcPct val="0"/>
              </a:spcBef>
              <a:buFontTx/>
              <a:buNone/>
            </a:pPr>
            <a:r>
              <a:rPr lang="en-US" altLang="en-US" sz="1200" b="1" dirty="0">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a:t>
            </a:r>
          </a:p>
        </p:txBody>
      </p:sp>
      <p:sp>
        <p:nvSpPr>
          <p:cNvPr id="3" name="Rectangle 2">
            <a:extLst>
              <a:ext uri="{FF2B5EF4-FFF2-40B4-BE49-F238E27FC236}">
                <a16:creationId xmlns:a16="http://schemas.microsoft.com/office/drawing/2014/main" id="{D5CFADED-B38C-4DDA-BFD5-320AC813AD45}"/>
              </a:ext>
            </a:extLst>
          </p:cNvPr>
          <p:cNvSpPr/>
          <p:nvPr/>
        </p:nvSpPr>
        <p:spPr>
          <a:xfrm>
            <a:off x="6172200" y="4901360"/>
            <a:ext cx="2367536" cy="1077218"/>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2: How did the French and Indian War affect the British colonies?</a:t>
            </a:r>
          </a:p>
        </p:txBody>
      </p:sp>
      <p:sp>
        <p:nvSpPr>
          <p:cNvPr id="30" name="Title 1">
            <a:extLst>
              <a:ext uri="{FF2B5EF4-FFF2-40B4-BE49-F238E27FC236}">
                <a16:creationId xmlns:a16="http://schemas.microsoft.com/office/drawing/2014/main" id="{C19FFA2C-1B33-4E6D-92DE-291C41C25041}"/>
              </a:ext>
            </a:extLst>
          </p:cNvPr>
          <p:cNvSpPr txBox="1">
            <a:spLocks/>
          </p:cNvSpPr>
          <p:nvPr/>
        </p:nvSpPr>
        <p:spPr>
          <a:xfrm>
            <a:off x="5070938" y="744121"/>
            <a:ext cx="3363805" cy="31548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1800" b="1" kern="0" dirty="0"/>
              <a:t>Treaty of Paris (1763):</a:t>
            </a:r>
          </a:p>
        </p:txBody>
      </p:sp>
      <p:sp>
        <p:nvSpPr>
          <p:cNvPr id="4" name="Rectangle 3">
            <a:extLst>
              <a:ext uri="{FF2B5EF4-FFF2-40B4-BE49-F238E27FC236}">
                <a16:creationId xmlns:a16="http://schemas.microsoft.com/office/drawing/2014/main" id="{033E9FAD-1F7F-4BBF-8D0B-A621E9C24489}"/>
              </a:ext>
            </a:extLst>
          </p:cNvPr>
          <p:cNvSpPr/>
          <p:nvPr/>
        </p:nvSpPr>
        <p:spPr>
          <a:xfrm>
            <a:off x="5181600" y="1169762"/>
            <a:ext cx="3872863" cy="1569660"/>
          </a:xfrm>
          <a:prstGeom prst="rect">
            <a:avLst/>
          </a:prstGeom>
        </p:spPr>
        <p:txBody>
          <a:bodyPr wrap="square">
            <a:spAutoFit/>
          </a:bodyPr>
          <a:lstStyle/>
          <a:p>
            <a:pPr>
              <a:buFont typeface="Wingdings" panose="05000000000000000000" pitchFamily="2" charset="2"/>
              <a:buChar char="Ø"/>
            </a:pPr>
            <a:r>
              <a:rPr lang="en-US" sz="1600" dirty="0">
                <a:latin typeface="Calibri Light" panose="020F0302020204030204" pitchFamily="34" charset="0"/>
                <a:cs typeface="Calibri Light" panose="020F0302020204030204" pitchFamily="34" charset="0"/>
              </a:rPr>
              <a:t>Britain won _____________ &amp; _______________________</a:t>
            </a:r>
          </a:p>
          <a:p>
            <a:pPr>
              <a:buFont typeface="Wingdings" panose="05000000000000000000" pitchFamily="2" charset="2"/>
              <a:buChar char="Ø"/>
            </a:pPr>
            <a:r>
              <a:rPr lang="en-US" sz="1600" dirty="0">
                <a:latin typeface="Calibri Light" panose="020F0302020204030204" pitchFamily="34" charset="0"/>
                <a:cs typeface="Calibri Light" panose="020F0302020204030204" pitchFamily="34" charset="0"/>
              </a:rPr>
              <a:t>France ________ their __________ ________________empire.</a:t>
            </a:r>
          </a:p>
          <a:p>
            <a:pPr>
              <a:buFont typeface="Wingdings" panose="05000000000000000000" pitchFamily="2" charset="2"/>
              <a:buChar char="Ø"/>
            </a:pPr>
            <a:r>
              <a:rPr lang="en-US" sz="1600" dirty="0">
                <a:latin typeface="Calibri Light" panose="020F0302020204030204" pitchFamily="34" charset="0"/>
                <a:cs typeface="Calibri Light" panose="020F0302020204030204" pitchFamily="34" charset="0"/>
              </a:rPr>
              <a:t>Britain became the ________ __________________country in the world.</a:t>
            </a:r>
          </a:p>
        </p:txBody>
      </p:sp>
      <p:sp>
        <p:nvSpPr>
          <p:cNvPr id="32" name="Title 1">
            <a:extLst>
              <a:ext uri="{FF2B5EF4-FFF2-40B4-BE49-F238E27FC236}">
                <a16:creationId xmlns:a16="http://schemas.microsoft.com/office/drawing/2014/main" id="{841EE736-6192-4A8F-B590-A5920B6EF5E4}"/>
              </a:ext>
            </a:extLst>
          </p:cNvPr>
          <p:cNvSpPr txBox="1">
            <a:spLocks/>
          </p:cNvSpPr>
          <p:nvPr/>
        </p:nvSpPr>
        <p:spPr>
          <a:xfrm>
            <a:off x="5070938" y="2933241"/>
            <a:ext cx="3363805" cy="31548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1800" b="1" kern="0" dirty="0"/>
              <a:t>Proclamation Line of (1763):</a:t>
            </a:r>
          </a:p>
        </p:txBody>
      </p:sp>
      <p:sp>
        <p:nvSpPr>
          <p:cNvPr id="5" name="Rectangle 4">
            <a:extLst>
              <a:ext uri="{FF2B5EF4-FFF2-40B4-BE49-F238E27FC236}">
                <a16:creationId xmlns:a16="http://schemas.microsoft.com/office/drawing/2014/main" id="{8BCB1D22-700F-485A-BEFC-CBAAF2EBC069}"/>
              </a:ext>
            </a:extLst>
          </p:cNvPr>
          <p:cNvSpPr/>
          <p:nvPr/>
        </p:nvSpPr>
        <p:spPr>
          <a:xfrm>
            <a:off x="5181600" y="3279795"/>
            <a:ext cx="3850124" cy="830997"/>
          </a:xfrm>
          <a:prstGeom prst="rect">
            <a:avLst/>
          </a:prstGeom>
        </p:spPr>
        <p:txBody>
          <a:bodyPr wrap="square">
            <a:spAutoFit/>
          </a:bodyPr>
          <a:lstStyle/>
          <a:p>
            <a:pPr marL="171450" indent="-171450">
              <a:buFont typeface="Wingdings" panose="05000000000000000000" pitchFamily="2" charset="2"/>
              <a:buChar char="Ø"/>
            </a:pPr>
            <a:r>
              <a:rPr lang="en-US" altLang="en-US" sz="1600" dirty="0">
                <a:latin typeface="Calibri Light" panose="020F0302020204030204" pitchFamily="34" charset="0"/>
                <a:cs typeface="Calibri Light" panose="020F0302020204030204" pitchFamily="34" charset="0"/>
              </a:rPr>
              <a:t>The British agreed _______________ would remain ___________ of the _______________ __________________</a:t>
            </a:r>
            <a:endParaRPr lang="en-US" sz="1600" dirty="0">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2990E06A-F01A-453D-8C77-D8529F99C061}"/>
              </a:ext>
            </a:extLst>
          </p:cNvPr>
          <p:cNvSpPr/>
          <p:nvPr/>
        </p:nvSpPr>
        <p:spPr>
          <a:xfrm>
            <a:off x="4953000" y="4267200"/>
            <a:ext cx="3867918" cy="307777"/>
          </a:xfrm>
          <a:prstGeom prst="rect">
            <a:avLst/>
          </a:prstGeom>
          <a:ln w="38100">
            <a:solidFill>
              <a:schemeClr val="tx1"/>
            </a:solidFill>
            <a:prstDash val="sysDash"/>
          </a:ln>
        </p:spPr>
        <p:txBody>
          <a:bodyPr wrap="none">
            <a:spAutoFit/>
          </a:bodyPr>
          <a:lstStyle/>
          <a:p>
            <a:r>
              <a:rPr lang="en-US" altLang="en-US" sz="1400" dirty="0">
                <a:latin typeface="Calibri" panose="020F0502020204030204" pitchFamily="34" charset="0"/>
                <a:cs typeface="Calibri" panose="020F0502020204030204" pitchFamily="34" charset="0"/>
              </a:rPr>
              <a:t> Many colonists ignored the law and moved west.  </a:t>
            </a:r>
            <a:endParaRPr lang="en-US" sz="14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7BFBCD5F-3417-462F-88E1-11E06CF7D3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873" y="4505543"/>
            <a:ext cx="1981200" cy="30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6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BF126DA9-1792-4B89-98D5-166D3BAF0B16}"/>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437D2F43-C8E8-45BB-96BB-23D154F889BD}" type="slidenum">
              <a:rPr lang="en-US" altLang="en-US" sz="1400">
                <a:latin typeface="Arial" panose="020B0604020202020204" pitchFamily="34" charset="0"/>
              </a:rPr>
              <a:pPr eaLnBrk="1" hangingPunct="1"/>
              <a:t>12</a:t>
            </a:fld>
            <a:endParaRPr lang="en-US" altLang="en-US" sz="1400">
              <a:latin typeface="Arial" panose="020B0604020202020204" pitchFamily="34" charset="0"/>
            </a:endParaRPr>
          </a:p>
        </p:txBody>
      </p:sp>
      <p:pic>
        <p:nvPicPr>
          <p:cNvPr id="10244" name="Picture 5" descr="13 colonies filled">
            <a:extLst>
              <a:ext uri="{FF2B5EF4-FFF2-40B4-BE49-F238E27FC236}">
                <a16:creationId xmlns:a16="http://schemas.microsoft.com/office/drawing/2014/main" id="{C71381B7-F32B-47DB-8B4D-A9383466600C}"/>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l="1889" t="2667" r="2972" b="3999"/>
          <a:stretch>
            <a:fillRect/>
          </a:stretch>
        </p:blipFill>
        <p:spPr bwMode="auto">
          <a:xfrm>
            <a:off x="5570538" y="0"/>
            <a:ext cx="35734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a:extLst>
              <a:ext uri="{FF2B5EF4-FFF2-40B4-BE49-F238E27FC236}">
                <a16:creationId xmlns:a16="http://schemas.microsoft.com/office/drawing/2014/main" id="{6002C8EE-12B1-4E9D-B25F-687764AE2410}"/>
              </a:ext>
            </a:extLst>
          </p:cNvPr>
          <p:cNvSpPr txBox="1">
            <a:spLocks noChangeArrowheads="1"/>
          </p:cNvSpPr>
          <p:nvPr/>
        </p:nvSpPr>
        <p:spPr bwMode="auto">
          <a:xfrm>
            <a:off x="5570538" y="152400"/>
            <a:ext cx="2278062" cy="708025"/>
          </a:xfrm>
          <a:prstGeom prst="rect">
            <a:avLst/>
          </a:prstGeom>
          <a:solidFill>
            <a:srgbClr val="FFFFFF"/>
          </a:solidFill>
          <a:ln w="9525" algn="ctr">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800" b="1" u="sng">
                <a:latin typeface="Times New Roman" panose="02020603050405020304" pitchFamily="18" charset="0"/>
              </a:rPr>
              <a:t>Proclamation Line of 1763</a:t>
            </a:r>
            <a:r>
              <a:rPr lang="en-US" altLang="en-US" sz="800" b="1">
                <a:latin typeface="Times New Roman" panose="02020603050405020304" pitchFamily="18" charset="0"/>
              </a:rPr>
              <a:t>:</a:t>
            </a:r>
            <a:r>
              <a:rPr lang="en-US" altLang="en-US" sz="800">
                <a:latin typeface="Times New Roman" panose="02020603050405020304" pitchFamily="18" charset="0"/>
              </a:rPr>
              <a:t> Colonists could not cross line and move into Indian land.  10,000 soldiers sent to colonies to enforce the law.  Colonists hated England for doing this. Many colonists ignore the law and move into new lands.  </a:t>
            </a:r>
          </a:p>
        </p:txBody>
      </p:sp>
      <p:sp>
        <p:nvSpPr>
          <p:cNvPr id="10246" name="Line 7">
            <a:extLst>
              <a:ext uri="{FF2B5EF4-FFF2-40B4-BE49-F238E27FC236}">
                <a16:creationId xmlns:a16="http://schemas.microsoft.com/office/drawing/2014/main" id="{7BC1AD8D-C438-440E-8E40-4E0D6F9638B5}"/>
              </a:ext>
            </a:extLst>
          </p:cNvPr>
          <p:cNvSpPr>
            <a:spLocks noChangeShapeType="1"/>
          </p:cNvSpPr>
          <p:nvPr/>
        </p:nvSpPr>
        <p:spPr bwMode="auto">
          <a:xfrm flipV="1">
            <a:off x="6629400" y="1676400"/>
            <a:ext cx="10668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47" name="Line 17">
            <a:extLst>
              <a:ext uri="{FF2B5EF4-FFF2-40B4-BE49-F238E27FC236}">
                <a16:creationId xmlns:a16="http://schemas.microsoft.com/office/drawing/2014/main" id="{1888FEC6-66C2-4C69-A4E3-8476B314534B}"/>
              </a:ext>
            </a:extLst>
          </p:cNvPr>
          <p:cNvSpPr>
            <a:spLocks noChangeShapeType="1"/>
          </p:cNvSpPr>
          <p:nvPr/>
        </p:nvSpPr>
        <p:spPr bwMode="auto">
          <a:xfrm>
            <a:off x="6324600" y="1981200"/>
            <a:ext cx="304800" cy="1371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248" name="Text Box 20">
            <a:extLst>
              <a:ext uri="{FF2B5EF4-FFF2-40B4-BE49-F238E27FC236}">
                <a16:creationId xmlns:a16="http://schemas.microsoft.com/office/drawing/2014/main" id="{60C677A0-3180-4119-A153-2F9B48DD857E}"/>
              </a:ext>
            </a:extLst>
          </p:cNvPr>
          <p:cNvSpPr txBox="1">
            <a:spLocks noChangeArrowheads="1"/>
          </p:cNvSpPr>
          <p:nvPr/>
        </p:nvSpPr>
        <p:spPr bwMode="auto">
          <a:xfrm>
            <a:off x="5638800" y="1752600"/>
            <a:ext cx="1066800" cy="2238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b="1">
                <a:latin typeface="Times New Roman" panose="02020603050405020304" pitchFamily="18" charset="0"/>
              </a:rPr>
              <a:t>Proclamation Line</a:t>
            </a:r>
          </a:p>
        </p:txBody>
      </p:sp>
      <p:pic>
        <p:nvPicPr>
          <p:cNvPr id="10249" name="Picture 21" descr="British army reenactor 4">
            <a:extLst>
              <a:ext uri="{FF2B5EF4-FFF2-40B4-BE49-F238E27FC236}">
                <a16:creationId xmlns:a16="http://schemas.microsoft.com/office/drawing/2014/main" id="{E4936BD4-32D9-42B8-8887-E34C80D22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20980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2" descr="British army reenactor 4">
            <a:extLst>
              <a:ext uri="{FF2B5EF4-FFF2-40B4-BE49-F238E27FC236}">
                <a16:creationId xmlns:a16="http://schemas.microsoft.com/office/drawing/2014/main" id="{742A3077-0157-498D-9C64-36496F5A6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97180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3" descr="English soldier A">
            <a:extLst>
              <a:ext uri="{FF2B5EF4-FFF2-40B4-BE49-F238E27FC236}">
                <a16:creationId xmlns:a16="http://schemas.microsoft.com/office/drawing/2014/main" id="{4CAD2DD6-853E-4D09-A201-D0DA0E674EF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429000"/>
            <a:ext cx="227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4" descr="English soldier A">
            <a:extLst>
              <a:ext uri="{FF2B5EF4-FFF2-40B4-BE49-F238E27FC236}">
                <a16:creationId xmlns:a16="http://schemas.microsoft.com/office/drawing/2014/main" id="{159562F8-E12D-49CC-839A-0D8EA4139FC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236220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5" descr="English soldier A">
            <a:extLst>
              <a:ext uri="{FF2B5EF4-FFF2-40B4-BE49-F238E27FC236}">
                <a16:creationId xmlns:a16="http://schemas.microsoft.com/office/drawing/2014/main" id="{D68EB819-B918-4465-AAF7-457BB8B564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219200"/>
            <a:ext cx="227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0746E4B-6B6D-4313-AD5E-D5801517D0E9}"/>
              </a:ext>
            </a:extLst>
          </p:cNvPr>
          <p:cNvSpPr/>
          <p:nvPr/>
        </p:nvSpPr>
        <p:spPr>
          <a:xfrm>
            <a:off x="152400" y="0"/>
            <a:ext cx="5418138" cy="707886"/>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rPr>
              <a:t>4.  BRITISH GOVERNMENT PASSES LAWS AND TAXES ON THE COLONIES</a:t>
            </a:r>
          </a:p>
        </p:txBody>
      </p:sp>
      <p:sp>
        <p:nvSpPr>
          <p:cNvPr id="3" name="Rectangle 2">
            <a:extLst>
              <a:ext uri="{FF2B5EF4-FFF2-40B4-BE49-F238E27FC236}">
                <a16:creationId xmlns:a16="http://schemas.microsoft.com/office/drawing/2014/main" id="{5AD191AD-B66B-4CCF-A67F-34D076809400}"/>
              </a:ext>
            </a:extLst>
          </p:cNvPr>
          <p:cNvSpPr/>
          <p:nvPr/>
        </p:nvSpPr>
        <p:spPr>
          <a:xfrm>
            <a:off x="-20174" y="696869"/>
            <a:ext cx="5630862" cy="1384995"/>
          </a:xfrm>
          <a:prstGeom prst="rect">
            <a:avLst/>
          </a:prstGeom>
        </p:spPr>
        <p:txBody>
          <a:bodyPr wrap="square">
            <a:spAutoFit/>
          </a:bodyPr>
          <a:lstStyle/>
          <a:p>
            <a:pPr>
              <a:buFont typeface="Wingdings" panose="05000000000000000000" pitchFamily="2" charset="2"/>
              <a:buChar char="§"/>
            </a:pPr>
            <a:r>
              <a:rPr lang="en-US" sz="1400" dirty="0">
                <a:latin typeface="Calibri" panose="020F0502020204030204" pitchFamily="34" charset="0"/>
                <a:cs typeface="Calibri" panose="020F0502020204030204" pitchFamily="34" charset="0"/>
              </a:rPr>
              <a:t>The French &amp; Indian War doubled the British national debt.</a:t>
            </a:r>
          </a:p>
          <a:p>
            <a:pPr marL="0" indent="0">
              <a:buNone/>
            </a:pPr>
            <a:r>
              <a:rPr lang="en-US" sz="1400" dirty="0">
                <a:latin typeface="Calibri" panose="020F0502020204030204" pitchFamily="34" charset="0"/>
                <a:cs typeface="Calibri" panose="020F0502020204030204" pitchFamily="34" charset="0"/>
              </a:rPr>
              <a:t>Results:</a:t>
            </a:r>
          </a:p>
          <a:p>
            <a:pPr>
              <a:buFont typeface="Wingdings" panose="05000000000000000000" pitchFamily="2" charset="2"/>
              <a:buChar char="Ø"/>
            </a:pPr>
            <a:r>
              <a:rPr lang="en-US" sz="1400" dirty="0">
                <a:latin typeface="Calibri" panose="020F0502020204030204" pitchFamily="34" charset="0"/>
                <a:cs typeface="Calibri" panose="020F0502020204030204" pitchFamily="34" charset="0"/>
              </a:rPr>
              <a:t>Britain decided to ___________ __________ ________________ ____________________ to help _______________ ______ ____________.</a:t>
            </a:r>
          </a:p>
          <a:p>
            <a:pPr>
              <a:buFont typeface="Wingdings" panose="05000000000000000000" pitchFamily="2" charset="2"/>
              <a:buChar char="Ø"/>
            </a:pPr>
            <a:r>
              <a:rPr lang="en-US" sz="1400" dirty="0">
                <a:latin typeface="Calibri" panose="020F0502020204030204" pitchFamily="34" charset="0"/>
                <a:cs typeface="Calibri" panose="020F0502020204030204" pitchFamily="34" charset="0"/>
              </a:rPr>
              <a:t>British Parliament passed a series of ______________ on products sold in the colonies.  </a:t>
            </a:r>
          </a:p>
        </p:txBody>
      </p:sp>
      <p:sp>
        <p:nvSpPr>
          <p:cNvPr id="6" name="Rectangle 5">
            <a:extLst>
              <a:ext uri="{FF2B5EF4-FFF2-40B4-BE49-F238E27FC236}">
                <a16:creationId xmlns:a16="http://schemas.microsoft.com/office/drawing/2014/main" id="{DE3E2064-D193-4FED-B205-7EC226B2F37A}"/>
              </a:ext>
            </a:extLst>
          </p:cNvPr>
          <p:cNvSpPr/>
          <p:nvPr/>
        </p:nvSpPr>
        <p:spPr>
          <a:xfrm>
            <a:off x="8547" y="2324108"/>
            <a:ext cx="5538204" cy="2308324"/>
          </a:xfrm>
          <a:prstGeom prst="rect">
            <a:avLst/>
          </a:prstGeom>
        </p:spPr>
        <p:txBody>
          <a:bodyPr wrap="square">
            <a:spAutoFit/>
          </a:bodyPr>
          <a:lstStyle/>
          <a:p>
            <a:r>
              <a:rPr lang="en-US" altLang="en-US" sz="1200" b="1" dirty="0">
                <a:latin typeface="Calibri" panose="020F0502020204030204" pitchFamily="34" charset="0"/>
                <a:cs typeface="Calibri" panose="020F0502020204030204" pitchFamily="34" charset="0"/>
              </a:rPr>
              <a:t>The Stamp Act : </a:t>
            </a:r>
            <a:r>
              <a:rPr lang="en-US" altLang="en-US" sz="1200" dirty="0">
                <a:latin typeface="Calibri" panose="020F0502020204030204" pitchFamily="34" charset="0"/>
                <a:cs typeface="Calibri" panose="020F0502020204030204" pitchFamily="34" charset="0"/>
              </a:rPr>
              <a:t>In 1765 Parliament passed the Stamp Act, a law that taxed almost all printed material in the colonies. Colonists united against the British for taxing them directly without the consent of the colonial legislatures. Patrick Henry persuaded members of the Virginia House of Burgesses to pass a </a:t>
            </a:r>
            <a:r>
              <a:rPr lang="en-US" altLang="en-US" sz="1200" b="1" i="1" dirty="0">
                <a:latin typeface="Calibri" panose="020F0502020204030204" pitchFamily="34" charset="0"/>
                <a:cs typeface="Calibri" panose="020F0502020204030204" pitchFamily="34" charset="0"/>
              </a:rPr>
              <a:t>resolution</a:t>
            </a:r>
            <a:r>
              <a:rPr lang="en-US" altLang="en-US" sz="1200" dirty="0">
                <a:latin typeface="Calibri" panose="020F0502020204030204" pitchFamily="34" charset="0"/>
                <a:cs typeface="Calibri" panose="020F0502020204030204" pitchFamily="34" charset="0"/>
              </a:rPr>
              <a:t>, or formal opinion, which stated that only they could levy taxes on their citizens. </a:t>
            </a:r>
          </a:p>
          <a:p>
            <a:endParaRPr lang="en-US" altLang="en-US" sz="1200" dirty="0">
              <a:latin typeface="Calibri" panose="020F0502020204030204" pitchFamily="34" charset="0"/>
              <a:cs typeface="Calibri" panose="020F0502020204030204" pitchFamily="34" charset="0"/>
            </a:endParaRPr>
          </a:p>
          <a:p>
            <a:r>
              <a:rPr lang="en-US" altLang="en-US" sz="1200" dirty="0">
                <a:latin typeface="Calibri" panose="020F0502020204030204" pitchFamily="34" charset="0"/>
                <a:cs typeface="Calibri" panose="020F0502020204030204" pitchFamily="34" charset="0"/>
              </a:rPr>
              <a:t>Samuel Adams and the Sons of Liberty protested the Stamp Act in Boston by burning </a:t>
            </a:r>
            <a:r>
              <a:rPr lang="en-US" altLang="en-US" sz="1200" b="1" i="1" dirty="0">
                <a:latin typeface="Calibri" panose="020F0502020204030204" pitchFamily="34" charset="0"/>
                <a:cs typeface="Calibri" panose="020F0502020204030204" pitchFamily="34" charset="0"/>
              </a:rPr>
              <a:t>effigies</a:t>
            </a:r>
            <a:r>
              <a:rPr lang="en-US" altLang="en-US" sz="1200" dirty="0">
                <a:latin typeface="Calibri" panose="020F0502020204030204" pitchFamily="34" charset="0"/>
                <a:cs typeface="Calibri" panose="020F0502020204030204" pitchFamily="34" charset="0"/>
              </a:rPr>
              <a:t>, life-size rag figures representing the hated tax collectors. They marched through the streets and raided and destroyed the homes of royal officials. Colonists refused to use the stamps. They </a:t>
            </a:r>
            <a:r>
              <a:rPr lang="en-US" altLang="en-US" sz="1200" b="1" i="1" dirty="0">
                <a:latin typeface="Calibri" panose="020F0502020204030204" pitchFamily="34" charset="0"/>
                <a:cs typeface="Calibri" panose="020F0502020204030204" pitchFamily="34" charset="0"/>
              </a:rPr>
              <a:t>boycotted</a:t>
            </a:r>
            <a:r>
              <a:rPr lang="en-US" altLang="en-US" sz="1200" dirty="0">
                <a:latin typeface="Calibri" panose="020F0502020204030204" pitchFamily="34" charset="0"/>
                <a:cs typeface="Calibri" panose="020F0502020204030204" pitchFamily="34" charset="0"/>
              </a:rPr>
              <a:t>, or refused to buy or use, imported British or European goods and signed </a:t>
            </a:r>
            <a:r>
              <a:rPr lang="en-US" altLang="en-US" sz="1200" b="1" i="1" dirty="0">
                <a:latin typeface="Calibri" panose="020F0502020204030204" pitchFamily="34" charset="0"/>
                <a:cs typeface="Calibri" panose="020F0502020204030204" pitchFamily="34" charset="0"/>
              </a:rPr>
              <a:t>nonimportation </a:t>
            </a:r>
            <a:r>
              <a:rPr lang="en-US" altLang="en-US" sz="1200" dirty="0">
                <a:latin typeface="Calibri" panose="020F0502020204030204" pitchFamily="34" charset="0"/>
                <a:cs typeface="Calibri" panose="020F0502020204030204" pitchFamily="34" charset="0"/>
              </a:rPr>
              <a:t>agreements pledging not to use goods from Britain. </a:t>
            </a:r>
          </a:p>
        </p:txBody>
      </p:sp>
      <p:sp>
        <p:nvSpPr>
          <p:cNvPr id="7" name="Rectangle 6">
            <a:extLst>
              <a:ext uri="{FF2B5EF4-FFF2-40B4-BE49-F238E27FC236}">
                <a16:creationId xmlns:a16="http://schemas.microsoft.com/office/drawing/2014/main" id="{088474B9-12D0-4B08-872D-97402CAAAF06}"/>
              </a:ext>
            </a:extLst>
          </p:cNvPr>
          <p:cNvSpPr/>
          <p:nvPr/>
        </p:nvSpPr>
        <p:spPr>
          <a:xfrm>
            <a:off x="-43866" y="5074777"/>
            <a:ext cx="9148516" cy="1815882"/>
          </a:xfrm>
          <a:prstGeom prst="rect">
            <a:avLst/>
          </a:prstGeom>
        </p:spPr>
        <p:txBody>
          <a:bodyPr wrap="square">
            <a:spAutoFit/>
          </a:bodyPr>
          <a:lstStyle/>
          <a:p>
            <a:r>
              <a:rPr lang="en-US" altLang="en-US" sz="1400" b="1" dirty="0">
                <a:latin typeface="Calibri" panose="020F0502020204030204" pitchFamily="34" charset="0"/>
                <a:cs typeface="Calibri" panose="020F0502020204030204" pitchFamily="34" charset="0"/>
              </a:rPr>
              <a:t>CRQ 1:  How did the colonists protest the Stamp Act? TTQA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altLang="en-US" sz="1400" b="1" dirty="0">
                <a:latin typeface="Calibri" panose="020F0502020204030204" pitchFamily="34" charset="0"/>
                <a:cs typeface="Calibri" panose="020F0502020204030204" pitchFamily="34" charset="0"/>
              </a:rPr>
              <a:t>CRQ 2: What were effigies used to represent? TTQA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3" name="Picture 22">
            <a:extLst>
              <a:ext uri="{FF2B5EF4-FFF2-40B4-BE49-F238E27FC236}">
                <a16:creationId xmlns:a16="http://schemas.microsoft.com/office/drawing/2014/main" id="{C43E8FAE-85D2-407F-95C0-4518EE26C4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594788"/>
            <a:ext cx="167571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42068B7A-E519-4665-AB68-6810447E9C15}"/>
              </a:ext>
            </a:extLst>
          </p:cNvPr>
          <p:cNvSpPr/>
          <p:nvPr/>
        </p:nvSpPr>
        <p:spPr>
          <a:xfrm>
            <a:off x="5598084" y="4477922"/>
            <a:ext cx="3506565" cy="830997"/>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E6049F-14B4-41C4-876D-3A4C17A8E13A}"/>
              </a:ext>
            </a:extLst>
          </p:cNvPr>
          <p:cNvSpPr>
            <a:spLocks noGrp="1"/>
          </p:cNvSpPr>
          <p:nvPr>
            <p:ph type="sldNum" sz="quarter" idx="12"/>
          </p:nvPr>
        </p:nvSpPr>
        <p:spPr/>
        <p:txBody>
          <a:bodyPr/>
          <a:lstStyle/>
          <a:p>
            <a:fld id="{BCC37CEF-5FE3-4095-B60F-EF55546D0F10}" type="slidenum">
              <a:rPr lang="en-US" altLang="en-US" smtClean="0"/>
              <a:pPr/>
              <a:t>13</a:t>
            </a:fld>
            <a:endParaRPr lang="en-US" altLang="en-US"/>
          </a:p>
        </p:txBody>
      </p:sp>
      <p:sp>
        <p:nvSpPr>
          <p:cNvPr id="3" name="Rectangle 2">
            <a:extLst>
              <a:ext uri="{FF2B5EF4-FFF2-40B4-BE49-F238E27FC236}">
                <a16:creationId xmlns:a16="http://schemas.microsoft.com/office/drawing/2014/main" id="{FBE5EA5D-444E-41B2-8A88-E2595E489D19}"/>
              </a:ext>
            </a:extLst>
          </p:cNvPr>
          <p:cNvSpPr/>
          <p:nvPr/>
        </p:nvSpPr>
        <p:spPr>
          <a:xfrm>
            <a:off x="152400" y="0"/>
            <a:ext cx="8991600" cy="707886"/>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rPr>
              <a:t>4.  BRITISH GOVERNMENT PASSES LAWS AND TAXES ON THE COLONIES</a:t>
            </a:r>
          </a:p>
        </p:txBody>
      </p:sp>
      <p:pic>
        <p:nvPicPr>
          <p:cNvPr id="4" name="Picture 3">
            <a:extLst>
              <a:ext uri="{FF2B5EF4-FFF2-40B4-BE49-F238E27FC236}">
                <a16:creationId xmlns:a16="http://schemas.microsoft.com/office/drawing/2014/main" id="{41CEECED-D330-4172-8885-6FE40F332551}"/>
              </a:ext>
            </a:extLst>
          </p:cNvPr>
          <p:cNvPicPr>
            <a:picLocks noChangeAspect="1"/>
          </p:cNvPicPr>
          <p:nvPr/>
        </p:nvPicPr>
        <p:blipFill>
          <a:blip r:embed="rId2"/>
          <a:stretch>
            <a:fillRect/>
          </a:stretch>
        </p:blipFill>
        <p:spPr>
          <a:xfrm>
            <a:off x="2829135" y="914400"/>
            <a:ext cx="6314865" cy="5649047"/>
          </a:xfrm>
          <a:prstGeom prst="rect">
            <a:avLst/>
          </a:prstGeom>
        </p:spPr>
      </p:pic>
      <p:sp>
        <p:nvSpPr>
          <p:cNvPr id="5" name="Rectangle 4">
            <a:extLst>
              <a:ext uri="{FF2B5EF4-FFF2-40B4-BE49-F238E27FC236}">
                <a16:creationId xmlns:a16="http://schemas.microsoft.com/office/drawing/2014/main" id="{6374619D-E7D5-4B7F-9EEB-800242007CCC}"/>
              </a:ext>
            </a:extLst>
          </p:cNvPr>
          <p:cNvSpPr/>
          <p:nvPr/>
        </p:nvSpPr>
        <p:spPr>
          <a:xfrm>
            <a:off x="0" y="1371600"/>
            <a:ext cx="2895599" cy="3539430"/>
          </a:xfrm>
          <a:prstGeom prst="rect">
            <a:avLst/>
          </a:prstGeom>
        </p:spPr>
        <p:txBody>
          <a:bodyPr wrap="square">
            <a:spAutoFit/>
          </a:bodyPr>
          <a:lstStyle/>
          <a:p>
            <a:r>
              <a:rPr lang="en-US" sz="1600" dirty="0">
                <a:latin typeface="+mn-lt"/>
              </a:rPr>
              <a:t> CRQ 1: What historical circumstances led to the enactment of the Stamp Act? TTQA </a:t>
            </a:r>
          </a:p>
          <a:p>
            <a:r>
              <a:rPr lang="en-US" sz="1600" dirty="0">
                <a:latin typeface="+mn-lt"/>
              </a:rPr>
              <a:t>________________________________________________________________________________________________________________________________________________________________________________________________________________________________________________ </a:t>
            </a:r>
          </a:p>
        </p:txBody>
      </p:sp>
      <p:sp>
        <p:nvSpPr>
          <p:cNvPr id="6" name="Rectangle 5">
            <a:extLst>
              <a:ext uri="{FF2B5EF4-FFF2-40B4-BE49-F238E27FC236}">
                <a16:creationId xmlns:a16="http://schemas.microsoft.com/office/drawing/2014/main" id="{D20193D6-44F2-4062-AF34-6105D8D48DE4}"/>
              </a:ext>
            </a:extLst>
          </p:cNvPr>
          <p:cNvSpPr/>
          <p:nvPr/>
        </p:nvSpPr>
        <p:spPr>
          <a:xfrm>
            <a:off x="2894" y="5995173"/>
            <a:ext cx="4340506" cy="830997"/>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Tree>
    <p:extLst>
      <p:ext uri="{BB962C8B-B14F-4D97-AF65-F5344CB8AC3E}">
        <p14:creationId xmlns:p14="http://schemas.microsoft.com/office/powerpoint/2010/main" val="205209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4">
            <a:extLst>
              <a:ext uri="{FF2B5EF4-FFF2-40B4-BE49-F238E27FC236}">
                <a16:creationId xmlns:a16="http://schemas.microsoft.com/office/drawing/2014/main" id="{11EBF3B2-22C1-49E1-A4DF-E05A4041E146}"/>
              </a:ext>
            </a:extLst>
          </p:cNvPr>
          <p:cNvGraphicFramePr>
            <a:graphicFrameLocks noGrp="1"/>
          </p:cNvGraphicFramePr>
          <p:nvPr>
            <p:extLst>
              <p:ext uri="{D42A27DB-BD31-4B8C-83A1-F6EECF244321}">
                <p14:modId xmlns:p14="http://schemas.microsoft.com/office/powerpoint/2010/main" val="3153599995"/>
              </p:ext>
            </p:extLst>
          </p:nvPr>
        </p:nvGraphicFramePr>
        <p:xfrm>
          <a:off x="13849" y="2057400"/>
          <a:ext cx="9096120" cy="4800600"/>
        </p:xfrm>
        <a:graphic>
          <a:graphicData uri="http://schemas.openxmlformats.org/drawingml/2006/table">
            <a:tbl>
              <a:tblPr firstRow="1" bandRow="1">
                <a:tableStyleId>{5940675A-B579-460E-94D1-54222C63F5DA}</a:tableStyleId>
              </a:tblPr>
              <a:tblGrid>
                <a:gridCol w="1586351">
                  <a:extLst>
                    <a:ext uri="{9D8B030D-6E8A-4147-A177-3AD203B41FA5}">
                      <a16:colId xmlns:a16="http://schemas.microsoft.com/office/drawing/2014/main" val="1100265043"/>
                    </a:ext>
                  </a:extLst>
                </a:gridCol>
                <a:gridCol w="1828800">
                  <a:extLst>
                    <a:ext uri="{9D8B030D-6E8A-4147-A177-3AD203B41FA5}">
                      <a16:colId xmlns:a16="http://schemas.microsoft.com/office/drawing/2014/main" val="450409078"/>
                    </a:ext>
                  </a:extLst>
                </a:gridCol>
                <a:gridCol w="1905000">
                  <a:extLst>
                    <a:ext uri="{9D8B030D-6E8A-4147-A177-3AD203B41FA5}">
                      <a16:colId xmlns:a16="http://schemas.microsoft.com/office/drawing/2014/main" val="3408495410"/>
                    </a:ext>
                  </a:extLst>
                </a:gridCol>
                <a:gridCol w="1905000">
                  <a:extLst>
                    <a:ext uri="{9D8B030D-6E8A-4147-A177-3AD203B41FA5}">
                      <a16:colId xmlns:a16="http://schemas.microsoft.com/office/drawing/2014/main" val="85963044"/>
                    </a:ext>
                  </a:extLst>
                </a:gridCol>
                <a:gridCol w="1870969">
                  <a:extLst>
                    <a:ext uri="{9D8B030D-6E8A-4147-A177-3AD203B41FA5}">
                      <a16:colId xmlns:a16="http://schemas.microsoft.com/office/drawing/2014/main" val="675024362"/>
                    </a:ext>
                  </a:extLst>
                </a:gridCol>
              </a:tblGrid>
              <a:tr h="2232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Directions: Using the Thing Link Complete the Grievances</a:t>
                      </a:r>
                    </a:p>
                    <a:p>
                      <a:endParaRPr lang="en-US" sz="1200" dirty="0"/>
                    </a:p>
                  </a:txBody>
                  <a:tcPr/>
                </a:tc>
                <a:tc>
                  <a:txBody>
                    <a:bodyPr/>
                    <a:lstStyle/>
                    <a:p>
                      <a:pPr algn="ctr"/>
                      <a:r>
                        <a:rPr lang="en-US" sz="1100" dirty="0">
                          <a:latin typeface="+mn-lt"/>
                        </a:rPr>
                        <a:t>________________</a:t>
                      </a:r>
                    </a:p>
                    <a:p>
                      <a:pPr algn="ctr"/>
                      <a:endParaRPr lang="en-US" sz="11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colonists must house British troops</a:t>
                      </a:r>
                    </a:p>
                    <a:p>
                      <a:pPr algn="ctr"/>
                      <a:endParaRPr lang="en-US" sz="1100" dirty="0">
                        <a:latin typeface="+mn-lt"/>
                      </a:endParaRPr>
                    </a:p>
                  </a:txBody>
                  <a:tcPr/>
                </a:tc>
                <a:tc>
                  <a:txBody>
                    <a:bodyPr/>
                    <a:lstStyle/>
                    <a:p>
                      <a:pPr algn="ctr"/>
                      <a:r>
                        <a:rPr lang="en-US" sz="1100" dirty="0">
                          <a:latin typeface="+mn-lt"/>
                        </a:rPr>
                        <a:t>__________________</a:t>
                      </a:r>
                    </a:p>
                    <a:p>
                      <a:pPr algn="ctr"/>
                      <a:endParaRPr lang="en-US" sz="1100" dirty="0">
                        <a:latin typeface="+mn-lt"/>
                      </a:endParaRPr>
                    </a:p>
                    <a:p>
                      <a:pPr algn="ctr"/>
                      <a:r>
                        <a:rPr lang="en-US" altLang="en-US" sz="1100" b="1" dirty="0">
                          <a:latin typeface="+mn-lt"/>
                          <a:cs typeface="Calibri" panose="020F0502020204030204" pitchFamily="34" charset="0"/>
                        </a:rPr>
                        <a:t>British punished the colonists and placed military rule over Boston, Massachusetts </a:t>
                      </a:r>
                      <a:endParaRPr lang="en-US" sz="11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____________________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placed a tax on sugar goods</a:t>
                      </a:r>
                    </a:p>
                    <a:p>
                      <a:pPr algn="ctr"/>
                      <a:endParaRPr lang="en-US" sz="1100" dirty="0">
                        <a:latin typeface="+mn-lt"/>
                      </a:endParaRPr>
                    </a:p>
                  </a:txBody>
                  <a:tcPr/>
                </a:tc>
                <a:tc>
                  <a:txBody>
                    <a:bodyPr/>
                    <a:lstStyle/>
                    <a:p>
                      <a:pPr algn="ctr"/>
                      <a:r>
                        <a:rPr lang="en-US" sz="1100" dirty="0">
                          <a:latin typeface="+mn-lt"/>
                        </a:rPr>
                        <a:t>___________________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no paper money</a:t>
                      </a:r>
                    </a:p>
                    <a:p>
                      <a:pPr algn="ctr"/>
                      <a:endParaRPr lang="en-US" sz="1100" dirty="0">
                        <a:latin typeface="+mn-lt"/>
                      </a:endParaRPr>
                    </a:p>
                  </a:txBody>
                  <a:tcPr/>
                </a:tc>
                <a:extLst>
                  <a:ext uri="{0D108BD9-81ED-4DB2-BD59-A6C34878D82A}">
                    <a16:rowId xmlns:a16="http://schemas.microsoft.com/office/drawing/2014/main" val="706703631"/>
                  </a:ext>
                </a:extLst>
              </a:tr>
              <a:tr h="2568293">
                <a:tc>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____________________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import tax on tea arriving in colonies</a:t>
                      </a:r>
                    </a:p>
                    <a:p>
                      <a:pPr algn="ctr"/>
                      <a:endParaRPr lang="en-US" sz="1100" dirty="0">
                        <a:latin typeface="+mn-lt"/>
                      </a:endParaRPr>
                    </a:p>
                  </a:txBody>
                  <a:tcPr/>
                </a:tc>
                <a:tc>
                  <a:txBody>
                    <a:bodyPr/>
                    <a:lstStyle/>
                    <a:p>
                      <a:pPr algn="ctr"/>
                      <a:r>
                        <a:rPr lang="en-US" sz="1100" dirty="0">
                          <a:latin typeface="+mn-lt"/>
                        </a:rPr>
                        <a:t>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no trading with other countries</a:t>
                      </a:r>
                    </a:p>
                    <a:p>
                      <a:pPr algn="ctr"/>
                      <a:endParaRPr lang="en-US" sz="11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_____________________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No search warrant needed</a:t>
                      </a:r>
                      <a:endParaRPr lang="en-US" sz="11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_____________________</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1100" b="1" dirty="0">
                        <a:latin typeface="+mn-lt"/>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100" b="1" dirty="0">
                          <a:latin typeface="+mn-lt"/>
                          <a:cs typeface="Calibri" panose="020F0502020204030204" pitchFamily="34" charset="0"/>
                        </a:rPr>
                        <a:t>Necessary items from England were directly taxed at ports. (ex: lead, glass, cloth)</a:t>
                      </a:r>
                    </a:p>
                    <a:p>
                      <a:pPr algn="ctr"/>
                      <a:endParaRPr lang="en-US" sz="1100" dirty="0">
                        <a:latin typeface="+mn-lt"/>
                      </a:endParaRPr>
                    </a:p>
                  </a:txBody>
                  <a:tcPr/>
                </a:tc>
                <a:extLst>
                  <a:ext uri="{0D108BD9-81ED-4DB2-BD59-A6C34878D82A}">
                    <a16:rowId xmlns:a16="http://schemas.microsoft.com/office/drawing/2014/main" val="4132485443"/>
                  </a:ext>
                </a:extLst>
              </a:tr>
            </a:tbl>
          </a:graphicData>
        </a:graphic>
      </p:graphicFrame>
      <p:sp>
        <p:nvSpPr>
          <p:cNvPr id="2" name="Slide Number Placeholder 1">
            <a:extLst>
              <a:ext uri="{FF2B5EF4-FFF2-40B4-BE49-F238E27FC236}">
                <a16:creationId xmlns:a16="http://schemas.microsoft.com/office/drawing/2014/main" id="{AE051646-9913-4793-AD15-84CD3A4DA625}"/>
              </a:ext>
            </a:extLst>
          </p:cNvPr>
          <p:cNvSpPr>
            <a:spLocks noGrp="1"/>
          </p:cNvSpPr>
          <p:nvPr>
            <p:ph type="sldNum" sz="quarter" idx="12"/>
          </p:nvPr>
        </p:nvSpPr>
        <p:spPr/>
        <p:txBody>
          <a:bodyPr/>
          <a:lstStyle/>
          <a:p>
            <a:fld id="{BCC37CEF-5FE3-4095-B60F-EF55546D0F10}" type="slidenum">
              <a:rPr lang="en-US" altLang="en-US" smtClean="0"/>
              <a:pPr/>
              <a:t>14</a:t>
            </a:fld>
            <a:endParaRPr lang="en-US" altLang="en-US"/>
          </a:p>
        </p:txBody>
      </p:sp>
      <p:sp>
        <p:nvSpPr>
          <p:cNvPr id="3" name="Text Box 2">
            <a:extLst>
              <a:ext uri="{FF2B5EF4-FFF2-40B4-BE49-F238E27FC236}">
                <a16:creationId xmlns:a16="http://schemas.microsoft.com/office/drawing/2014/main" id="{4653E9DD-0C43-4671-A1F2-FED2E7037B34}"/>
              </a:ext>
            </a:extLst>
          </p:cNvPr>
          <p:cNvSpPr txBox="1">
            <a:spLocks noChangeArrowheads="1"/>
          </p:cNvSpPr>
          <p:nvPr/>
        </p:nvSpPr>
        <p:spPr bwMode="auto">
          <a:xfrm>
            <a:off x="3468384" y="413773"/>
            <a:ext cx="567561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Colonists very angry over new taxes and laws.  </a:t>
            </a:r>
          </a:p>
          <a:p>
            <a:pPr marL="285750" indent="-285750">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Colonists felt that ____________________________ and the king did not have the right to _____________ the colonists without colonial representation.  </a:t>
            </a:r>
          </a:p>
          <a:p>
            <a:pPr>
              <a:spcBef>
                <a:spcPct val="50000"/>
              </a:spcBef>
              <a:buNone/>
              <a:defRPr/>
            </a:pPr>
            <a:r>
              <a:rPr lang="en-US" altLang="en-US" sz="1400" b="1" dirty="0">
                <a:latin typeface="Calibri" panose="020F0502020204030204" pitchFamily="34" charset="0"/>
                <a:cs typeface="Calibri" panose="020F0502020204030204" pitchFamily="34" charset="0"/>
              </a:rPr>
              <a:t>“NO ___________________ WITHOUT _____________________”</a:t>
            </a:r>
          </a:p>
          <a:p>
            <a:pPr>
              <a:spcBef>
                <a:spcPct val="50000"/>
              </a:spcBef>
              <a:buFontTx/>
              <a:buNone/>
              <a:defRPr/>
            </a:pPr>
            <a:r>
              <a:rPr lang="en-US" altLang="en-US" sz="1400" dirty="0">
                <a:latin typeface="Times New Roman" pitchFamily="18" charset="0"/>
              </a:rPr>
              <a:t>. </a:t>
            </a:r>
          </a:p>
        </p:txBody>
      </p:sp>
      <p:sp>
        <p:nvSpPr>
          <p:cNvPr id="4" name="Rectangle 3">
            <a:extLst>
              <a:ext uri="{FF2B5EF4-FFF2-40B4-BE49-F238E27FC236}">
                <a16:creationId xmlns:a16="http://schemas.microsoft.com/office/drawing/2014/main" id="{A3BF477E-54A5-4500-8954-1A3B269F3B52}"/>
              </a:ext>
            </a:extLst>
          </p:cNvPr>
          <p:cNvSpPr/>
          <p:nvPr/>
        </p:nvSpPr>
        <p:spPr>
          <a:xfrm>
            <a:off x="942973" y="120252"/>
            <a:ext cx="1343027" cy="707886"/>
          </a:xfrm>
          <a:prstGeom prst="rect">
            <a:avLst/>
          </a:prstGeom>
        </p:spPr>
        <p:txBody>
          <a:bodyPr wrap="square">
            <a:spAutoFit/>
          </a:bodyPr>
          <a:lstStyle/>
          <a:p>
            <a:r>
              <a:rPr lang="en-US" dirty="0">
                <a:hlinkClick r:id="rId2"/>
              </a:rPr>
              <a:t>https://www.brainpop.com/socialstudies/ushistory/causesoftheamericanrevolution/</a:t>
            </a:r>
            <a:endParaRPr lang="en-US" dirty="0"/>
          </a:p>
        </p:txBody>
      </p:sp>
      <p:pic>
        <p:nvPicPr>
          <p:cNvPr id="7" name="Picture 6">
            <a:extLst>
              <a:ext uri="{FF2B5EF4-FFF2-40B4-BE49-F238E27FC236}">
                <a16:creationId xmlns:a16="http://schemas.microsoft.com/office/drawing/2014/main" id="{BE0D580C-1676-4FE5-B349-19DD7D5922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2968590"/>
            <a:ext cx="2057400" cy="31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84B3060-B8E5-4CE3-AE13-8F32E56AFF1A}"/>
              </a:ext>
            </a:extLst>
          </p:cNvPr>
          <p:cNvSpPr/>
          <p:nvPr/>
        </p:nvSpPr>
        <p:spPr>
          <a:xfrm>
            <a:off x="3462966" y="0"/>
            <a:ext cx="5383269" cy="461665"/>
          </a:xfrm>
          <a:prstGeom prst="rect">
            <a:avLst/>
          </a:prstGeom>
        </p:spPr>
        <p:txBody>
          <a:bodyPr wrap="none">
            <a:spAutoFit/>
          </a:bodyPr>
          <a:lstStyle/>
          <a:p>
            <a:pPr>
              <a:spcBef>
                <a:spcPct val="50000"/>
              </a:spcBef>
              <a:buFontTx/>
              <a:buNone/>
              <a:defRPr/>
            </a:pPr>
            <a:r>
              <a:rPr lang="en-US" altLang="en-US" sz="2400" b="1" dirty="0">
                <a:latin typeface="Calibri" panose="020F0502020204030204" pitchFamily="34" charset="0"/>
                <a:cs typeface="Calibri" panose="020F0502020204030204" pitchFamily="34" charset="0"/>
              </a:rPr>
              <a:t>5.   </a:t>
            </a:r>
            <a:r>
              <a:rPr lang="en-US" altLang="en-US" sz="2400" b="1" u="sng" dirty="0">
                <a:latin typeface="Calibri" panose="020F0502020204030204" pitchFamily="34" charset="0"/>
                <a:cs typeface="Calibri" panose="020F0502020204030204" pitchFamily="34" charset="0"/>
              </a:rPr>
              <a:t>AMERICAN COLONISTS TAKE ACTION</a:t>
            </a:r>
            <a:r>
              <a:rPr lang="en-US" altLang="en-US" sz="2400" b="1" dirty="0">
                <a:latin typeface="Calibri" panose="020F0502020204030204" pitchFamily="34" charset="0"/>
                <a:cs typeface="Calibri" panose="020F0502020204030204" pitchFamily="34" charset="0"/>
              </a:rPr>
              <a:t>:</a:t>
            </a:r>
          </a:p>
        </p:txBody>
      </p:sp>
      <p:pic>
        <p:nvPicPr>
          <p:cNvPr id="8194" name="Picture 2">
            <a:extLst>
              <a:ext uri="{FF2B5EF4-FFF2-40B4-BE49-F238E27FC236}">
                <a16:creationId xmlns:a16="http://schemas.microsoft.com/office/drawing/2014/main" id="{4F27BE79-C512-4E7D-9357-996F2A970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51" y="139134"/>
            <a:ext cx="731545" cy="731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device&#10;&#10;Description automatically generated">
            <a:hlinkClick r:id="rId5"/>
            <a:extLst>
              <a:ext uri="{FF2B5EF4-FFF2-40B4-BE49-F238E27FC236}">
                <a16:creationId xmlns:a16="http://schemas.microsoft.com/office/drawing/2014/main" id="{04D52C68-6C92-4ADD-8EB6-5C5407947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3667" y="151029"/>
            <a:ext cx="949299" cy="646331"/>
          </a:xfrm>
          <a:prstGeom prst="rect">
            <a:avLst/>
          </a:prstGeom>
        </p:spPr>
      </p:pic>
      <p:pic>
        <p:nvPicPr>
          <p:cNvPr id="8200" name="Picture 8" descr="Image result for thinglin">
            <a:extLst>
              <a:ext uri="{FF2B5EF4-FFF2-40B4-BE49-F238E27FC236}">
                <a16:creationId xmlns:a16="http://schemas.microsoft.com/office/drawing/2014/main" id="{4B5B9413-0E23-4272-AE86-B317D2430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9" y="3372406"/>
            <a:ext cx="1526316" cy="8547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1C73E42-F8B2-4061-9C17-BD561690659F}"/>
              </a:ext>
            </a:extLst>
          </p:cNvPr>
          <p:cNvSpPr/>
          <p:nvPr/>
        </p:nvSpPr>
        <p:spPr>
          <a:xfrm>
            <a:off x="226261" y="1020115"/>
            <a:ext cx="3029712" cy="738664"/>
          </a:xfrm>
          <a:prstGeom prst="rect">
            <a:avLst/>
          </a:prstGeom>
          <a:ln w="28575">
            <a:solidFill>
              <a:schemeClr val="tx1"/>
            </a:solidFill>
          </a:ln>
        </p:spPr>
        <p:txBody>
          <a:bodyPr wrap="square">
            <a:spAutoFit/>
          </a:bodyPr>
          <a:lstStyle/>
          <a:p>
            <a:pPr lvl="0" algn="ctr"/>
            <a:r>
              <a:rPr lang="en-US" sz="14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pic>
        <p:nvPicPr>
          <p:cNvPr id="20" name="Picture 10">
            <a:extLst>
              <a:ext uri="{FF2B5EF4-FFF2-40B4-BE49-F238E27FC236}">
                <a16:creationId xmlns:a16="http://schemas.microsoft.com/office/drawing/2014/main" id="{FB123554-FF4B-41B8-AD07-B7300E72C4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959" y="4930452"/>
            <a:ext cx="854737" cy="8547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96CAE10-9B13-41D5-9C3F-FB5C1B24F218}"/>
              </a:ext>
            </a:extLst>
          </p:cNvPr>
          <p:cNvSpPr/>
          <p:nvPr/>
        </p:nvSpPr>
        <p:spPr>
          <a:xfrm>
            <a:off x="156383" y="4376454"/>
            <a:ext cx="1343026" cy="553998"/>
          </a:xfrm>
          <a:prstGeom prst="rect">
            <a:avLst/>
          </a:prstGeom>
        </p:spPr>
        <p:txBody>
          <a:bodyPr wrap="square">
            <a:spAutoFit/>
          </a:bodyPr>
          <a:lstStyle/>
          <a:p>
            <a:r>
              <a:rPr lang="en-US" dirty="0">
                <a:hlinkClick r:id="rId9"/>
              </a:rPr>
              <a:t>https://www.thinglink.com/scene/1281215051243454465</a:t>
            </a:r>
            <a:r>
              <a:rPr lang="en-US" dirty="0"/>
              <a:t> </a:t>
            </a:r>
          </a:p>
        </p:txBody>
      </p:sp>
    </p:spTree>
    <p:extLst>
      <p:ext uri="{BB962C8B-B14F-4D97-AF65-F5344CB8AC3E}">
        <p14:creationId xmlns:p14="http://schemas.microsoft.com/office/powerpoint/2010/main" val="100174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7F072-B6FB-41E5-9FDB-DAC8F2B65BE1}"/>
              </a:ext>
            </a:extLst>
          </p:cNvPr>
          <p:cNvSpPr>
            <a:spLocks noGrp="1"/>
          </p:cNvSpPr>
          <p:nvPr>
            <p:ph type="sldNum" sz="quarter" idx="12"/>
          </p:nvPr>
        </p:nvSpPr>
        <p:spPr/>
        <p:txBody>
          <a:bodyPr/>
          <a:lstStyle/>
          <a:p>
            <a:fld id="{BCC37CEF-5FE3-4095-B60F-EF55546D0F10}" type="slidenum">
              <a:rPr lang="en-US" altLang="en-US" smtClean="0"/>
              <a:pPr/>
              <a:t>15</a:t>
            </a:fld>
            <a:endParaRPr lang="en-US" altLang="en-US"/>
          </a:p>
        </p:txBody>
      </p:sp>
      <p:pic>
        <p:nvPicPr>
          <p:cNvPr id="5" name="Picture 4">
            <a:extLst>
              <a:ext uri="{FF2B5EF4-FFF2-40B4-BE49-F238E27FC236}">
                <a16:creationId xmlns:a16="http://schemas.microsoft.com/office/drawing/2014/main" id="{BF62FF28-1DE7-44BC-8CC9-AC27FC10EAE8}"/>
              </a:ext>
            </a:extLst>
          </p:cNvPr>
          <p:cNvPicPr>
            <a:picLocks noChangeAspect="1"/>
          </p:cNvPicPr>
          <p:nvPr/>
        </p:nvPicPr>
        <p:blipFill>
          <a:blip r:embed="rId2"/>
          <a:stretch>
            <a:fillRect/>
          </a:stretch>
        </p:blipFill>
        <p:spPr>
          <a:xfrm>
            <a:off x="152400" y="4187301"/>
            <a:ext cx="3581399" cy="2545271"/>
          </a:xfrm>
          <a:prstGeom prst="rect">
            <a:avLst/>
          </a:prstGeom>
        </p:spPr>
      </p:pic>
      <p:sp>
        <p:nvSpPr>
          <p:cNvPr id="6" name="Rectangle 5">
            <a:extLst>
              <a:ext uri="{FF2B5EF4-FFF2-40B4-BE49-F238E27FC236}">
                <a16:creationId xmlns:a16="http://schemas.microsoft.com/office/drawing/2014/main" id="{6401941F-2579-4CC8-9CF8-9B4A034ACC0F}"/>
              </a:ext>
            </a:extLst>
          </p:cNvPr>
          <p:cNvSpPr/>
          <p:nvPr/>
        </p:nvSpPr>
        <p:spPr>
          <a:xfrm>
            <a:off x="3581400" y="4498095"/>
            <a:ext cx="3431645" cy="400110"/>
          </a:xfrm>
          <a:prstGeom prst="rect">
            <a:avLst/>
          </a:prstGeom>
        </p:spPr>
        <p:txBody>
          <a:bodyPr wrap="square">
            <a:spAutoFit/>
          </a:bodyPr>
          <a:lstStyle/>
          <a:p>
            <a:r>
              <a:rPr lang="en-US" dirty="0"/>
              <a:t>What historical circumstances caused the imports from Great Britain to the colonies decline? </a:t>
            </a:r>
          </a:p>
        </p:txBody>
      </p:sp>
      <p:sp>
        <p:nvSpPr>
          <p:cNvPr id="7" name="Rectangle 6">
            <a:extLst>
              <a:ext uri="{FF2B5EF4-FFF2-40B4-BE49-F238E27FC236}">
                <a16:creationId xmlns:a16="http://schemas.microsoft.com/office/drawing/2014/main" id="{48F45709-BE96-4BAB-A2BD-A7F1758F541E}"/>
              </a:ext>
            </a:extLst>
          </p:cNvPr>
          <p:cNvSpPr/>
          <p:nvPr/>
        </p:nvSpPr>
        <p:spPr>
          <a:xfrm>
            <a:off x="3733799" y="5546523"/>
            <a:ext cx="4572000" cy="400110"/>
          </a:xfrm>
          <a:prstGeom prst="rect">
            <a:avLst/>
          </a:prstGeom>
        </p:spPr>
        <p:txBody>
          <a:bodyPr>
            <a:spAutoFit/>
          </a:bodyPr>
          <a:lstStyle/>
          <a:p>
            <a:r>
              <a:rPr lang="en-US" dirty="0"/>
              <a:t>When did the greatest increase in </a:t>
            </a:r>
            <a:r>
              <a:rPr lang="en-US" b="1" dirty="0"/>
              <a:t>British</a:t>
            </a:r>
            <a:r>
              <a:rPr lang="en-US" dirty="0"/>
              <a:t> imports occur? What historical circumstances caused the dramatic increase? </a:t>
            </a:r>
          </a:p>
        </p:txBody>
      </p:sp>
      <p:pic>
        <p:nvPicPr>
          <p:cNvPr id="14" name="Picture 13">
            <a:extLst>
              <a:ext uri="{FF2B5EF4-FFF2-40B4-BE49-F238E27FC236}">
                <a16:creationId xmlns:a16="http://schemas.microsoft.com/office/drawing/2014/main" id="{BE973FB5-EB3F-41D5-A136-AFB170085309}"/>
              </a:ext>
            </a:extLst>
          </p:cNvPr>
          <p:cNvPicPr/>
          <p:nvPr/>
        </p:nvPicPr>
        <p:blipFill>
          <a:blip r:embed="rId3"/>
          <a:stretch>
            <a:fillRect/>
          </a:stretch>
        </p:blipFill>
        <p:spPr>
          <a:xfrm>
            <a:off x="152400" y="0"/>
            <a:ext cx="3228975" cy="3114675"/>
          </a:xfrm>
          <a:prstGeom prst="rect">
            <a:avLst/>
          </a:prstGeom>
        </p:spPr>
      </p:pic>
      <p:sp>
        <p:nvSpPr>
          <p:cNvPr id="15" name="Rectangle 14">
            <a:extLst>
              <a:ext uri="{FF2B5EF4-FFF2-40B4-BE49-F238E27FC236}">
                <a16:creationId xmlns:a16="http://schemas.microsoft.com/office/drawing/2014/main" id="{1AFC1028-FAF1-4B94-856E-27A4CBE12F82}"/>
              </a:ext>
            </a:extLst>
          </p:cNvPr>
          <p:cNvSpPr/>
          <p:nvPr/>
        </p:nvSpPr>
        <p:spPr>
          <a:xfrm>
            <a:off x="3287905" y="136525"/>
            <a:ext cx="2655696" cy="3231654"/>
          </a:xfrm>
          <a:prstGeom prst="rect">
            <a:avLst/>
          </a:prstGeom>
        </p:spPr>
        <p:txBody>
          <a:bodyPr wrap="square">
            <a:spAutoFit/>
          </a:bodyPr>
          <a:lstStyle/>
          <a:p>
            <a:pPr marL="342900" marR="0" lvl="0" indent="-342900">
              <a:spcBef>
                <a:spcPts val="0"/>
              </a:spcBef>
              <a:spcAft>
                <a:spcPts val="0"/>
              </a:spcAft>
              <a:buFont typeface="+mj-lt"/>
              <a:buAutoNum type="arabicPeriod"/>
            </a:pPr>
            <a:r>
              <a:rPr lang="en-US" sz="1200" dirty="0">
                <a:latin typeface="+mn-lt"/>
                <a:ea typeface="Times New Roman" panose="02020603050405020304" pitchFamily="18" charset="0"/>
              </a:rPr>
              <a:t>According to the political cartoon, what was the historical impact of the British taxation?</a:t>
            </a:r>
          </a:p>
          <a:p>
            <a:pPr marL="742950" marR="0" lvl="1" indent="-285750">
              <a:spcBef>
                <a:spcPts val="0"/>
              </a:spcBef>
              <a:spcAft>
                <a:spcPts val="0"/>
              </a:spcAft>
              <a:buFont typeface="+mj-lt"/>
              <a:buAutoNum type="alphaLcPeriod"/>
            </a:pPr>
            <a:r>
              <a:rPr lang="en-US" sz="1200" dirty="0">
                <a:latin typeface="+mn-lt"/>
                <a:ea typeface="Times New Roman" panose="02020603050405020304" pitchFamily="18" charset="0"/>
              </a:rPr>
              <a:t>The colonists were restricted by the laws passed by the British government. </a:t>
            </a:r>
          </a:p>
          <a:p>
            <a:pPr marL="742950" marR="0" lvl="1" indent="-285750">
              <a:spcBef>
                <a:spcPts val="0"/>
              </a:spcBef>
              <a:spcAft>
                <a:spcPts val="0"/>
              </a:spcAft>
              <a:buFont typeface="+mj-lt"/>
              <a:buAutoNum type="alphaLcPeriod"/>
            </a:pPr>
            <a:r>
              <a:rPr lang="en-US" sz="1200" dirty="0">
                <a:latin typeface="+mn-lt"/>
                <a:ea typeface="Times New Roman" panose="02020603050405020304" pitchFamily="18" charset="0"/>
              </a:rPr>
              <a:t>The King of England wanted the colonists to have a greater voice in government. </a:t>
            </a:r>
          </a:p>
          <a:p>
            <a:pPr marL="742950" marR="0" lvl="1" indent="-285750">
              <a:spcBef>
                <a:spcPts val="0"/>
              </a:spcBef>
              <a:spcAft>
                <a:spcPts val="0"/>
              </a:spcAft>
              <a:buFont typeface="+mj-lt"/>
              <a:buAutoNum type="alphaLcPeriod"/>
            </a:pPr>
            <a:r>
              <a:rPr lang="en-US" sz="1200" dirty="0">
                <a:latin typeface="+mn-lt"/>
                <a:ea typeface="Times New Roman" panose="02020603050405020304" pitchFamily="18" charset="0"/>
              </a:rPr>
              <a:t>King George III put many American colonists in stocks. </a:t>
            </a:r>
          </a:p>
          <a:p>
            <a:pPr marL="742950" marR="0" lvl="1" indent="-285750">
              <a:spcBef>
                <a:spcPts val="0"/>
              </a:spcBef>
              <a:spcAft>
                <a:spcPts val="0"/>
              </a:spcAft>
              <a:buFont typeface="+mj-lt"/>
              <a:buAutoNum type="alphaLcPeriod"/>
            </a:pPr>
            <a:r>
              <a:rPr lang="en-US" sz="1200" dirty="0">
                <a:latin typeface="+mn-lt"/>
                <a:ea typeface="Times New Roman" panose="02020603050405020304" pitchFamily="18" charset="0"/>
              </a:rPr>
              <a:t>Repeal of unpopular laws was the only way out of the stocks.</a:t>
            </a:r>
          </a:p>
        </p:txBody>
      </p:sp>
      <p:pic>
        <p:nvPicPr>
          <p:cNvPr id="17" name="Picture 9" descr="H:\7th Grade US\American Revolution\Pictures\britishtaxescartoon.gif">
            <a:extLst>
              <a:ext uri="{FF2B5EF4-FFF2-40B4-BE49-F238E27FC236}">
                <a16:creationId xmlns:a16="http://schemas.microsoft.com/office/drawing/2014/main" id="{CF2101EB-BD35-4755-9480-F86842766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126" y="0"/>
            <a:ext cx="2770980" cy="445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6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162AC7-EDE1-4612-81C6-F3356176B6E6}"/>
              </a:ext>
            </a:extLst>
          </p:cNvPr>
          <p:cNvSpPr>
            <a:spLocks noGrp="1"/>
          </p:cNvSpPr>
          <p:nvPr>
            <p:ph type="sldNum" sz="quarter" idx="12"/>
          </p:nvPr>
        </p:nvSpPr>
        <p:spPr/>
        <p:txBody>
          <a:bodyPr/>
          <a:lstStyle/>
          <a:p>
            <a:fld id="{BCC37CEF-5FE3-4095-B60F-EF55546D0F10}" type="slidenum">
              <a:rPr lang="en-US" altLang="en-US" smtClean="0"/>
              <a:pPr/>
              <a:t>16</a:t>
            </a:fld>
            <a:endParaRPr lang="en-US" altLang="en-US"/>
          </a:p>
        </p:txBody>
      </p:sp>
      <p:sp>
        <p:nvSpPr>
          <p:cNvPr id="3" name="Rectangle 2">
            <a:extLst>
              <a:ext uri="{FF2B5EF4-FFF2-40B4-BE49-F238E27FC236}">
                <a16:creationId xmlns:a16="http://schemas.microsoft.com/office/drawing/2014/main" id="{19AD3F8C-B688-4E69-A5C1-FE3D9E85C2F8}"/>
              </a:ext>
            </a:extLst>
          </p:cNvPr>
          <p:cNvSpPr>
            <a:spLocks noChangeArrowheads="1"/>
          </p:cNvSpPr>
          <p:nvPr/>
        </p:nvSpPr>
        <p:spPr bwMode="auto">
          <a:xfrm>
            <a:off x="3917415" y="686740"/>
            <a:ext cx="5097859"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Calibri" panose="020F0502020204030204" pitchFamily="34" charset="0"/>
                <a:cs typeface="Calibri" panose="020F0502020204030204" pitchFamily="34" charset="0"/>
              </a:rPr>
              <a:t>New Taxes </a:t>
            </a:r>
            <a:r>
              <a:rPr lang="en-US" altLang="en-US" sz="1200" i="1" dirty="0">
                <a:latin typeface="Calibri" panose="020F0502020204030204" pitchFamily="34" charset="0"/>
                <a:cs typeface="Calibri" panose="020F0502020204030204" pitchFamily="34" charset="0"/>
              </a:rPr>
              <a:t>: </a:t>
            </a:r>
            <a:r>
              <a:rPr lang="en-US" altLang="en-US" sz="1200" dirty="0">
                <a:latin typeface="Calibri" panose="020F0502020204030204" pitchFamily="34" charset="0"/>
                <a:cs typeface="Calibri" panose="020F0502020204030204" pitchFamily="34" charset="0"/>
              </a:rPr>
              <a:t>Parliament understood that the colonists wanted to govern themselves and decide on any taxes forced on the colonies. Hoping to avoid the kinds of problems caused by the Stamp Act, Parliament passed a new set of laws in 1767, known as the Townshend Acts. These acts taxed imported goods at the port of entry. The imported goods that were now taxed included basic items the colonists needed because they did not produce them. </a:t>
            </a:r>
          </a:p>
          <a:p>
            <a:pPr eaLnBrk="1" hangingPunct="1">
              <a:spcBef>
                <a:spcPct val="0"/>
              </a:spcBef>
              <a:buFontTx/>
              <a:buNone/>
            </a:pPr>
            <a:endParaRPr lang="en-US" altLang="en-US" sz="1200" dirty="0">
              <a:latin typeface="Calibri" panose="020F0502020204030204" pitchFamily="34" charset="0"/>
              <a:cs typeface="Calibri" panose="020F0502020204030204" pitchFamily="34" charset="0"/>
            </a:endParaRPr>
          </a:p>
          <a:p>
            <a:pPr eaLnBrk="1" hangingPunct="1">
              <a:spcBef>
                <a:spcPct val="0"/>
              </a:spcBef>
              <a:buFontTx/>
              <a:buNone/>
            </a:pPr>
            <a:r>
              <a:rPr lang="en-US" altLang="en-US" sz="1200" dirty="0">
                <a:latin typeface="Calibri" panose="020F0502020204030204" pitchFamily="34" charset="0"/>
                <a:cs typeface="Calibri" panose="020F0502020204030204" pitchFamily="34" charset="0"/>
              </a:rPr>
              <a:t>At this point, colonists opposed any taxes enforced by Parliament. Once again, the colonists boycotted imported goods. Women organized groups called the Daughters of Liberty that supported the boycott of British goods. They began to make their own fabrics and other goods previously imported from Britain so they would not have to rely on Britain for anything.</a:t>
            </a:r>
          </a:p>
          <a:p>
            <a:pPr eaLnBrk="1" hangingPunct="1">
              <a:spcBef>
                <a:spcPct val="0"/>
              </a:spcBef>
              <a:buFontTx/>
              <a:buNone/>
            </a:pPr>
            <a:endParaRPr lang="en-US" altLang="en-US" sz="1200" b="1" dirty="0">
              <a:latin typeface="Calibri" panose="020F0502020204030204" pitchFamily="34" charset="0"/>
              <a:cs typeface="Calibri" panose="020F0502020204030204" pitchFamily="34" charset="0"/>
            </a:endParaRPr>
          </a:p>
          <a:p>
            <a:pPr eaLnBrk="1" hangingPunct="1">
              <a:spcBef>
                <a:spcPct val="0"/>
              </a:spcBef>
              <a:buFontTx/>
              <a:buNone/>
            </a:pPr>
            <a:r>
              <a:rPr lang="en-US" altLang="en-US" sz="1600" b="1" dirty="0">
                <a:latin typeface="Calibri" panose="020F0502020204030204" pitchFamily="34" charset="0"/>
                <a:cs typeface="Calibri" panose="020F0502020204030204" pitchFamily="34" charset="0"/>
              </a:rPr>
              <a:t>CRQ 1: How did the colonists react to the Townshend Acts?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Arrow: Pentagon 3">
            <a:extLst>
              <a:ext uri="{FF2B5EF4-FFF2-40B4-BE49-F238E27FC236}">
                <a16:creationId xmlns:a16="http://schemas.microsoft.com/office/drawing/2014/main" id="{15259B0A-6726-400E-87D6-9DBA88484018}"/>
              </a:ext>
            </a:extLst>
          </p:cNvPr>
          <p:cNvSpPr/>
          <p:nvPr/>
        </p:nvSpPr>
        <p:spPr>
          <a:xfrm>
            <a:off x="-4936" y="936920"/>
            <a:ext cx="3898678" cy="1981200"/>
          </a:xfrm>
          <a:prstGeom prst="homePlat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Historical Circumstance </a:t>
            </a:r>
          </a:p>
          <a:p>
            <a:pPr algn="ctr"/>
            <a:endParaRPr lang="en-US" sz="2000" b="1" dirty="0">
              <a:solidFill>
                <a:schemeClr val="tx1"/>
              </a:solidFill>
            </a:endParaRPr>
          </a:p>
          <a:p>
            <a:pPr algn="ctr"/>
            <a:r>
              <a:rPr lang="en-US" altLang="en-US" sz="1600" dirty="0">
                <a:solidFill>
                  <a:schemeClr val="tx1"/>
                </a:solidFill>
              </a:rPr>
              <a:t>Colonists held the __________________ </a:t>
            </a:r>
          </a:p>
          <a:p>
            <a:pPr algn="ctr"/>
            <a:r>
              <a:rPr lang="en-US" altLang="en-US" sz="1600" dirty="0">
                <a:solidFill>
                  <a:schemeClr val="tx1"/>
                </a:solidFill>
              </a:rPr>
              <a:t>(October 1765) and boycotted British goods.</a:t>
            </a:r>
          </a:p>
        </p:txBody>
      </p:sp>
      <p:sp>
        <p:nvSpPr>
          <p:cNvPr id="5" name="Arrow: Pentagon 4">
            <a:extLst>
              <a:ext uri="{FF2B5EF4-FFF2-40B4-BE49-F238E27FC236}">
                <a16:creationId xmlns:a16="http://schemas.microsoft.com/office/drawing/2014/main" id="{A08448A8-981F-4CC9-A12C-281C6233F0A2}"/>
              </a:ext>
            </a:extLst>
          </p:cNvPr>
          <p:cNvSpPr/>
          <p:nvPr/>
        </p:nvSpPr>
        <p:spPr>
          <a:xfrm>
            <a:off x="18737" y="3318787"/>
            <a:ext cx="3898678" cy="1981200"/>
          </a:xfrm>
          <a:prstGeom prst="homePlat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Historical Impact</a:t>
            </a:r>
          </a:p>
          <a:p>
            <a:pPr algn="ctr"/>
            <a:r>
              <a:rPr lang="en-US" altLang="en-US" sz="1400" dirty="0">
                <a:solidFill>
                  <a:schemeClr val="tx1"/>
                </a:solidFill>
              </a:rPr>
              <a:t>Parliament ____________________ </a:t>
            </a:r>
          </a:p>
          <a:p>
            <a:pPr algn="ctr"/>
            <a:r>
              <a:rPr lang="en-US" altLang="en-US" sz="1400" dirty="0">
                <a:solidFill>
                  <a:schemeClr val="tx1"/>
                </a:solidFill>
              </a:rPr>
              <a:t>but replaced it with the </a:t>
            </a:r>
          </a:p>
          <a:p>
            <a:pPr algn="ctr"/>
            <a:endParaRPr lang="en-US" altLang="en-US" sz="1400" dirty="0">
              <a:solidFill>
                <a:schemeClr val="tx1"/>
              </a:solidFill>
            </a:endParaRPr>
          </a:p>
          <a:p>
            <a:pPr algn="ctr"/>
            <a:r>
              <a:rPr lang="en-US" altLang="en-US" sz="1400" dirty="0">
                <a:solidFill>
                  <a:schemeClr val="tx1"/>
                </a:solidFill>
              </a:rPr>
              <a:t>____________________ (1767) </a:t>
            </a:r>
          </a:p>
          <a:p>
            <a:pPr algn="ctr"/>
            <a:r>
              <a:rPr lang="en-US" altLang="en-US" sz="1400" dirty="0">
                <a:solidFill>
                  <a:schemeClr val="tx1"/>
                </a:solidFill>
              </a:rPr>
              <a:t>that taxed glass, lead, paper, paint, and tea.</a:t>
            </a:r>
          </a:p>
          <a:p>
            <a:pPr algn="ctr"/>
            <a:endParaRPr lang="en-US" sz="1400" dirty="0">
              <a:solidFill>
                <a:schemeClr val="tx1"/>
              </a:solidFill>
            </a:endParaRPr>
          </a:p>
        </p:txBody>
      </p:sp>
      <p:sp>
        <p:nvSpPr>
          <p:cNvPr id="6" name="Rectangle 5">
            <a:extLst>
              <a:ext uri="{FF2B5EF4-FFF2-40B4-BE49-F238E27FC236}">
                <a16:creationId xmlns:a16="http://schemas.microsoft.com/office/drawing/2014/main" id="{105FA49D-6397-45B7-B6F6-1B87407797E1}"/>
              </a:ext>
            </a:extLst>
          </p:cNvPr>
          <p:cNvSpPr/>
          <p:nvPr/>
        </p:nvSpPr>
        <p:spPr>
          <a:xfrm>
            <a:off x="-64074" y="-56804"/>
            <a:ext cx="7912673" cy="584775"/>
          </a:xfrm>
          <a:prstGeom prst="rect">
            <a:avLst/>
          </a:prstGeom>
        </p:spPr>
        <p:txBody>
          <a:bodyPr wrap="square">
            <a:spAutoFit/>
          </a:bodyPr>
          <a:lstStyle/>
          <a:p>
            <a:pPr>
              <a:spcBef>
                <a:spcPct val="50000"/>
              </a:spcBef>
              <a:buFontTx/>
              <a:buNone/>
              <a:defRPr/>
            </a:pPr>
            <a:r>
              <a:rPr lang="en-US" altLang="en-US" sz="3200" b="1" dirty="0">
                <a:latin typeface="Calibri" panose="020F0502020204030204" pitchFamily="34" charset="0"/>
                <a:cs typeface="Calibri" panose="020F0502020204030204" pitchFamily="34" charset="0"/>
              </a:rPr>
              <a:t>5.   </a:t>
            </a:r>
            <a:r>
              <a:rPr lang="en-US" altLang="en-US" sz="3200" b="1" u="sng" dirty="0">
                <a:latin typeface="Calibri" panose="020F0502020204030204" pitchFamily="34" charset="0"/>
                <a:cs typeface="Calibri" panose="020F0502020204030204" pitchFamily="34" charset="0"/>
              </a:rPr>
              <a:t>AMERICAN COLONISTS TAKE ACTION</a:t>
            </a:r>
            <a:r>
              <a:rPr lang="en-US" altLang="en-US" sz="3200" b="1" dirty="0">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584D3E36-BAF1-4717-8AC4-6D925CA7406C}"/>
              </a:ext>
            </a:extLst>
          </p:cNvPr>
          <p:cNvSpPr/>
          <p:nvPr/>
        </p:nvSpPr>
        <p:spPr>
          <a:xfrm>
            <a:off x="18288" y="6483350"/>
            <a:ext cx="9125712" cy="338554"/>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
        <p:nvSpPr>
          <p:cNvPr id="8" name="Rectangle 7">
            <a:extLst>
              <a:ext uri="{FF2B5EF4-FFF2-40B4-BE49-F238E27FC236}">
                <a16:creationId xmlns:a16="http://schemas.microsoft.com/office/drawing/2014/main" id="{A7FD0D8B-9742-46E5-ACDA-4E484162ECB8}"/>
              </a:ext>
            </a:extLst>
          </p:cNvPr>
          <p:cNvSpPr/>
          <p:nvPr/>
        </p:nvSpPr>
        <p:spPr>
          <a:xfrm>
            <a:off x="3276600" y="5163312"/>
            <a:ext cx="6019800" cy="1169551"/>
          </a:xfrm>
          <a:prstGeom prst="rect">
            <a:avLst/>
          </a:prstGeom>
        </p:spPr>
        <p:txBody>
          <a:bodyPr wrap="square">
            <a:spAutoFit/>
          </a:bodyPr>
          <a:lstStyle/>
          <a:p>
            <a:pPr marR="0" lvl="0">
              <a:spcBef>
                <a:spcPts val="0"/>
              </a:spcBef>
              <a:spcAft>
                <a:spcPts val="0"/>
              </a:spcAft>
            </a:pPr>
            <a:r>
              <a:rPr lang="en-US" sz="1400" dirty="0">
                <a:latin typeface="+mn-lt"/>
                <a:ea typeface="Times New Roman" panose="02020603050405020304" pitchFamily="18" charset="0"/>
              </a:rPr>
              <a:t>2.  What was the major effect of the Stamp Act (1765) on colonial trade? </a:t>
            </a:r>
          </a:p>
          <a:p>
            <a:pPr marR="0" lvl="1" indent="-285750">
              <a:spcBef>
                <a:spcPts val="0"/>
              </a:spcBef>
              <a:spcAft>
                <a:spcPts val="0"/>
              </a:spcAft>
              <a:buFont typeface="+mj-lt"/>
              <a:buAutoNum type="alphaLcPeriod"/>
            </a:pPr>
            <a:r>
              <a:rPr lang="en-US" sz="1400" dirty="0">
                <a:latin typeface="+mn-lt"/>
                <a:ea typeface="Times New Roman" panose="02020603050405020304" pitchFamily="18" charset="0"/>
              </a:rPr>
              <a:t>The British refused to sell certain products to the colonists. </a:t>
            </a:r>
          </a:p>
          <a:p>
            <a:pPr marR="0" lvl="1" indent="-285750">
              <a:spcBef>
                <a:spcPts val="0"/>
              </a:spcBef>
              <a:spcAft>
                <a:spcPts val="0"/>
              </a:spcAft>
              <a:buFont typeface="+mj-lt"/>
              <a:buAutoNum type="alphaLcPeriod"/>
            </a:pPr>
            <a:r>
              <a:rPr lang="en-US" sz="1400" dirty="0">
                <a:latin typeface="+mn-lt"/>
                <a:ea typeface="Times New Roman" panose="02020603050405020304" pitchFamily="18" charset="0"/>
              </a:rPr>
              <a:t>The law led to a decline in the value of colonial currency. </a:t>
            </a:r>
          </a:p>
          <a:p>
            <a:pPr marR="0" lvl="1" indent="-285750">
              <a:spcBef>
                <a:spcPts val="0"/>
              </a:spcBef>
              <a:spcAft>
                <a:spcPts val="0"/>
              </a:spcAft>
              <a:buFont typeface="+mj-lt"/>
              <a:buAutoNum type="alphaLcPeriod"/>
            </a:pPr>
            <a:r>
              <a:rPr lang="en-US" sz="1400" dirty="0">
                <a:latin typeface="+mn-lt"/>
                <a:ea typeface="Times New Roman" panose="02020603050405020304" pitchFamily="18" charset="0"/>
              </a:rPr>
              <a:t>The colonists no longer needed British goods. </a:t>
            </a:r>
          </a:p>
          <a:p>
            <a:pPr marR="0" lvl="1" indent="-285750">
              <a:spcBef>
                <a:spcPts val="0"/>
              </a:spcBef>
              <a:spcAft>
                <a:spcPts val="0"/>
              </a:spcAft>
              <a:buFont typeface="+mj-lt"/>
              <a:buAutoNum type="alphaLcPeriod"/>
            </a:pPr>
            <a:r>
              <a:rPr lang="en-US" sz="1400" dirty="0">
                <a:latin typeface="+mn-lt"/>
                <a:ea typeface="Times New Roman" panose="02020603050405020304" pitchFamily="18" charset="0"/>
              </a:rPr>
              <a:t>Many colonists boycotted British goods.</a:t>
            </a:r>
          </a:p>
        </p:txBody>
      </p:sp>
    </p:spTree>
    <p:extLst>
      <p:ext uri="{BB962C8B-B14F-4D97-AF65-F5344CB8AC3E}">
        <p14:creationId xmlns:p14="http://schemas.microsoft.com/office/powerpoint/2010/main" val="3716267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1D8AEA-E844-43A6-872B-1E0B1AC0B311}"/>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2D3D8D4B-6900-4D8A-9636-AC13256BF568}" type="slidenum">
              <a:rPr lang="en-US" altLang="en-US" sz="1400">
                <a:latin typeface="Arial" panose="020B0604020202020204" pitchFamily="34" charset="0"/>
              </a:rPr>
              <a:pPr eaLnBrk="1" hangingPunct="1"/>
              <a:t>17</a:t>
            </a:fld>
            <a:endParaRPr lang="en-US" altLang="en-US" sz="1400">
              <a:latin typeface="Arial" panose="020B0604020202020204" pitchFamily="34" charset="0"/>
            </a:endParaRPr>
          </a:p>
        </p:txBody>
      </p:sp>
      <p:sp>
        <p:nvSpPr>
          <p:cNvPr id="7" name="Arrow: Pentagon 6">
            <a:extLst>
              <a:ext uri="{FF2B5EF4-FFF2-40B4-BE49-F238E27FC236}">
                <a16:creationId xmlns:a16="http://schemas.microsoft.com/office/drawing/2014/main" id="{861D1828-F679-4AFF-AEBB-0CAF7F894A03}"/>
              </a:ext>
            </a:extLst>
          </p:cNvPr>
          <p:cNvSpPr/>
          <p:nvPr/>
        </p:nvSpPr>
        <p:spPr>
          <a:xfrm>
            <a:off x="0" y="990708"/>
            <a:ext cx="4572000" cy="1431954"/>
          </a:xfrm>
          <a:prstGeom prst="homePlat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FF"/>
                </a:solidFill>
              </a:rPr>
              <a:t>Historical Circumstances</a:t>
            </a:r>
          </a:p>
          <a:p>
            <a:pPr algn="ctr"/>
            <a:r>
              <a:rPr lang="en-US" altLang="en-US" sz="1600" dirty="0">
                <a:solidFill>
                  <a:srgbClr val="0000FF"/>
                </a:solidFill>
              </a:rPr>
              <a:t>___________________  against corrupt customs officials and seizure of John Hancock’s boat </a:t>
            </a:r>
            <a:r>
              <a:rPr lang="en-US" altLang="en-US" sz="1600" i="1" dirty="0">
                <a:solidFill>
                  <a:srgbClr val="0000FF"/>
                </a:solidFill>
              </a:rPr>
              <a:t>Liberty</a:t>
            </a:r>
            <a:r>
              <a:rPr lang="en-US" altLang="en-US" sz="1600" dirty="0">
                <a:solidFill>
                  <a:srgbClr val="0000FF"/>
                </a:solidFill>
              </a:rPr>
              <a:t>.</a:t>
            </a:r>
            <a:endParaRPr lang="en-US" sz="1600" dirty="0">
              <a:solidFill>
                <a:srgbClr val="0000FF"/>
              </a:solidFill>
            </a:endParaRPr>
          </a:p>
          <a:p>
            <a:pPr algn="ctr"/>
            <a:endParaRPr lang="en-US" sz="1600" dirty="0">
              <a:solidFill>
                <a:srgbClr val="0000FF"/>
              </a:solidFill>
            </a:endParaRPr>
          </a:p>
        </p:txBody>
      </p:sp>
      <p:sp>
        <p:nvSpPr>
          <p:cNvPr id="8" name="Arrow: Pentagon 7">
            <a:extLst>
              <a:ext uri="{FF2B5EF4-FFF2-40B4-BE49-F238E27FC236}">
                <a16:creationId xmlns:a16="http://schemas.microsoft.com/office/drawing/2014/main" id="{C320E78A-F1DB-43F3-9C69-6B43BF9FD167}"/>
              </a:ext>
            </a:extLst>
          </p:cNvPr>
          <p:cNvSpPr/>
          <p:nvPr/>
        </p:nvSpPr>
        <p:spPr>
          <a:xfrm>
            <a:off x="4572000" y="3652484"/>
            <a:ext cx="4540142" cy="1077218"/>
          </a:xfrm>
          <a:prstGeom prst="homePlat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FF"/>
                </a:solidFill>
              </a:rPr>
              <a:t>Historical Impact</a:t>
            </a:r>
          </a:p>
          <a:p>
            <a:pPr algn="ctr"/>
            <a:r>
              <a:rPr lang="en-US" sz="1400" spc="-30" dirty="0">
                <a:solidFill>
                  <a:srgbClr val="0000FF"/>
                </a:solidFill>
                <a:latin typeface="Verdana" pitchFamily="1" charset="0"/>
              </a:rPr>
              <a:t>The </a:t>
            </a:r>
            <a:r>
              <a:rPr lang="en-US" sz="1400" dirty="0">
                <a:solidFill>
                  <a:srgbClr val="0000FF"/>
                </a:solidFill>
                <a:latin typeface="Verdana" pitchFamily="1" charset="0"/>
              </a:rPr>
              <a:t>governor __________________ </a:t>
            </a:r>
            <a:r>
              <a:rPr lang="en-US" sz="1400" spc="-30" dirty="0">
                <a:solidFill>
                  <a:srgbClr val="0000FF"/>
                </a:solidFill>
                <a:latin typeface="Verdana" pitchFamily="1" charset="0"/>
              </a:rPr>
              <a:t>the </a:t>
            </a:r>
            <a:r>
              <a:rPr lang="en-US" sz="1400" dirty="0">
                <a:solidFill>
                  <a:srgbClr val="0000FF"/>
                </a:solidFill>
                <a:latin typeface="Verdana" pitchFamily="1" charset="0"/>
              </a:rPr>
              <a:t>Massachusetts legislature and 4,000 British troops were sent to Boston.</a:t>
            </a:r>
            <a:endParaRPr lang="en-US" sz="1400" dirty="0">
              <a:solidFill>
                <a:srgbClr val="0000FF"/>
              </a:solidFill>
            </a:endParaRPr>
          </a:p>
          <a:p>
            <a:pPr algn="ctr"/>
            <a:endParaRPr lang="en-US" sz="1400" dirty="0">
              <a:solidFill>
                <a:srgbClr val="0000FF"/>
              </a:solidFill>
            </a:endParaRPr>
          </a:p>
        </p:txBody>
      </p:sp>
      <p:sp>
        <p:nvSpPr>
          <p:cNvPr id="3" name="Rectangle 2">
            <a:extLst>
              <a:ext uri="{FF2B5EF4-FFF2-40B4-BE49-F238E27FC236}">
                <a16:creationId xmlns:a16="http://schemas.microsoft.com/office/drawing/2014/main" id="{4DA5D213-2E98-4CC9-AC0D-C49845A3DC03}"/>
              </a:ext>
            </a:extLst>
          </p:cNvPr>
          <p:cNvSpPr/>
          <p:nvPr/>
        </p:nvSpPr>
        <p:spPr>
          <a:xfrm>
            <a:off x="-64074" y="-56804"/>
            <a:ext cx="5169473" cy="1077218"/>
          </a:xfrm>
          <a:prstGeom prst="rect">
            <a:avLst/>
          </a:prstGeom>
        </p:spPr>
        <p:txBody>
          <a:bodyPr wrap="square">
            <a:spAutoFit/>
          </a:bodyPr>
          <a:lstStyle/>
          <a:p>
            <a:pPr>
              <a:spcBef>
                <a:spcPct val="50000"/>
              </a:spcBef>
              <a:buFontTx/>
              <a:buNone/>
              <a:defRPr/>
            </a:pPr>
            <a:r>
              <a:rPr lang="en-US" altLang="en-US" sz="3200" b="1" dirty="0">
                <a:latin typeface="Calibri" panose="020F0502020204030204" pitchFamily="34" charset="0"/>
                <a:cs typeface="Calibri" panose="020F0502020204030204" pitchFamily="34" charset="0"/>
              </a:rPr>
              <a:t>5.   </a:t>
            </a:r>
            <a:r>
              <a:rPr lang="en-US" altLang="en-US" sz="3200" b="1" u="sng" dirty="0">
                <a:latin typeface="Calibri" panose="020F0502020204030204" pitchFamily="34" charset="0"/>
                <a:cs typeface="Calibri" panose="020F0502020204030204" pitchFamily="34" charset="0"/>
              </a:rPr>
              <a:t>AMERICAN COLONISTS TAKE ACTION</a:t>
            </a:r>
            <a:r>
              <a:rPr lang="en-US" altLang="en-US" sz="3200" b="1" dirty="0">
                <a:latin typeface="Calibri" panose="020F0502020204030204" pitchFamily="34" charset="0"/>
                <a:cs typeface="Calibri" panose="020F0502020204030204" pitchFamily="34" charset="0"/>
              </a:rPr>
              <a:t>:</a:t>
            </a:r>
          </a:p>
        </p:txBody>
      </p:sp>
      <p:sp>
        <p:nvSpPr>
          <p:cNvPr id="11" name="Rectangle 2">
            <a:extLst>
              <a:ext uri="{FF2B5EF4-FFF2-40B4-BE49-F238E27FC236}">
                <a16:creationId xmlns:a16="http://schemas.microsoft.com/office/drawing/2014/main" id="{B2908E60-3687-45F6-A132-BC07BBD70442}"/>
              </a:ext>
            </a:extLst>
          </p:cNvPr>
          <p:cNvSpPr>
            <a:spLocks noChangeArrowheads="1"/>
          </p:cNvSpPr>
          <p:nvPr/>
        </p:nvSpPr>
        <p:spPr bwMode="auto">
          <a:xfrm>
            <a:off x="4636073" y="942509"/>
            <a:ext cx="4550051"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en-US" sz="1200" b="1" dirty="0">
                <a:latin typeface="+mn-lt"/>
              </a:rPr>
              <a:t>Trouble in Boston </a:t>
            </a:r>
            <a:r>
              <a:rPr lang="en-US" altLang="en-US" sz="1100" dirty="0">
                <a:latin typeface="+mn-lt"/>
              </a:rPr>
              <a:t>Parliament sent British troops, known as redcoats, to Boston, worried that the colonists were planning a rebellion. The soldiers were rude and, at times, violent. This made the colonists even angrier. The people of Boston hated the redcoats.</a:t>
            </a:r>
          </a:p>
          <a:p>
            <a:pPr eaLnBrk="1" hangingPunct="1">
              <a:spcBef>
                <a:spcPct val="0"/>
              </a:spcBef>
              <a:buFontTx/>
              <a:buNone/>
            </a:pPr>
            <a:endParaRPr lang="en-US" altLang="en-US" sz="1100" dirty="0">
              <a:latin typeface="+mn-lt"/>
            </a:endParaRPr>
          </a:p>
          <a:p>
            <a:pPr eaLnBrk="1" hangingPunct="1">
              <a:spcBef>
                <a:spcPct val="0"/>
              </a:spcBef>
              <a:buFontTx/>
              <a:buNone/>
            </a:pPr>
            <a:r>
              <a:rPr lang="en-US" altLang="en-US" sz="1100" dirty="0">
                <a:latin typeface="+mn-lt"/>
              </a:rPr>
              <a:t>A fight broke out between redcoats and townspeople. People from Boston marched toward the customhouse, picking up any weapons they could find, such as stones, sticks, and shovels. The soldier on duty called for help and seven soldiers responded. </a:t>
            </a:r>
          </a:p>
          <a:p>
            <a:pPr eaLnBrk="1" hangingPunct="1">
              <a:spcBef>
                <a:spcPct val="0"/>
              </a:spcBef>
              <a:buFontTx/>
              <a:buNone/>
            </a:pPr>
            <a:endParaRPr lang="en-US" altLang="en-US" sz="1100" dirty="0">
              <a:latin typeface="+mn-lt"/>
            </a:endParaRPr>
          </a:p>
          <a:p>
            <a:pPr eaLnBrk="1" hangingPunct="1">
              <a:spcBef>
                <a:spcPct val="0"/>
              </a:spcBef>
              <a:buFontTx/>
              <a:buNone/>
            </a:pPr>
            <a:r>
              <a:rPr lang="en-US" altLang="en-US" sz="1100" dirty="0">
                <a:latin typeface="+mn-lt"/>
              </a:rPr>
              <a:t>The crowd screamed and threw things at the soldiers, daring them to fire their guns. When a soldier was knocked down, several shots were fired, killing five colonists, including </a:t>
            </a:r>
            <a:r>
              <a:rPr lang="en-US" altLang="en-US" sz="1100" dirty="0" err="1">
                <a:latin typeface="+mn-lt"/>
              </a:rPr>
              <a:t>Crispus</a:t>
            </a:r>
            <a:r>
              <a:rPr lang="en-US" altLang="en-US" sz="1100" dirty="0">
                <a:latin typeface="+mn-lt"/>
              </a:rPr>
              <a:t> Attucks, an African American who may have led the crowd. This event became known as the Boston Massacre.</a:t>
            </a:r>
          </a:p>
          <a:p>
            <a:pPr eaLnBrk="1" hangingPunct="1">
              <a:spcBef>
                <a:spcPct val="0"/>
              </a:spcBef>
              <a:buFontTx/>
              <a:buNone/>
            </a:pPr>
            <a:endParaRPr lang="en-US" altLang="en-US" sz="1100" dirty="0">
              <a:latin typeface="+mn-lt"/>
            </a:endParaRPr>
          </a:p>
        </p:txBody>
      </p:sp>
      <p:sp>
        <p:nvSpPr>
          <p:cNvPr id="12" name="Rectangle 3">
            <a:extLst>
              <a:ext uri="{FF2B5EF4-FFF2-40B4-BE49-F238E27FC236}">
                <a16:creationId xmlns:a16="http://schemas.microsoft.com/office/drawing/2014/main" id="{6BE248D3-5247-4855-A527-A3B4C18C1303}"/>
              </a:ext>
            </a:extLst>
          </p:cNvPr>
          <p:cNvSpPr>
            <a:spLocks noChangeArrowheads="1"/>
          </p:cNvSpPr>
          <p:nvPr/>
        </p:nvSpPr>
        <p:spPr bwMode="auto">
          <a:xfrm>
            <a:off x="206427" y="2864942"/>
            <a:ext cx="415914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latin typeface="Calibri" panose="020F0502020204030204" pitchFamily="34" charset="0"/>
                <a:cs typeface="Calibri" panose="020F0502020204030204" pitchFamily="34" charset="0"/>
              </a:rPr>
              <a:t>CRQ1 : Why did the Boston Massacre occur? Cite Evidence ____________________________________________________________________________________________________________________________________________________________________________________________________________________________</a:t>
            </a:r>
          </a:p>
        </p:txBody>
      </p:sp>
      <p:pic>
        <p:nvPicPr>
          <p:cNvPr id="10" name="Picture 9">
            <a:extLst>
              <a:ext uri="{FF2B5EF4-FFF2-40B4-BE49-F238E27FC236}">
                <a16:creationId xmlns:a16="http://schemas.microsoft.com/office/drawing/2014/main" id="{07208AB2-676C-4B95-93D7-35D4225F66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495543"/>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E855410-61B2-400E-A43C-39B449B22002}"/>
              </a:ext>
            </a:extLst>
          </p:cNvPr>
          <p:cNvSpPr/>
          <p:nvPr/>
        </p:nvSpPr>
        <p:spPr>
          <a:xfrm>
            <a:off x="5363184" y="73033"/>
            <a:ext cx="3340028" cy="830997"/>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
        <p:nvSpPr>
          <p:cNvPr id="14" name="Text Box 17">
            <a:extLst>
              <a:ext uri="{FF2B5EF4-FFF2-40B4-BE49-F238E27FC236}">
                <a16:creationId xmlns:a16="http://schemas.microsoft.com/office/drawing/2014/main" id="{691B79C1-5F2D-4C29-85BC-4603B8451DDA}"/>
              </a:ext>
            </a:extLst>
          </p:cNvPr>
          <p:cNvSpPr txBox="1">
            <a:spLocks noChangeArrowheads="1"/>
          </p:cNvSpPr>
          <p:nvPr/>
        </p:nvSpPr>
        <p:spPr bwMode="auto">
          <a:xfrm>
            <a:off x="0" y="5292251"/>
            <a:ext cx="83820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Started as a _____________ against British government by colonists.</a:t>
            </a:r>
          </a:p>
          <a:p>
            <a:pPr marL="285750" indent="-285750" eaLnBrk="1" hangingPunct="1">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Colonists threw snowballs at soldiers and taunted them by calling them names. </a:t>
            </a:r>
          </a:p>
          <a:p>
            <a:pPr marL="285750" indent="-285750" eaLnBrk="1" hangingPunct="1">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Soldiers fired on crowd killing 5 colonists.  Someone from the crowed yelled “fire.” </a:t>
            </a:r>
          </a:p>
          <a:p>
            <a:pPr marL="285750" indent="-285750" eaLnBrk="1" hangingPunct="1">
              <a:spcBef>
                <a:spcPct val="50000"/>
              </a:spcBef>
              <a:buFont typeface="Wingdings" panose="05000000000000000000" pitchFamily="2" charset="2"/>
              <a:buChar char="v"/>
              <a:defRPr/>
            </a:pPr>
            <a:r>
              <a:rPr lang="en-US" altLang="en-US" sz="1400" dirty="0">
                <a:latin typeface="Calibri" panose="020F0502020204030204" pitchFamily="34" charset="0"/>
                <a:cs typeface="Calibri" panose="020F0502020204030204" pitchFamily="34" charset="0"/>
              </a:rPr>
              <a:t>______________ _________________, member of the Sons of Liberty, wrote about the event and called it the “_______________ _______________.” </a:t>
            </a:r>
          </a:p>
        </p:txBody>
      </p:sp>
      <p:sp>
        <p:nvSpPr>
          <p:cNvPr id="15" name="Rectangle 14">
            <a:extLst>
              <a:ext uri="{FF2B5EF4-FFF2-40B4-BE49-F238E27FC236}">
                <a16:creationId xmlns:a16="http://schemas.microsoft.com/office/drawing/2014/main" id="{DEE37392-415F-43CB-801A-7A2E06AA9405}"/>
              </a:ext>
            </a:extLst>
          </p:cNvPr>
          <p:cNvSpPr/>
          <p:nvPr/>
        </p:nvSpPr>
        <p:spPr>
          <a:xfrm>
            <a:off x="1371600" y="4788775"/>
            <a:ext cx="5925468" cy="523220"/>
          </a:xfrm>
          <a:prstGeom prst="rect">
            <a:avLst/>
          </a:prstGeom>
        </p:spPr>
        <p:txBody>
          <a:bodyPr wrap="none">
            <a:spAutoFit/>
          </a:bodyPr>
          <a:lstStyle/>
          <a:p>
            <a:r>
              <a:rPr lang="en-US" altLang="en-US" sz="2800" b="1" dirty="0">
                <a:latin typeface="Calibri" panose="020F0502020204030204" pitchFamily="34" charset="0"/>
                <a:cs typeface="Calibri" panose="020F0502020204030204" pitchFamily="34" charset="0"/>
              </a:rPr>
              <a:t> 6. </a:t>
            </a:r>
            <a:r>
              <a:rPr lang="en-US" altLang="en-US" sz="2800" b="1" u="sng" dirty="0">
                <a:latin typeface="Calibri" panose="020F0502020204030204" pitchFamily="34" charset="0"/>
                <a:cs typeface="Calibri" panose="020F0502020204030204" pitchFamily="34" charset="0"/>
              </a:rPr>
              <a:t>BOSTON MASSACRE</a:t>
            </a:r>
            <a:r>
              <a:rPr lang="en-US" altLang="en-US" sz="2800" b="1" dirty="0">
                <a:latin typeface="Calibri" panose="020F0502020204030204" pitchFamily="34" charset="0"/>
                <a:cs typeface="Calibri" panose="020F0502020204030204" pitchFamily="34" charset="0"/>
              </a:rPr>
              <a:t>: March 5, 1770</a:t>
            </a:r>
            <a:endParaRPr lang="en-US" sz="2800" dirty="0"/>
          </a:p>
        </p:txBody>
      </p:sp>
      <p:pic>
        <p:nvPicPr>
          <p:cNvPr id="16" name="Picture 15" descr="A close up of a device&#10;&#10;Description automatically generated">
            <a:hlinkClick r:id="rId3"/>
            <a:extLst>
              <a:ext uri="{FF2B5EF4-FFF2-40B4-BE49-F238E27FC236}">
                <a16:creationId xmlns:a16="http://schemas.microsoft.com/office/drawing/2014/main" id="{D1243D8C-0407-4DF8-A1EE-1EBDE9804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198" y="5347156"/>
            <a:ext cx="949299" cy="646331"/>
          </a:xfrm>
          <a:prstGeom prst="rect">
            <a:avLst/>
          </a:prstGeom>
        </p:spPr>
      </p:pic>
    </p:spTree>
    <p:extLst>
      <p:ext uri="{BB962C8B-B14F-4D97-AF65-F5344CB8AC3E}">
        <p14:creationId xmlns:p14="http://schemas.microsoft.com/office/powerpoint/2010/main" val="232704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581801-5E53-4FC0-8B8D-E00EA56F2413}"/>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160B743-2B82-4B89-A3A1-113CC3D18BA0}"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11" name="Rectangle 14">
            <a:extLst>
              <a:ext uri="{FF2B5EF4-FFF2-40B4-BE49-F238E27FC236}">
                <a16:creationId xmlns:a16="http://schemas.microsoft.com/office/drawing/2014/main" id="{00E06CB1-47BC-4ED4-8F00-68688A5A61B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17412" name="Group 10">
            <a:extLst>
              <a:ext uri="{FF2B5EF4-FFF2-40B4-BE49-F238E27FC236}">
                <a16:creationId xmlns:a16="http://schemas.microsoft.com/office/drawing/2014/main" id="{88910731-AFC4-4250-A6DD-8BF21987190F}"/>
              </a:ext>
            </a:extLst>
          </p:cNvPr>
          <p:cNvGrpSpPr>
            <a:grpSpLocks/>
          </p:cNvGrpSpPr>
          <p:nvPr/>
        </p:nvGrpSpPr>
        <p:grpSpPr bwMode="auto">
          <a:xfrm>
            <a:off x="1130591" y="1239875"/>
            <a:ext cx="6845300" cy="1088096"/>
            <a:chOff x="0" y="0"/>
            <a:chExt cx="10779" cy="2446"/>
          </a:xfrm>
        </p:grpSpPr>
        <p:pic>
          <p:nvPicPr>
            <p:cNvPr id="17416" name="Picture 13">
              <a:extLst>
                <a:ext uri="{FF2B5EF4-FFF2-40B4-BE49-F238E27FC236}">
                  <a16:creationId xmlns:a16="http://schemas.microsoft.com/office/drawing/2014/main" id="{43FF1F89-26AE-4788-8B3C-5E54B151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 y="19"/>
              <a:ext cx="10720" cy="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11">
              <a:extLst>
                <a:ext uri="{FF2B5EF4-FFF2-40B4-BE49-F238E27FC236}">
                  <a16:creationId xmlns:a16="http://schemas.microsoft.com/office/drawing/2014/main" id="{4D6796A4-F1D6-4E20-A1F6-C9698EE0578D}"/>
                </a:ext>
              </a:extLst>
            </p:cNvPr>
            <p:cNvGrpSpPr>
              <a:grpSpLocks/>
            </p:cNvGrpSpPr>
            <p:nvPr/>
          </p:nvGrpSpPr>
          <p:grpSpPr bwMode="auto">
            <a:xfrm>
              <a:off x="10" y="10"/>
              <a:ext cx="10760" cy="2427"/>
              <a:chOff x="10" y="10"/>
              <a:chExt cx="10760" cy="2427"/>
            </a:xfrm>
          </p:grpSpPr>
          <p:sp>
            <p:nvSpPr>
              <p:cNvPr id="17418" name="Freeform 12">
                <a:extLst>
                  <a:ext uri="{FF2B5EF4-FFF2-40B4-BE49-F238E27FC236}">
                    <a16:creationId xmlns:a16="http://schemas.microsoft.com/office/drawing/2014/main" id="{7DFE327D-2B79-442E-9E78-D96755E5CD4D}"/>
                  </a:ext>
                </a:extLst>
              </p:cNvPr>
              <p:cNvSpPr>
                <a:spLocks/>
              </p:cNvSpPr>
              <p:nvPr/>
            </p:nvSpPr>
            <p:spPr bwMode="auto">
              <a:xfrm>
                <a:off x="10" y="10"/>
                <a:ext cx="10760" cy="2427"/>
              </a:xfrm>
              <a:custGeom>
                <a:avLst/>
                <a:gdLst>
                  <a:gd name="T0" fmla="*/ 0 w 10760"/>
                  <a:gd name="T1" fmla="*/ 2436 h 2427"/>
                  <a:gd name="T2" fmla="*/ 10759 w 10760"/>
                  <a:gd name="T3" fmla="*/ 2436 h 2427"/>
                  <a:gd name="T4" fmla="*/ 10759 w 10760"/>
                  <a:gd name="T5" fmla="*/ 10 h 2427"/>
                  <a:gd name="T6" fmla="*/ 0 w 10760"/>
                  <a:gd name="T7" fmla="*/ 10 h 2427"/>
                  <a:gd name="T8" fmla="*/ 0 w 10760"/>
                  <a:gd name="T9" fmla="*/ 2436 h 2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60" h="2427">
                    <a:moveTo>
                      <a:pt x="0" y="2426"/>
                    </a:moveTo>
                    <a:lnTo>
                      <a:pt x="10759" y="2426"/>
                    </a:lnTo>
                    <a:lnTo>
                      <a:pt x="10759" y="0"/>
                    </a:lnTo>
                    <a:lnTo>
                      <a:pt x="0" y="0"/>
                    </a:lnTo>
                    <a:lnTo>
                      <a:pt x="0" y="2426"/>
                    </a:lnTo>
                    <a:close/>
                  </a:path>
                </a:pathLst>
              </a:custGeom>
              <a:noFill/>
              <a:ln w="1219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413" name="Rectangle 14">
            <a:extLst>
              <a:ext uri="{FF2B5EF4-FFF2-40B4-BE49-F238E27FC236}">
                <a16:creationId xmlns:a16="http://schemas.microsoft.com/office/drawing/2014/main" id="{BF6870B7-499C-4A3F-8581-4CE88535AC0F}"/>
              </a:ext>
            </a:extLst>
          </p:cNvPr>
          <p:cNvSpPr>
            <a:spLocks noChangeArrowheads="1"/>
          </p:cNvSpPr>
          <p:nvPr/>
        </p:nvSpPr>
        <p:spPr bwMode="auto">
          <a:xfrm>
            <a:off x="3275176" y="25811"/>
            <a:ext cx="4211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mn-lt"/>
                <a:ea typeface="+mn-ea"/>
                <a:cs typeface="+mn-cs"/>
              </a:rPr>
              <a:t>Excerpt of Article from </a:t>
            </a:r>
            <a:r>
              <a:rPr kumimoji="0" lang="en-US" altLang="en-US" sz="1800" b="0" i="1" u="none" strike="noStrike" kern="1200" cap="none" spc="0" normalizeH="0" baseline="0" noProof="0" dirty="0">
                <a:ln>
                  <a:noFill/>
                </a:ln>
                <a:solidFill>
                  <a:prstClr val="black"/>
                </a:solidFill>
                <a:effectLst/>
                <a:uLnTx/>
                <a:uFillTx/>
                <a:latin typeface="+mn-lt"/>
                <a:ea typeface="+mn-ea"/>
                <a:cs typeface="+mn-cs"/>
              </a:rPr>
              <a:t>The Boston Gazette</a:t>
            </a:r>
            <a:endParaRPr kumimoji="0" lang="en-US" alt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7414" name="TextBox 19">
            <a:extLst>
              <a:ext uri="{FF2B5EF4-FFF2-40B4-BE49-F238E27FC236}">
                <a16:creationId xmlns:a16="http://schemas.microsoft.com/office/drawing/2014/main" id="{27295854-6530-4DF9-8513-1844092C20E9}"/>
              </a:ext>
            </a:extLst>
          </p:cNvPr>
          <p:cNvSpPr txBox="1">
            <a:spLocks noChangeArrowheads="1"/>
          </p:cNvSpPr>
          <p:nvPr/>
        </p:nvSpPr>
        <p:spPr bwMode="auto">
          <a:xfrm>
            <a:off x="-18758" y="2349073"/>
            <a:ext cx="9143999"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 the evening of Monday, being the fifth current, several soldiers of the 29th Regiment were seen parading the streets with their drawn cutlasses and bayonets, abusing and wounding numbers of the inhabitants.</a:t>
            </a:r>
          </a:p>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 few minutes after nine o'clock four [colonists], named Edward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Archbald</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William Merchant, Francis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Archbald</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and John Leech… [were walking through a] narrow alley leading to Murray's barrack (housing for soldiers)	[where] a soldier brandishing a broad sword of an uncommon size against the walls…. A person of mean countenance (expression) armed with a large cudgel (club) [was in his] company. … the soldier turned round and struck E.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Archbald</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on the arm, then pushed at Merchant and pierced through his clothes inside the arm close to the armpit and grazed the skin. Merchant then struck the soldier with a short stick he had; and the other [soldier] ran to the barrack and brought with him two soldiers, one armed with a pair of tongs (gripping tool), the other with a shovel. He with the tongs pursued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Archbald</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back through the alley, collared (grabbed at the neck) and laid him over the head with the tongs.</a:t>
            </a:r>
          </a:p>
          <a:p>
            <a:pPr marL="0" marR="0" lvl="0" indent="0" algn="l" defTabSz="457200" rtl="0" eaLnBrk="1" fontAlgn="auto" latinLnBrk="0" hangingPunct="1">
              <a:lnSpc>
                <a:spcPct val="150000"/>
              </a:lnSpc>
              <a:spcBef>
                <a:spcPts val="60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noise brought people together; and John Hicks, a young [colonist] coming up, knocked the soldier down but let him get up again; and more lads (men) gathering, drove them back to the barrack where the boys stood some time as it were to keep them in. In less than a minute ten or twelve of [the soldiers] came out with drawn cutlasses (short swords), clubs, and bayonets and set upon the unarmed boys and young folk who stood them a little while but, finding the inequality of their equipment, dispersed (spread out/left).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mn-lt"/>
                <a:ea typeface="+mn-ea"/>
                <a:cs typeface="+mn-cs"/>
              </a:rPr>
              <a:t>[continue on next page]</a:t>
            </a:r>
          </a:p>
        </p:txBody>
      </p:sp>
      <p:sp>
        <p:nvSpPr>
          <p:cNvPr id="17415" name="Rectangle 20">
            <a:extLst>
              <a:ext uri="{FF2B5EF4-FFF2-40B4-BE49-F238E27FC236}">
                <a16:creationId xmlns:a16="http://schemas.microsoft.com/office/drawing/2014/main" id="{95C41918-650F-4C37-86E1-EB2DA93039B9}"/>
              </a:ext>
            </a:extLst>
          </p:cNvPr>
          <p:cNvSpPr>
            <a:spLocks noChangeArrowheads="1"/>
          </p:cNvSpPr>
          <p:nvPr/>
        </p:nvSpPr>
        <p:spPr bwMode="auto">
          <a:xfrm>
            <a:off x="152400" y="-31750"/>
            <a:ext cx="2959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SET A) Document #1</a:t>
            </a:r>
          </a:p>
        </p:txBody>
      </p:sp>
      <p:sp>
        <p:nvSpPr>
          <p:cNvPr id="3" name="Rectangle 2">
            <a:extLst>
              <a:ext uri="{FF2B5EF4-FFF2-40B4-BE49-F238E27FC236}">
                <a16:creationId xmlns:a16="http://schemas.microsoft.com/office/drawing/2014/main" id="{594EBDD1-6B87-4406-8A39-28B55FA99646}"/>
              </a:ext>
            </a:extLst>
          </p:cNvPr>
          <p:cNvSpPr/>
          <p:nvPr/>
        </p:nvSpPr>
        <p:spPr>
          <a:xfrm>
            <a:off x="260231" y="698721"/>
            <a:ext cx="8928338"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rPr>
              <a:t>Boston Colonists: Edward </a:t>
            </a:r>
            <a:r>
              <a:rPr kumimoji="0" lang="en-US" alt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Archbald</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rPr>
              <a:t>, William Merchant, Francis </a:t>
            </a:r>
            <a:r>
              <a:rPr kumimoji="0" lang="en-US" alt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Archbald</a:t>
            </a:r>
            <a:r>
              <a:rPr kumimoji="0" lang="en-US" altLang="en-US" sz="1400" b="0" i="1" u="none" strike="noStrike" kern="1200" cap="none" spc="0" normalizeH="0" baseline="0" noProof="0" dirty="0">
                <a:ln>
                  <a:noFill/>
                </a:ln>
                <a:solidFill>
                  <a:prstClr val="black"/>
                </a:solidFill>
                <a:effectLst/>
                <a:uLnTx/>
                <a:uFillTx/>
                <a:latin typeface="Calibri" panose="020F0502020204030204"/>
                <a:ea typeface="+mn-ea"/>
                <a:cs typeface="+mn-cs"/>
              </a:rPr>
              <a:t>, John Leech, John Hicks, Samuel Atwood</a:t>
            </a: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51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F1771-863C-484E-8CF5-91BCC375D72C}"/>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59D95A2-739D-4B62-9D00-725E1FA5A7AC}"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435" name="TextBox 2">
            <a:extLst>
              <a:ext uri="{FF2B5EF4-FFF2-40B4-BE49-F238E27FC236}">
                <a16:creationId xmlns:a16="http://schemas.microsoft.com/office/drawing/2014/main" id="{39DAB3AC-9FB9-4291-89FE-7A47367DDA69}"/>
              </a:ext>
            </a:extLst>
          </p:cNvPr>
          <p:cNvSpPr txBox="1">
            <a:spLocks noChangeArrowheads="1"/>
          </p:cNvSpPr>
          <p:nvPr/>
        </p:nvSpPr>
        <p:spPr bwMode="auto">
          <a:xfrm>
            <a:off x="0" y="0"/>
            <a:ext cx="9144000" cy="726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 hearing the noise, …Samuel Atwood came up to see what was the matter; and entering the alley from dock square, heard the latter part of the combat; and when the boys had dispersed he met the ten or twelve soldiers…rushing down the alley…and asked them [the soldiers] if they intended to murder [the colonists]? They answered, by G-d, root and branch! With that [one] of the soldiers] struck...Atwood with a club which was repeated by another; and being unarmed, [Atwood] turned to go off and received a wound on the left shoulder which reached the bone and gave him much pain. Retreating a few steps,…Atwood met two officers and said, gentlemen, what is the matter? They answered, you'll see by and by.</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Immediately after, those heroes [soldiers] appeared in the square, asking where were the boogers? Where were the cowards? But notwithstanding their fierceness…one of them advanced towards a [young colonist] who had a [club] in his hand and said, damn them, here is one of them. But the young [colonist] seeing a [soldier] near him with a drawn sword and good cane ready to support him, held up his [wooden board] in defiance (non-cooperation); and they quietly passed by him up the…alley by … where [the soldiers] attacked single and unarmed [colonists] till they raised much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clamour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(loud noise), and then turned down [another street], insulting all they met in like manner and pursuing some to their very doors.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Thirty or forty [colonists], mostly lads, being by this means gathered in King Street, [Captain] Preston with a party of men [soldiers] with charged bayonets, … took place by the custom house [building used by British tax collectors] and, continuing to push to drive the people off, pricked some in several places, on which [the colonists] were clamorous (loud) and, it is said, threw snow balls. On this, the Captain commanded [the soldiers] to fire; and more snow balls coming, he again said, damn you, fire, be the consequence what it will! One soldier then fired, and a [colonist] with a cudgel (club) struck him over the hands with such force that he dropped his firelock; and, rushing forward, aimed a blow at the Captain's head which grazed his hat and fell pretty heavy upon his arm. However, the soldiers continued the fire successively till seven or eight or, as some say, eleven guns were discharged.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By this fatal maneuver three men laid dead on the spot and two more were struggling for life; but what showed a degree of cruelty unknown to British troops, was an attempt [of the soldiers] to fire upon or push with their bayonets the persons who tried to remove the slain [murdered] and wounded!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185128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708E2-2888-4A53-B91A-9366879804EF}"/>
              </a:ext>
            </a:extLst>
          </p:cNvPr>
          <p:cNvSpPr>
            <a:spLocks noGrp="1"/>
          </p:cNvSpPr>
          <p:nvPr>
            <p:ph type="sldNum" sz="quarter" idx="12"/>
          </p:nvPr>
        </p:nvSpPr>
        <p:spPr/>
        <p:txBody>
          <a:bodyPr/>
          <a:lstStyle/>
          <a:p>
            <a:fld id="{EC55D931-6F53-4D41-BBD4-7D39D5AF4D43}" type="slidenum">
              <a:rPr lang="en-US" altLang="en-US" smtClean="0"/>
              <a:pPr/>
              <a:t>2</a:t>
            </a:fld>
            <a:endParaRPr lang="en-US" altLang="en-US"/>
          </a:p>
        </p:txBody>
      </p:sp>
      <p:pic>
        <p:nvPicPr>
          <p:cNvPr id="5" name="Picture 4">
            <a:extLst>
              <a:ext uri="{FF2B5EF4-FFF2-40B4-BE49-F238E27FC236}">
                <a16:creationId xmlns:a16="http://schemas.microsoft.com/office/drawing/2014/main" id="{B1224FC1-D9AF-41AB-B56B-BA0E6316A3AD}"/>
              </a:ext>
            </a:extLst>
          </p:cNvPr>
          <p:cNvPicPr>
            <a:picLocks noChangeAspect="1"/>
          </p:cNvPicPr>
          <p:nvPr/>
        </p:nvPicPr>
        <p:blipFill>
          <a:blip r:embed="rId2"/>
          <a:stretch>
            <a:fillRect/>
          </a:stretch>
        </p:blipFill>
        <p:spPr>
          <a:xfrm>
            <a:off x="152400" y="125988"/>
            <a:ext cx="7760002" cy="6595487"/>
          </a:xfrm>
          <a:prstGeom prst="rect">
            <a:avLst/>
          </a:prstGeom>
        </p:spPr>
      </p:pic>
      <p:sp>
        <p:nvSpPr>
          <p:cNvPr id="6" name="Rectangle 5">
            <a:extLst>
              <a:ext uri="{FF2B5EF4-FFF2-40B4-BE49-F238E27FC236}">
                <a16:creationId xmlns:a16="http://schemas.microsoft.com/office/drawing/2014/main" id="{8748F8E1-31BF-4113-A76E-22D32741F311}"/>
              </a:ext>
            </a:extLst>
          </p:cNvPr>
          <p:cNvSpPr/>
          <p:nvPr/>
        </p:nvSpPr>
        <p:spPr>
          <a:xfrm>
            <a:off x="7912402" y="1143000"/>
            <a:ext cx="1228550" cy="2800767"/>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pic>
        <p:nvPicPr>
          <p:cNvPr id="7" name="Picture 6">
            <a:extLst>
              <a:ext uri="{FF2B5EF4-FFF2-40B4-BE49-F238E27FC236}">
                <a16:creationId xmlns:a16="http://schemas.microsoft.com/office/drawing/2014/main" id="{29C898BC-148A-4B0A-8F75-A11DCA2684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5720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283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F47216-58CC-448D-8215-AE5083A38415}"/>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9B9583F-E85A-4C67-886C-9166C2A7C3DA}"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579" name="Rectangle 2">
            <a:extLst>
              <a:ext uri="{FF2B5EF4-FFF2-40B4-BE49-F238E27FC236}">
                <a16:creationId xmlns:a16="http://schemas.microsoft.com/office/drawing/2014/main" id="{A8E04BF7-2DEE-498B-A214-0A485873D040}"/>
              </a:ext>
            </a:extLst>
          </p:cNvPr>
          <p:cNvSpPr>
            <a:spLocks noChangeArrowheads="1"/>
          </p:cNvSpPr>
          <p:nvPr/>
        </p:nvSpPr>
        <p:spPr bwMode="auto">
          <a:xfrm>
            <a:off x="304800" y="241106"/>
            <a:ext cx="3492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SET A : Document #2</a:t>
            </a:r>
          </a:p>
        </p:txBody>
      </p:sp>
      <p:sp>
        <p:nvSpPr>
          <p:cNvPr id="24580" name="Rectangle 3">
            <a:extLst>
              <a:ext uri="{FF2B5EF4-FFF2-40B4-BE49-F238E27FC236}">
                <a16:creationId xmlns:a16="http://schemas.microsoft.com/office/drawing/2014/main" id="{2B178305-CEAA-499F-9685-8D731811E4B7}"/>
              </a:ext>
            </a:extLst>
          </p:cNvPr>
          <p:cNvSpPr>
            <a:spLocks noChangeArrowheads="1"/>
          </p:cNvSpPr>
          <p:nvPr/>
        </p:nvSpPr>
        <p:spPr bwMode="auto">
          <a:xfrm>
            <a:off x="3879313" y="333647"/>
            <a:ext cx="521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mn-lt"/>
                <a:ea typeface="+mn-ea"/>
                <a:cs typeface="+mn-cs"/>
              </a:rPr>
              <a:t>The Bloody Massacre</a:t>
            </a:r>
            <a:r>
              <a:rPr kumimoji="0" lang="en-US" altLang="en-US" sz="1800" b="0" i="0" u="none" strike="noStrike" kern="1200" cap="none" spc="0" normalizeH="0" baseline="0" noProof="0" dirty="0">
                <a:ln>
                  <a:noFill/>
                </a:ln>
                <a:solidFill>
                  <a:prstClr val="black"/>
                </a:solidFill>
                <a:effectLst/>
                <a:uLnTx/>
                <a:uFillTx/>
                <a:latin typeface="+mn-lt"/>
                <a:ea typeface="+mn-ea"/>
                <a:cs typeface="+mn-cs"/>
              </a:rPr>
              <a:t>- engraving by Paul Revere, 1770</a:t>
            </a:r>
          </a:p>
        </p:txBody>
      </p:sp>
      <p:pic>
        <p:nvPicPr>
          <p:cNvPr id="24581" name="image3.jpeg">
            <a:extLst>
              <a:ext uri="{FF2B5EF4-FFF2-40B4-BE49-F238E27FC236}">
                <a16:creationId xmlns:a16="http://schemas.microsoft.com/office/drawing/2014/main" id="{700B6F85-F936-43BC-8181-9A4B66EDA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 y="1143000"/>
            <a:ext cx="587469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AF47795-3DA5-420C-8831-6862DA545DF9}"/>
              </a:ext>
            </a:extLst>
          </p:cNvPr>
          <p:cNvSpPr/>
          <p:nvPr/>
        </p:nvSpPr>
        <p:spPr>
          <a:xfrm>
            <a:off x="5849388" y="896815"/>
            <a:ext cx="790601" cy="590931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n-lt"/>
              </a:rPr>
              <a:t>S</a:t>
            </a:r>
          </a:p>
          <a:p>
            <a:pPr algn="ctr"/>
            <a:endParaRPr lang="en-US" sz="5400" b="1" cap="none" spc="0" dirty="0">
              <a:ln w="22225">
                <a:solidFill>
                  <a:schemeClr val="accent2"/>
                </a:solidFill>
                <a:prstDash val="solid"/>
              </a:ln>
              <a:solidFill>
                <a:schemeClr val="accent2">
                  <a:lumMod val="40000"/>
                  <a:lumOff val="60000"/>
                </a:schemeClr>
              </a:solidFill>
              <a:effectLst/>
              <a:latin typeface="+mn-lt"/>
            </a:endParaRPr>
          </a:p>
          <a:p>
            <a:pPr algn="ctr"/>
            <a:r>
              <a:rPr lang="en-US" sz="5400" b="1" dirty="0">
                <a:ln w="22225">
                  <a:solidFill>
                    <a:schemeClr val="accent2"/>
                  </a:solidFill>
                  <a:prstDash val="solid"/>
                </a:ln>
                <a:solidFill>
                  <a:schemeClr val="accent2">
                    <a:lumMod val="40000"/>
                    <a:lumOff val="60000"/>
                  </a:schemeClr>
                </a:solidFill>
                <a:latin typeface="+mn-lt"/>
              </a:rPr>
              <a:t>P</a:t>
            </a:r>
          </a:p>
          <a:p>
            <a:pPr algn="ctr"/>
            <a:endParaRPr lang="en-US" sz="5400" b="1" dirty="0">
              <a:ln w="22225">
                <a:solidFill>
                  <a:schemeClr val="accent2"/>
                </a:solidFill>
                <a:prstDash val="solid"/>
              </a:ln>
              <a:solidFill>
                <a:schemeClr val="accent2">
                  <a:lumMod val="40000"/>
                  <a:lumOff val="60000"/>
                </a:schemeClr>
              </a:solidFill>
              <a:latin typeface="+mn-lt"/>
            </a:endParaRPr>
          </a:p>
          <a:p>
            <a:pPr algn="ctr"/>
            <a:r>
              <a:rPr lang="en-US" sz="5400" b="1" cap="none" spc="0" dirty="0">
                <a:ln w="22225">
                  <a:solidFill>
                    <a:schemeClr val="accent2"/>
                  </a:solidFill>
                  <a:prstDash val="solid"/>
                </a:ln>
                <a:solidFill>
                  <a:schemeClr val="accent2">
                    <a:lumMod val="40000"/>
                    <a:lumOff val="60000"/>
                  </a:schemeClr>
                </a:solidFill>
                <a:effectLst/>
                <a:latin typeface="+mn-lt"/>
              </a:rPr>
              <a:t>A</a:t>
            </a:r>
          </a:p>
          <a:p>
            <a:pPr algn="ctr"/>
            <a:endParaRPr lang="en-US" sz="5400" b="1" cap="none" spc="0" dirty="0">
              <a:ln w="22225">
                <a:solidFill>
                  <a:schemeClr val="accent2"/>
                </a:solidFill>
                <a:prstDash val="solid"/>
              </a:ln>
              <a:solidFill>
                <a:schemeClr val="accent2">
                  <a:lumMod val="40000"/>
                  <a:lumOff val="60000"/>
                </a:schemeClr>
              </a:solidFill>
              <a:effectLst/>
              <a:latin typeface="+mn-lt"/>
            </a:endParaRPr>
          </a:p>
          <a:p>
            <a:pPr algn="ctr"/>
            <a:r>
              <a:rPr lang="en-US" sz="5400" b="1" dirty="0">
                <a:ln w="22225">
                  <a:solidFill>
                    <a:schemeClr val="accent2"/>
                  </a:solidFill>
                  <a:prstDash val="solid"/>
                </a:ln>
                <a:solidFill>
                  <a:schemeClr val="accent2">
                    <a:lumMod val="40000"/>
                    <a:lumOff val="60000"/>
                  </a:schemeClr>
                </a:solidFill>
                <a:latin typeface="+mn-lt"/>
              </a:rPr>
              <a:t>M</a:t>
            </a:r>
            <a:endParaRPr lang="en-US" sz="5400" b="1" cap="none" spc="0" dirty="0">
              <a:ln w="22225">
                <a:solidFill>
                  <a:schemeClr val="accent2"/>
                </a:solidFill>
                <a:prstDash val="solid"/>
              </a:ln>
              <a:solidFill>
                <a:schemeClr val="accent2">
                  <a:lumMod val="40000"/>
                  <a:lumOff val="60000"/>
                </a:schemeClr>
              </a:solidFill>
              <a:effectLst/>
              <a:latin typeface="+mn-lt"/>
            </a:endParaRPr>
          </a:p>
        </p:txBody>
      </p:sp>
      <p:pic>
        <p:nvPicPr>
          <p:cNvPr id="7" name="Picture 6">
            <a:extLst>
              <a:ext uri="{FF2B5EF4-FFF2-40B4-BE49-F238E27FC236}">
                <a16:creationId xmlns:a16="http://schemas.microsoft.com/office/drawing/2014/main" id="{547AAFBF-EEC5-4F9B-B9FF-1519149DF8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633" y="764326"/>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a:extLst>
              <a:ext uri="{FF2B5EF4-FFF2-40B4-BE49-F238E27FC236}">
                <a16:creationId xmlns:a16="http://schemas.microsoft.com/office/drawing/2014/main" id="{0B3E5056-C695-4DE6-AFA9-EBD278902CBD}"/>
              </a:ext>
            </a:extLst>
          </p:cNvPr>
          <p:cNvSpPr txBox="1">
            <a:spLocks noChangeArrowheads="1"/>
          </p:cNvSpPr>
          <p:nvPr/>
        </p:nvSpPr>
        <p:spPr bwMode="auto">
          <a:xfrm>
            <a:off x="304800" y="5958804"/>
            <a:ext cx="5344943" cy="461665"/>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latin typeface="+mn-lt"/>
              </a:rPr>
              <a:t>This image, created by Paul Revere, makes the colonists look innocent and the British guilty.  This image created hatred towards the British by the colonists.  </a:t>
            </a:r>
          </a:p>
        </p:txBody>
      </p:sp>
    </p:spTree>
    <p:extLst>
      <p:ext uri="{BB962C8B-B14F-4D97-AF65-F5344CB8AC3E}">
        <p14:creationId xmlns:p14="http://schemas.microsoft.com/office/powerpoint/2010/main" val="91445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08A1B-6FB7-4AC0-9722-148E8FCA59CA}"/>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127C2F0-76E6-4BC7-991A-8794D27546B5}"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D9A14C19-AE1E-4015-8266-E4A01DB70827}"/>
              </a:ext>
            </a:extLst>
          </p:cNvPr>
          <p:cNvGraphicFramePr>
            <a:graphicFrameLocks noGrp="1"/>
          </p:cNvGraphicFramePr>
          <p:nvPr>
            <p:extLst>
              <p:ext uri="{D42A27DB-BD31-4B8C-83A1-F6EECF244321}">
                <p14:modId xmlns:p14="http://schemas.microsoft.com/office/powerpoint/2010/main" val="1620857726"/>
              </p:ext>
            </p:extLst>
          </p:nvPr>
        </p:nvGraphicFramePr>
        <p:xfrm>
          <a:off x="19050" y="19050"/>
          <a:ext cx="8896350" cy="6864829"/>
        </p:xfrm>
        <a:graphic>
          <a:graphicData uri="http://schemas.openxmlformats.org/drawingml/2006/table">
            <a:tbl>
              <a:tblPr/>
              <a:tblGrid>
                <a:gridCol w="1628775">
                  <a:extLst>
                    <a:ext uri="{9D8B030D-6E8A-4147-A177-3AD203B41FA5}">
                      <a16:colId xmlns:a16="http://schemas.microsoft.com/office/drawing/2014/main" val="3006284466"/>
                    </a:ext>
                  </a:extLst>
                </a:gridCol>
                <a:gridCol w="7267575">
                  <a:extLst>
                    <a:ext uri="{9D8B030D-6E8A-4147-A177-3AD203B41FA5}">
                      <a16:colId xmlns:a16="http://schemas.microsoft.com/office/drawing/2014/main" val="3196479723"/>
                    </a:ext>
                  </a:extLst>
                </a:gridCol>
              </a:tblGrid>
              <a:tr h="387350">
                <a:tc gridSpan="2">
                  <a:txBody>
                    <a:bodyPr/>
                    <a:lstStyle>
                      <a:lvl1pPr marL="635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63500" marR="0" lvl="0" indent="0" algn="l" defTabSz="914400" rtl="0" eaLnBrk="1" fontAlgn="base" latinLnBrk="0" hangingPunct="1">
                        <a:lnSpc>
                          <a:spcPts val="185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63500" marR="0" lvl="0" indent="0" algn="l" defTabSz="914400" rtl="0" eaLnBrk="1" fontAlgn="base" latinLnBrk="0" hangingPunct="1">
                        <a:lnSpc>
                          <a:spcPts val="185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498382317"/>
                  </a:ext>
                </a:extLst>
              </a:tr>
              <a:tr h="3035300">
                <a:tc>
                  <a:txBody>
                    <a:bodyPr/>
                    <a:lstStyle>
                      <a:lvl1pPr marL="9525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Document #1</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293688" algn="l"/>
                        </a:tabLst>
                        <a:defRPr sz="2800">
                          <a:solidFill>
                            <a:schemeClr val="tx1"/>
                          </a:solidFill>
                          <a:latin typeface="Arial" panose="020B0604020202020204" pitchFamily="34" charset="0"/>
                        </a:defRPr>
                      </a:lvl1pPr>
                      <a:lvl2pPr marL="742950" indent="-285750" eaLnBrk="0" hangingPunct="0">
                        <a:spcBef>
                          <a:spcPct val="20000"/>
                        </a:spcBef>
                        <a:tabLst>
                          <a:tab pos="293688" algn="l"/>
                        </a:tabLst>
                        <a:defRPr sz="2400">
                          <a:solidFill>
                            <a:schemeClr val="tx1"/>
                          </a:solidFill>
                          <a:latin typeface="Arial" panose="020B0604020202020204" pitchFamily="34" charset="0"/>
                        </a:defRPr>
                      </a:lvl2pPr>
                      <a:lvl3pPr marL="1143000" indent="-228600" eaLnBrk="0" hangingPunct="0">
                        <a:spcBef>
                          <a:spcPct val="20000"/>
                        </a:spcBef>
                        <a:tabLst>
                          <a:tab pos="293688" algn="l"/>
                        </a:tabLst>
                        <a:defRPr sz="2000">
                          <a:solidFill>
                            <a:schemeClr val="tx1"/>
                          </a:solidFill>
                          <a:latin typeface="Arial" panose="020B0604020202020204" pitchFamily="34" charset="0"/>
                        </a:defRPr>
                      </a:lvl3pPr>
                      <a:lvl4pPr marL="1600200" indent="-228600" eaLnBrk="0" hangingPunct="0">
                        <a:spcBef>
                          <a:spcPct val="20000"/>
                        </a:spcBef>
                        <a:tabLst>
                          <a:tab pos="293688" algn="l"/>
                        </a:tabLst>
                        <a:defRPr>
                          <a:solidFill>
                            <a:schemeClr val="tx1"/>
                          </a:solidFill>
                          <a:latin typeface="Arial" panose="020B0604020202020204" pitchFamily="34" charset="0"/>
                        </a:defRPr>
                      </a:lvl4pPr>
                      <a:lvl5pPr marL="2057400" indent="-228600" eaLnBrk="0" hangingPunct="0">
                        <a:spcBef>
                          <a:spcPct val="20000"/>
                        </a:spcBef>
                        <a:tabLst>
                          <a:tab pos="2936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ts val="1463"/>
                        </a:lnSpc>
                        <a:spcBef>
                          <a:spcPct val="0"/>
                        </a:spcBef>
                        <a:spcAft>
                          <a:spcPct val="0"/>
                        </a:spcAft>
                        <a:buClrTx/>
                        <a:buSzPts val="1300"/>
                        <a:buFont typeface="Arial Narrow" panose="020B0606020202030204" pitchFamily="34" charset="0"/>
                        <a:buAutoNum type="arabicPeriod"/>
                        <a:tabLst>
                          <a:tab pos="293688" algn="l"/>
                        </a:tabLst>
                      </a:pPr>
                      <a:r>
                        <a:rPr kumimoji="0" lang="en-US" altLang="en-US" sz="1300" b="0" i="0" u="none" strike="noStrike" cap="none" normalizeH="0" baseline="0" dirty="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From whose perspective was this article written? (the colonists or the British)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ts val="50"/>
                        </a:spcBef>
                        <a:spcAft>
                          <a:spcPct val="0"/>
                        </a:spcAft>
                        <a:buClrTx/>
                        <a:buSzTx/>
                        <a:buFont typeface="Arial" panose="020B0604020202020204" pitchFamily="34" charset="0"/>
                        <a:buAutoNum type="arabicPeriod"/>
                        <a:tabLst>
                          <a:tab pos="293688" algn="l"/>
                        </a:tabLst>
                      </a:pPr>
                      <a:endParaRPr kumimoji="0" lang="en-US"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Pts val="1300"/>
                        <a:buFont typeface="Arial Narrow" panose="020B0606020202030204" pitchFamily="34" charset="0"/>
                        <a:buAutoNum type="arabicPeriod"/>
                        <a:tabLst>
                          <a:tab pos="293688" algn="l"/>
                        </a:tabLst>
                      </a:pPr>
                      <a:r>
                        <a:rPr kumimoji="0" lang="en-US" altLang="en-US" sz="1300" b="0" i="0" u="none" strike="noStrike" cap="none" normalizeH="0" baseline="0" dirty="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After reading the article, who was at fault for the incident?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3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Pts val="1300"/>
                        <a:buFont typeface="Arial Narrow" panose="020B0606020202030204" pitchFamily="34" charset="0"/>
                        <a:buAutoNum type="arabicPeriod"/>
                        <a:tabLst>
                          <a:tab pos="293688" algn="l"/>
                        </a:tabLst>
                      </a:pPr>
                      <a:r>
                        <a:rPr kumimoji="0" lang="en-US" altLang="en-US" sz="1300" b="0" i="0" u="none" strike="noStrike" cap="none" normalizeH="0" baseline="0" dirty="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Provide two details from the article to support your answer to question #2.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90124"/>
                  </a:ext>
                </a:extLst>
              </a:tr>
              <a:tr h="1893888">
                <a:tc>
                  <a:txBody>
                    <a:bodyPr/>
                    <a:lstStyle>
                      <a:lvl1pPr marL="9525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Document #2</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293688" algn="l"/>
                        </a:tabLst>
                        <a:defRPr sz="2800">
                          <a:solidFill>
                            <a:schemeClr val="tx1"/>
                          </a:solidFill>
                          <a:latin typeface="Arial" panose="020B0604020202020204" pitchFamily="34" charset="0"/>
                        </a:defRPr>
                      </a:lvl1pPr>
                      <a:lvl2pPr marL="742950" indent="-285750" eaLnBrk="0" hangingPunct="0">
                        <a:spcBef>
                          <a:spcPct val="20000"/>
                        </a:spcBef>
                        <a:tabLst>
                          <a:tab pos="293688" algn="l"/>
                        </a:tabLst>
                        <a:defRPr sz="2400">
                          <a:solidFill>
                            <a:schemeClr val="tx1"/>
                          </a:solidFill>
                          <a:latin typeface="Arial" panose="020B0604020202020204" pitchFamily="34" charset="0"/>
                        </a:defRPr>
                      </a:lvl2pPr>
                      <a:lvl3pPr marL="1143000" indent="-228600" eaLnBrk="0" hangingPunct="0">
                        <a:spcBef>
                          <a:spcPct val="20000"/>
                        </a:spcBef>
                        <a:tabLst>
                          <a:tab pos="293688" algn="l"/>
                        </a:tabLst>
                        <a:defRPr sz="2000">
                          <a:solidFill>
                            <a:schemeClr val="tx1"/>
                          </a:solidFill>
                          <a:latin typeface="Arial" panose="020B0604020202020204" pitchFamily="34" charset="0"/>
                        </a:defRPr>
                      </a:lvl3pPr>
                      <a:lvl4pPr marL="1600200" indent="-228600" eaLnBrk="0" hangingPunct="0">
                        <a:spcBef>
                          <a:spcPct val="20000"/>
                        </a:spcBef>
                        <a:tabLst>
                          <a:tab pos="293688" algn="l"/>
                        </a:tabLst>
                        <a:defRPr>
                          <a:solidFill>
                            <a:schemeClr val="tx1"/>
                          </a:solidFill>
                          <a:latin typeface="Arial" panose="020B0604020202020204" pitchFamily="34" charset="0"/>
                        </a:defRPr>
                      </a:lvl4pPr>
                      <a:lvl5pPr marL="2057400" indent="-228600" eaLnBrk="0" hangingPunct="0">
                        <a:spcBef>
                          <a:spcPct val="20000"/>
                        </a:spcBef>
                        <a:tabLst>
                          <a:tab pos="2936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35000"/>
                        </a:lnSpc>
                        <a:spcBef>
                          <a:spcPct val="0"/>
                        </a:spcBef>
                        <a:spcAft>
                          <a:spcPct val="0"/>
                        </a:spcAft>
                        <a:buClrTx/>
                        <a:buSzPts val="1300"/>
                        <a:buFont typeface="Arial Narrow" panose="020B0606020202030204" pitchFamily="34" charset="0"/>
                        <a:buNone/>
                        <a:tabLst>
                          <a:tab pos="293688" algn="l"/>
                        </a:tabLst>
                      </a:pPr>
                      <a:r>
                        <a:rPr kumimoji="0" lang="en-US" altLang="en-US" sz="13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4. What conclusions can you make after viewing the illustration in Document #2? (what do you see?)</a:t>
                      </a:r>
                    </a:p>
                    <a:p>
                      <a:pPr marL="0" marR="0" lvl="0" indent="0" algn="l" defTabSz="914400" rtl="0" eaLnBrk="1" fontAlgn="base" latinLnBrk="0" hangingPunct="1">
                        <a:lnSpc>
                          <a:spcPct val="100000"/>
                        </a:lnSpc>
                        <a:spcBef>
                          <a:spcPct val="0"/>
                        </a:spcBef>
                        <a:spcAft>
                          <a:spcPct val="0"/>
                        </a:spcAft>
                        <a:buClrTx/>
                        <a:buSzTx/>
                        <a:buFontTx/>
                        <a:buNone/>
                        <a:tabLst>
                          <a:tab pos="293688" algn="l"/>
                        </a:tabLst>
                      </a:pPr>
                      <a:r>
                        <a:rPr kumimoji="0" lang="en-US" altLang="en-US" sz="13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93688" algn="l"/>
                        </a:tabLst>
                      </a:pPr>
                      <a:r>
                        <a:rPr kumimoji="0" lang="en-US" altLang="en-US" sz="13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93688" algn="l"/>
                        </a:tabLst>
                      </a:pPr>
                      <a:r>
                        <a:rPr kumimoji="0" lang="en-US" altLang="en-US" sz="13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 </a:t>
                      </a:r>
                      <a:endParaRPr kumimoji="0" lang="en-US" altLang="en-US" sz="1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93688" algn="l"/>
                        </a:tabLst>
                      </a:pPr>
                      <a:r>
                        <a:rPr kumimoji="0" lang="en-US" altLang="en-US" sz="13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 5. From whose perspective was this illustration created?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8033602"/>
                  </a:ext>
                </a:extLst>
              </a:tr>
              <a:tr h="142294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Main Idea</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What conclusion can you make from the documents?</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63500" marR="0" lvl="0" indent="0" algn="l" defTabSz="914400" rtl="0" eaLnBrk="1" fontAlgn="base" latinLnBrk="0" hangingPunct="1">
                        <a:lnSpc>
                          <a:spcPts val="145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63500" marR="0" lvl="0" indent="0" algn="l" defTabSz="914400" rtl="0" eaLnBrk="1" fontAlgn="base" latinLnBrk="0" hangingPunct="1">
                        <a:lnSpc>
                          <a:spcPts val="145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After analyzing both documents, create a statement reflecting the main idea.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997669"/>
                  </a:ext>
                </a:extLst>
              </a:tr>
            </a:tbl>
          </a:graphicData>
        </a:graphic>
      </p:graphicFrame>
      <p:pic>
        <p:nvPicPr>
          <p:cNvPr id="4" name="Picture 3">
            <a:extLst>
              <a:ext uri="{FF2B5EF4-FFF2-40B4-BE49-F238E27FC236}">
                <a16:creationId xmlns:a16="http://schemas.microsoft.com/office/drawing/2014/main" id="{0637B8BE-64E5-4DCB-9761-DC002F9379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141" y="15240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60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F008C8-4C72-4E10-81CC-86E9E0350D28}"/>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1F993B7-A8D3-45E4-A5D7-13F565358DC8}"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F46A72A6-82E5-458C-AA5E-A3BC12E785E3}"/>
              </a:ext>
            </a:extLst>
          </p:cNvPr>
          <p:cNvSpPr>
            <a:spLocks noChangeArrowheads="1"/>
          </p:cNvSpPr>
          <p:nvPr/>
        </p:nvSpPr>
        <p:spPr bwMode="auto">
          <a:xfrm>
            <a:off x="2790244" y="64698"/>
            <a:ext cx="5894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Excerpt of </a:t>
            </a:r>
            <a:r>
              <a:rPr kumimoji="0" lang="en-US" alt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Captain Preston's Account of the Boston Massacre</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2532" name="TextBox 3">
            <a:extLst>
              <a:ext uri="{FF2B5EF4-FFF2-40B4-BE49-F238E27FC236}">
                <a16:creationId xmlns:a16="http://schemas.microsoft.com/office/drawing/2014/main" id="{2EB095F7-10E1-45BD-9991-A019F332633A}"/>
              </a:ext>
            </a:extLst>
          </p:cNvPr>
          <p:cNvSpPr txBox="1">
            <a:spLocks noChangeArrowheads="1"/>
          </p:cNvSpPr>
          <p:nvPr/>
        </p:nvSpPr>
        <p:spPr bwMode="auto">
          <a:xfrm>
            <a:off x="0" y="347902"/>
            <a:ext cx="9144000" cy="689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 Monday night about 8 o'clock two soldiers were attacked and beat. But the party of the townspeople in order to carry matters to the utmost length, broke into two meeting houses and rang the alarm bells, which I supposed was for fire as usual, but was soon undeceived (informed). About 9 some of the guard came to and informed me the town inhabitants (people living there) were assembling to attack the troops, and that the bells were ringing as the signal for that purpose and not for fire, and the beacon (guiding light) intended to be fired to bring in the distant people of the country. This, as I was captain of the day, occasioned my repairing (fixing) immediately to the main guard.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In my way there I saw the [colonists] in great commotion, and heard them use the most cruel and horrid threats against the troops. In a few minutes after I reached the guard, about 100 people passed it and went towards the custom house [building where British tax collectors worked] where the king's money is lodged. They immediately surrounded the sentry (guard) posted there, and with clubs and other weapons threatened to execute their vengeance on him. I was soon informed by a townsman their intention was to carry off the soldier from his post and probably murder him. On which I desired him to return for further intelligence, and he soon came back and assured me he heard the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mobb</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declare they would murder him. This I feared might be a prelude to their plundering (robbing) the king's chest. I immediately sent a non-commissioned officer and 12 [soldiers] to protect both the sentry and the king's money, and very soon followed myself to prevent, if possible, all disorder, fearing lest (in case) the officer and soldiers, by the insults and provocations (baiting) of the rioters, should be thrown off their guard and commit some rash (reckless) act.</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400" b="0" i="0" u="none" strike="noStrike" kern="1200" cap="none" spc="0" normalizeH="0" baseline="0" noProof="0" dirty="0">
              <a:ln>
                <a:noFill/>
              </a:ln>
              <a:solidFill>
                <a:srgbClr val="0033CC"/>
              </a:solidFill>
              <a:effectLst/>
              <a:uLnTx/>
              <a:uFillTx/>
              <a:latin typeface="+mn-lt"/>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soldiers] soon rushed through the people, and by charging their bayonets in half- circles, kept them at a little distance. Nay, so far was I from intending the death of any person that I suffered the troops to go to the spot where the unhappy affair took place without any loading in their pieces; nor did I ever give orders for loading them…The mob still increased and were more outrageous, striking their clubs or bludgeons one against another, and calling out, come on you rascals, you bloody backs, you lobster scoundrels, fire if you dare, G-d damn you, fire and be damned, we know you dare not, and much more such language was used. At this time I was between the soldiers and the mob, parleying (negotiating) with, and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endeavouring</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all in my power to persuade them to retire peaceably, but to no purpose. They advanced to the points of the bayonets, struck some of them and even the muzzles of the pieces, and seemed to be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endeavouring</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to close with the soldiers. On which some well-behaved persons asked me if the guns were charged. I replied yes.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They then asked me if I intended to order the men to fire. I answered no,…        continue on next page]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t>
            </a:r>
          </a:p>
        </p:txBody>
      </p:sp>
      <p:sp>
        <p:nvSpPr>
          <p:cNvPr id="22533" name="Rectangle 4">
            <a:extLst>
              <a:ext uri="{FF2B5EF4-FFF2-40B4-BE49-F238E27FC236}">
                <a16:creationId xmlns:a16="http://schemas.microsoft.com/office/drawing/2014/main" id="{D16407DE-B0CC-4CA3-AB94-74CE0E55D0FD}"/>
              </a:ext>
            </a:extLst>
          </p:cNvPr>
          <p:cNvSpPr>
            <a:spLocks noChangeArrowheads="1"/>
          </p:cNvSpPr>
          <p:nvPr/>
        </p:nvSpPr>
        <p:spPr bwMode="auto">
          <a:xfrm>
            <a:off x="66136" y="64698"/>
            <a:ext cx="2264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SET B: Document #3</a:t>
            </a:r>
          </a:p>
        </p:txBody>
      </p:sp>
    </p:spTree>
    <p:extLst>
      <p:ext uri="{BB962C8B-B14F-4D97-AF65-F5344CB8AC3E}">
        <p14:creationId xmlns:p14="http://schemas.microsoft.com/office/powerpoint/2010/main" val="386204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A70D9-E2B6-4AF6-B9B9-66E2F8A1EEAB}"/>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4A350C-EB88-48EB-90B3-841EDD48FE58}"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555" name="TextBox 2">
            <a:extLst>
              <a:ext uri="{FF2B5EF4-FFF2-40B4-BE49-F238E27FC236}">
                <a16:creationId xmlns:a16="http://schemas.microsoft.com/office/drawing/2014/main" id="{014CE9DA-AA41-4BCA-B3BB-54831DE392C1}"/>
              </a:ext>
            </a:extLst>
          </p:cNvPr>
          <p:cNvSpPr txBox="1">
            <a:spLocks noChangeArrowheads="1"/>
          </p:cNvSpPr>
          <p:nvPr/>
        </p:nvSpPr>
        <p:spPr bwMode="auto">
          <a:xfrm>
            <a:off x="0" y="136524"/>
            <a:ext cx="9144000" cy="68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…my giving the word fire under those circumstances would prove me to be no officer. While I was thus speaking, one of the soldiers having received a severe blow with a stick, stepped a little on one side and instantly fired, on which turning to and asking him why he fired without orders, I was struck with a club on my arm, which for some time deprived me of the use of it, which blow had it been placed on my head, most probably would have destroyed me.</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On this a general attack was made on the men by a great number of heavy clubs and snowballs being thrown at [the soldiers], by which all our lives were in imminent danger, some [colonists were]… calling out, damn your bloods-why don't you fire. Instantly three or four of the soldiers fired, one after another, and directly after three more in the same confusion and hurry. The mob then ran away, except three unhappy men who instantly expired, in which number was Mr. Gray at whose rope-walk the prior quarrels took place; one more is since dead, three others are dangerously, and four slightly wounded.</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The whole of this melancholy (depressing) affair was transacted in almost 20 minutes. On my asking the soldiers why they fired without orders, they said they heard the word fire and supposed it came from me. This might be the case as many of the mob called out fire, fire, but I assured the men that I gave no such order; that my words were, don't fire, stop your firing. In short, it was scarcely possible for the soldiers to know who said fire, or don't fire, or stop your firing.</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On the people's assembling again to take away the dead bodies, the soldiers supposing them coming to attack them, were making ready to fire again, which I prevented by striking up their firelocks with my hand. Immediately after a townsman came and told me that 4 or 5000 people were assembled in the next street, and had sworn to take my life with every man's with me. On which I judged it unsafe to remain there any longer, and therefore sent the [soldiers] and sentry to the main guard…</a:t>
            </a:r>
          </a:p>
        </p:txBody>
      </p:sp>
    </p:spTree>
    <p:extLst>
      <p:ext uri="{BB962C8B-B14F-4D97-AF65-F5344CB8AC3E}">
        <p14:creationId xmlns:p14="http://schemas.microsoft.com/office/powerpoint/2010/main" val="171840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71453-5B50-424B-B7A0-E0B9F4FF8166}"/>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4319B0-BE5C-4D45-A050-7CBD3E28BE65}"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459" name="Rectangle 2">
            <a:extLst>
              <a:ext uri="{FF2B5EF4-FFF2-40B4-BE49-F238E27FC236}">
                <a16:creationId xmlns:a16="http://schemas.microsoft.com/office/drawing/2014/main" id="{873B592F-A1D7-4D86-A0A8-7D7DFC3B786A}"/>
              </a:ext>
            </a:extLst>
          </p:cNvPr>
          <p:cNvSpPr>
            <a:spLocks noChangeArrowheads="1"/>
          </p:cNvSpPr>
          <p:nvPr/>
        </p:nvSpPr>
        <p:spPr bwMode="auto">
          <a:xfrm>
            <a:off x="247448" y="12424"/>
            <a:ext cx="342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SET B: Document #4</a:t>
            </a:r>
          </a:p>
        </p:txBody>
      </p:sp>
      <p:sp>
        <p:nvSpPr>
          <p:cNvPr id="19460" name="Rectangle 5">
            <a:extLst>
              <a:ext uri="{FF2B5EF4-FFF2-40B4-BE49-F238E27FC236}">
                <a16:creationId xmlns:a16="http://schemas.microsoft.com/office/drawing/2014/main" id="{77504FA2-F454-4E7D-A7FE-5D7993110E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19461" name="Group 1">
            <a:extLst>
              <a:ext uri="{FF2B5EF4-FFF2-40B4-BE49-F238E27FC236}">
                <a16:creationId xmlns:a16="http://schemas.microsoft.com/office/drawing/2014/main" id="{E21B74BA-536F-42A2-AC9A-EFC4A60D39ED}"/>
              </a:ext>
            </a:extLst>
          </p:cNvPr>
          <p:cNvGrpSpPr>
            <a:grpSpLocks/>
          </p:cNvGrpSpPr>
          <p:nvPr/>
        </p:nvGrpSpPr>
        <p:grpSpPr bwMode="auto">
          <a:xfrm>
            <a:off x="95472" y="1715907"/>
            <a:ext cx="5373624" cy="3824837"/>
            <a:chOff x="0" y="0"/>
            <a:chExt cx="11700" cy="8340"/>
          </a:xfrm>
        </p:grpSpPr>
        <p:pic>
          <p:nvPicPr>
            <p:cNvPr id="19464" name="Picture 4">
              <a:extLst>
                <a:ext uri="{FF2B5EF4-FFF2-40B4-BE49-F238E27FC236}">
                  <a16:creationId xmlns:a16="http://schemas.microsoft.com/office/drawing/2014/main" id="{46A2E881-C041-4669-B2D9-1A7161E3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 y="46"/>
              <a:ext cx="11609" cy="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2">
              <a:extLst>
                <a:ext uri="{FF2B5EF4-FFF2-40B4-BE49-F238E27FC236}">
                  <a16:creationId xmlns:a16="http://schemas.microsoft.com/office/drawing/2014/main" id="{D344218F-5FE2-4E42-AF9E-9A8FE3C3B7ED}"/>
                </a:ext>
              </a:extLst>
            </p:cNvPr>
            <p:cNvGrpSpPr>
              <a:grpSpLocks/>
            </p:cNvGrpSpPr>
            <p:nvPr/>
          </p:nvGrpSpPr>
          <p:grpSpPr bwMode="auto">
            <a:xfrm>
              <a:off x="23" y="23"/>
              <a:ext cx="11655" cy="8295"/>
              <a:chOff x="23" y="23"/>
              <a:chExt cx="11655" cy="8295"/>
            </a:xfrm>
          </p:grpSpPr>
          <p:sp>
            <p:nvSpPr>
              <p:cNvPr id="19466" name="Freeform 3">
                <a:extLst>
                  <a:ext uri="{FF2B5EF4-FFF2-40B4-BE49-F238E27FC236}">
                    <a16:creationId xmlns:a16="http://schemas.microsoft.com/office/drawing/2014/main" id="{79806C80-4CBE-41F4-B801-FBF76541F4BB}"/>
                  </a:ext>
                </a:extLst>
              </p:cNvPr>
              <p:cNvSpPr>
                <a:spLocks/>
              </p:cNvSpPr>
              <p:nvPr/>
            </p:nvSpPr>
            <p:spPr bwMode="auto">
              <a:xfrm>
                <a:off x="23" y="23"/>
                <a:ext cx="11655" cy="8295"/>
              </a:xfrm>
              <a:custGeom>
                <a:avLst/>
                <a:gdLst>
                  <a:gd name="T0" fmla="*/ 0 w 11655"/>
                  <a:gd name="T1" fmla="*/ 8317 h 8295"/>
                  <a:gd name="T2" fmla="*/ 11654 w 11655"/>
                  <a:gd name="T3" fmla="*/ 8317 h 8295"/>
                  <a:gd name="T4" fmla="*/ 11654 w 11655"/>
                  <a:gd name="T5" fmla="*/ 23 h 8295"/>
                  <a:gd name="T6" fmla="*/ 0 w 11655"/>
                  <a:gd name="T7" fmla="*/ 23 h 8295"/>
                  <a:gd name="T8" fmla="*/ 0 w 11655"/>
                  <a:gd name="T9" fmla="*/ 8317 h 8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55" h="8295">
                    <a:moveTo>
                      <a:pt x="0" y="8294"/>
                    </a:moveTo>
                    <a:lnTo>
                      <a:pt x="11654" y="8294"/>
                    </a:lnTo>
                    <a:lnTo>
                      <a:pt x="11654" y="0"/>
                    </a:lnTo>
                    <a:lnTo>
                      <a:pt x="0" y="0"/>
                    </a:lnTo>
                    <a:lnTo>
                      <a:pt x="0" y="8294"/>
                    </a:lnTo>
                    <a:close/>
                  </a:path>
                </a:pathLst>
              </a:custGeom>
              <a:noFill/>
              <a:ln w="2895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9462" name="Rectangle 7">
            <a:extLst>
              <a:ext uri="{FF2B5EF4-FFF2-40B4-BE49-F238E27FC236}">
                <a16:creationId xmlns:a16="http://schemas.microsoft.com/office/drawing/2014/main" id="{56B00580-31AA-4494-89C6-5973D5AFAA0F}"/>
              </a:ext>
            </a:extLst>
          </p:cNvPr>
          <p:cNvSpPr>
            <a:spLocks noChangeArrowheads="1"/>
          </p:cNvSpPr>
          <p:nvPr/>
        </p:nvSpPr>
        <p:spPr bwMode="auto">
          <a:xfrm>
            <a:off x="685800" y="1060833"/>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Abadi" panose="020B0604020104020204" pitchFamily="34" charset="0"/>
              </a:rPr>
              <a:t>Death of </a:t>
            </a:r>
            <a:r>
              <a:rPr kumimoji="0" lang="en-US" altLang="en-US" sz="1800" b="0" i="1" u="none" strike="noStrike" kern="1200" cap="none" spc="0" normalizeH="0" baseline="0" noProof="0" dirty="0" err="1">
                <a:ln>
                  <a:noFill/>
                </a:ln>
                <a:solidFill>
                  <a:prstClr val="black"/>
                </a:solidFill>
                <a:effectLst/>
                <a:uLnTx/>
                <a:uFillTx/>
                <a:latin typeface="Abadi" panose="020B0604020104020204" pitchFamily="34" charset="0"/>
              </a:rPr>
              <a:t>Crispus</a:t>
            </a:r>
            <a:r>
              <a:rPr kumimoji="0" lang="en-US" altLang="en-US" sz="1800" b="0" i="1" u="none" strike="noStrike" kern="1200" cap="none" spc="0" normalizeH="0" baseline="0" noProof="0" dirty="0">
                <a:ln>
                  <a:noFill/>
                </a:ln>
                <a:solidFill>
                  <a:prstClr val="black"/>
                </a:solidFill>
                <a:effectLst/>
                <a:uLnTx/>
                <a:uFillTx/>
                <a:latin typeface="Abadi" panose="020B0604020104020204" pitchFamily="34" charset="0"/>
              </a:rPr>
              <a:t> Attucks, Boston Massacre</a:t>
            </a:r>
            <a:r>
              <a:rPr kumimoji="0" lang="en-US" altLang="en-US" sz="1800" b="0" i="0" u="none" strike="noStrike" kern="1200" cap="none" spc="0" normalizeH="0" baseline="0" noProof="0" dirty="0">
                <a:ln>
                  <a:noFill/>
                </a:ln>
                <a:solidFill>
                  <a:prstClr val="black"/>
                </a:solidFill>
                <a:effectLst/>
                <a:uLnTx/>
                <a:uFillTx/>
                <a:latin typeface="Abadi" panose="020B0604020104020204" pitchFamily="34" charset="0"/>
              </a:rPr>
              <a:t>- painting by J.E. Taylor, 1899</a:t>
            </a:r>
          </a:p>
        </p:txBody>
      </p:sp>
      <p:sp>
        <p:nvSpPr>
          <p:cNvPr id="19463" name="Rectangle 8">
            <a:extLst>
              <a:ext uri="{FF2B5EF4-FFF2-40B4-BE49-F238E27FC236}">
                <a16:creationId xmlns:a16="http://schemas.microsoft.com/office/drawing/2014/main" id="{148327FF-F70D-49BA-8022-3884C21D7C1A}"/>
              </a:ext>
            </a:extLst>
          </p:cNvPr>
          <p:cNvSpPr>
            <a:spLocks noChangeArrowheads="1"/>
          </p:cNvSpPr>
          <p:nvPr/>
        </p:nvSpPr>
        <p:spPr bwMode="auto">
          <a:xfrm>
            <a:off x="3585796" y="117863"/>
            <a:ext cx="55582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1" u="none" strike="noStrike" kern="1200" cap="none" spc="0" normalizeH="0" baseline="0" noProof="0" dirty="0" err="1">
                <a:ln>
                  <a:noFill/>
                </a:ln>
                <a:solidFill>
                  <a:prstClr val="black"/>
                </a:solidFill>
                <a:effectLst/>
                <a:uLnTx/>
                <a:uFillTx/>
                <a:latin typeface="Abadi" panose="020B0604020104020204" pitchFamily="34" charset="0"/>
              </a:rPr>
              <a:t>Crispus</a:t>
            </a:r>
            <a:r>
              <a:rPr kumimoji="0" lang="en-US" altLang="en-US" sz="1600" b="0" i="1" u="none" strike="noStrike" kern="1200" cap="none" spc="0" normalizeH="0" baseline="0" noProof="0" dirty="0">
                <a:ln>
                  <a:noFill/>
                </a:ln>
                <a:solidFill>
                  <a:prstClr val="black"/>
                </a:solidFill>
                <a:effectLst/>
                <a:uLnTx/>
                <a:uFillTx/>
                <a:latin typeface="Abadi" panose="020B0604020104020204" pitchFamily="34" charset="0"/>
              </a:rPr>
              <a:t> Attucks was a Boston colonists, who was one of the five colonists killed on March 5, 1770.</a:t>
            </a:r>
            <a:endParaRPr kumimoji="0" lang="en-US" altLang="en-US" sz="1600" b="0" i="0" u="none" strike="noStrike" kern="1200" cap="none" spc="0" normalizeH="0" baseline="0" noProof="0" dirty="0">
              <a:ln>
                <a:noFill/>
              </a:ln>
              <a:solidFill>
                <a:prstClr val="black"/>
              </a:solidFill>
              <a:effectLst/>
              <a:uLnTx/>
              <a:uFillTx/>
              <a:latin typeface="Abadi" panose="020B0604020104020204" pitchFamily="34" charset="0"/>
            </a:endParaRPr>
          </a:p>
        </p:txBody>
      </p:sp>
      <p:pic>
        <p:nvPicPr>
          <p:cNvPr id="11" name="Picture 10">
            <a:extLst>
              <a:ext uri="{FF2B5EF4-FFF2-40B4-BE49-F238E27FC236}">
                <a16:creationId xmlns:a16="http://schemas.microsoft.com/office/drawing/2014/main" id="{BBE69863-2885-46FF-B8ED-AC18B0EC1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633" y="1048084"/>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D65A9DF-0EAB-46E1-9D49-3D71D76497D3}"/>
              </a:ext>
            </a:extLst>
          </p:cNvPr>
          <p:cNvSpPr/>
          <p:nvPr/>
        </p:nvSpPr>
        <p:spPr>
          <a:xfrm>
            <a:off x="5448428" y="855445"/>
            <a:ext cx="790601" cy="590931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n-lt"/>
              </a:rPr>
              <a:t>S</a:t>
            </a:r>
          </a:p>
          <a:p>
            <a:pPr algn="ctr"/>
            <a:endParaRPr lang="en-US" sz="5400" b="1" cap="none" spc="0" dirty="0">
              <a:ln w="22225">
                <a:solidFill>
                  <a:schemeClr val="accent2"/>
                </a:solidFill>
                <a:prstDash val="solid"/>
              </a:ln>
              <a:solidFill>
                <a:schemeClr val="accent2">
                  <a:lumMod val="40000"/>
                  <a:lumOff val="60000"/>
                </a:schemeClr>
              </a:solidFill>
              <a:effectLst/>
              <a:latin typeface="+mn-lt"/>
            </a:endParaRPr>
          </a:p>
          <a:p>
            <a:pPr algn="ctr"/>
            <a:r>
              <a:rPr lang="en-US" sz="5400" b="1" dirty="0">
                <a:ln w="22225">
                  <a:solidFill>
                    <a:schemeClr val="accent2"/>
                  </a:solidFill>
                  <a:prstDash val="solid"/>
                </a:ln>
                <a:solidFill>
                  <a:schemeClr val="accent2">
                    <a:lumMod val="40000"/>
                    <a:lumOff val="60000"/>
                  </a:schemeClr>
                </a:solidFill>
                <a:latin typeface="+mn-lt"/>
              </a:rPr>
              <a:t>P</a:t>
            </a:r>
          </a:p>
          <a:p>
            <a:pPr algn="ctr"/>
            <a:endParaRPr lang="en-US" sz="5400" b="1" dirty="0">
              <a:ln w="22225">
                <a:solidFill>
                  <a:schemeClr val="accent2"/>
                </a:solidFill>
                <a:prstDash val="solid"/>
              </a:ln>
              <a:solidFill>
                <a:schemeClr val="accent2">
                  <a:lumMod val="40000"/>
                  <a:lumOff val="60000"/>
                </a:schemeClr>
              </a:solidFill>
              <a:latin typeface="+mn-lt"/>
            </a:endParaRPr>
          </a:p>
          <a:p>
            <a:pPr algn="ctr"/>
            <a:r>
              <a:rPr lang="en-US" sz="5400" b="1" cap="none" spc="0" dirty="0">
                <a:ln w="22225">
                  <a:solidFill>
                    <a:schemeClr val="accent2"/>
                  </a:solidFill>
                  <a:prstDash val="solid"/>
                </a:ln>
                <a:solidFill>
                  <a:schemeClr val="accent2">
                    <a:lumMod val="40000"/>
                    <a:lumOff val="60000"/>
                  </a:schemeClr>
                </a:solidFill>
                <a:effectLst/>
                <a:latin typeface="+mn-lt"/>
              </a:rPr>
              <a:t>A</a:t>
            </a:r>
          </a:p>
          <a:p>
            <a:pPr algn="ctr"/>
            <a:endParaRPr lang="en-US" sz="5400" b="1" cap="none" spc="0" dirty="0">
              <a:ln w="22225">
                <a:solidFill>
                  <a:schemeClr val="accent2"/>
                </a:solidFill>
                <a:prstDash val="solid"/>
              </a:ln>
              <a:solidFill>
                <a:schemeClr val="accent2">
                  <a:lumMod val="40000"/>
                  <a:lumOff val="60000"/>
                </a:schemeClr>
              </a:solidFill>
              <a:effectLst/>
              <a:latin typeface="+mn-lt"/>
            </a:endParaRPr>
          </a:p>
          <a:p>
            <a:pPr algn="ctr"/>
            <a:r>
              <a:rPr lang="en-US" sz="5400" b="1" dirty="0">
                <a:ln w="22225">
                  <a:solidFill>
                    <a:schemeClr val="accent2"/>
                  </a:solidFill>
                  <a:prstDash val="solid"/>
                </a:ln>
                <a:solidFill>
                  <a:schemeClr val="accent2">
                    <a:lumMod val="40000"/>
                    <a:lumOff val="60000"/>
                  </a:schemeClr>
                </a:solidFill>
                <a:latin typeface="+mn-lt"/>
              </a:rPr>
              <a:t>M</a:t>
            </a:r>
            <a:endParaRPr lang="en-US" sz="5400" b="1" cap="none" spc="0" dirty="0">
              <a:ln w="22225">
                <a:solidFill>
                  <a:schemeClr val="accent2"/>
                </a:solidFill>
                <a:prstDash val="solid"/>
              </a:ln>
              <a:solidFill>
                <a:schemeClr val="accent2">
                  <a:lumMod val="40000"/>
                  <a:lumOff val="60000"/>
                </a:schemeClr>
              </a:solidFill>
              <a:effectLst/>
              <a:latin typeface="+mn-lt"/>
            </a:endParaRPr>
          </a:p>
        </p:txBody>
      </p:sp>
      <p:sp>
        <p:nvSpPr>
          <p:cNvPr id="13" name="Text Box 22">
            <a:extLst>
              <a:ext uri="{FF2B5EF4-FFF2-40B4-BE49-F238E27FC236}">
                <a16:creationId xmlns:a16="http://schemas.microsoft.com/office/drawing/2014/main" id="{5160DC93-52CF-499D-AEC7-C5137902631B}"/>
              </a:ext>
            </a:extLst>
          </p:cNvPr>
          <p:cNvSpPr txBox="1">
            <a:spLocks noChangeArrowheads="1"/>
          </p:cNvSpPr>
          <p:nvPr/>
        </p:nvSpPr>
        <p:spPr bwMode="auto">
          <a:xfrm>
            <a:off x="116599" y="5687329"/>
            <a:ext cx="5342393" cy="738664"/>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dirty="0">
                <a:latin typeface="+mn-lt"/>
              </a:rPr>
              <a:t>This image shows a more accurate story of what happened.  The colonists were more aggressive towards the British than shown in Revere’s image.  </a:t>
            </a:r>
          </a:p>
        </p:txBody>
      </p:sp>
    </p:spTree>
    <p:extLst>
      <p:ext uri="{BB962C8B-B14F-4D97-AF65-F5344CB8AC3E}">
        <p14:creationId xmlns:p14="http://schemas.microsoft.com/office/powerpoint/2010/main" val="358440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6F0EC5-5FDF-49AA-84BC-FE70B2F13FF5}"/>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E9C3C0-DF55-4289-919E-27FB6FE39984}"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8C08CAB5-73F0-4B31-9083-B956D0E8A726}"/>
              </a:ext>
            </a:extLst>
          </p:cNvPr>
          <p:cNvGraphicFramePr>
            <a:graphicFrameLocks noGrp="1"/>
          </p:cNvGraphicFramePr>
          <p:nvPr>
            <p:extLst>
              <p:ext uri="{D42A27DB-BD31-4B8C-83A1-F6EECF244321}">
                <p14:modId xmlns:p14="http://schemas.microsoft.com/office/powerpoint/2010/main" val="3858494212"/>
              </p:ext>
            </p:extLst>
          </p:nvPr>
        </p:nvGraphicFramePr>
        <p:xfrm>
          <a:off x="0" y="0"/>
          <a:ext cx="9144000" cy="6917609"/>
        </p:xfrm>
        <a:graphic>
          <a:graphicData uri="http://schemas.openxmlformats.org/drawingml/2006/table">
            <a:tbl>
              <a:tblPr/>
              <a:tblGrid>
                <a:gridCol w="1674140">
                  <a:extLst>
                    <a:ext uri="{9D8B030D-6E8A-4147-A177-3AD203B41FA5}">
                      <a16:colId xmlns:a16="http://schemas.microsoft.com/office/drawing/2014/main" val="3790413148"/>
                    </a:ext>
                  </a:extLst>
                </a:gridCol>
                <a:gridCol w="7469860">
                  <a:extLst>
                    <a:ext uri="{9D8B030D-6E8A-4147-A177-3AD203B41FA5}">
                      <a16:colId xmlns:a16="http://schemas.microsoft.com/office/drawing/2014/main" val="4240487996"/>
                    </a:ext>
                  </a:extLst>
                </a:gridCol>
              </a:tblGrid>
              <a:tr h="533400">
                <a:tc gridSpan="2">
                  <a:txBody>
                    <a:bodyPr/>
                    <a:lstStyle>
                      <a:lvl1pPr marL="635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63500" marR="0" lvl="0" indent="0" algn="l" defTabSz="914400" rtl="0" eaLnBrk="1" fontAlgn="base" latinLnBrk="0" hangingPunct="1">
                        <a:lnSpc>
                          <a:spcPts val="1838"/>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63500" marR="0" lvl="0" indent="0" algn="l" defTabSz="914400" rtl="0" eaLnBrk="1" fontAlgn="base" latinLnBrk="0" hangingPunct="1">
                        <a:lnSpc>
                          <a:spcPts val="1838"/>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149191087"/>
                  </a:ext>
                </a:extLst>
              </a:tr>
              <a:tr h="3079947">
                <a:tc>
                  <a:txBody>
                    <a:bodyPr/>
                    <a:lstStyle>
                      <a:lvl1pPr marL="9525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525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Document #3</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293688" algn="l"/>
                        </a:tabLst>
                        <a:defRPr sz="2800">
                          <a:solidFill>
                            <a:schemeClr val="tx1"/>
                          </a:solidFill>
                          <a:latin typeface="Arial" panose="020B0604020202020204" pitchFamily="34" charset="0"/>
                        </a:defRPr>
                      </a:lvl1pPr>
                      <a:lvl2pPr marL="742950" indent="-285750" eaLnBrk="0" hangingPunct="0">
                        <a:spcBef>
                          <a:spcPct val="20000"/>
                        </a:spcBef>
                        <a:tabLst>
                          <a:tab pos="293688" algn="l"/>
                        </a:tabLst>
                        <a:defRPr sz="2400">
                          <a:solidFill>
                            <a:schemeClr val="tx1"/>
                          </a:solidFill>
                          <a:latin typeface="Arial" panose="020B0604020202020204" pitchFamily="34" charset="0"/>
                        </a:defRPr>
                      </a:lvl2pPr>
                      <a:lvl3pPr marL="1143000" indent="-228600" eaLnBrk="0" hangingPunct="0">
                        <a:spcBef>
                          <a:spcPct val="20000"/>
                        </a:spcBef>
                        <a:tabLst>
                          <a:tab pos="293688" algn="l"/>
                        </a:tabLst>
                        <a:defRPr sz="2000">
                          <a:solidFill>
                            <a:schemeClr val="tx1"/>
                          </a:solidFill>
                          <a:latin typeface="Arial" panose="020B0604020202020204" pitchFamily="34" charset="0"/>
                        </a:defRPr>
                      </a:lvl3pPr>
                      <a:lvl4pPr marL="1600200" indent="-228600" eaLnBrk="0" hangingPunct="0">
                        <a:spcBef>
                          <a:spcPct val="20000"/>
                        </a:spcBef>
                        <a:tabLst>
                          <a:tab pos="293688" algn="l"/>
                        </a:tabLst>
                        <a:defRPr>
                          <a:solidFill>
                            <a:schemeClr val="tx1"/>
                          </a:solidFill>
                          <a:latin typeface="Arial" panose="020B0604020202020204" pitchFamily="34" charset="0"/>
                        </a:defRPr>
                      </a:lvl4pPr>
                      <a:lvl5pPr marL="2057400" indent="-228600" eaLnBrk="0" hangingPunct="0">
                        <a:spcBef>
                          <a:spcPct val="20000"/>
                        </a:spcBef>
                        <a:tabLst>
                          <a:tab pos="2936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9pPr>
                    </a:lstStyle>
                    <a:p>
                      <a:pPr marL="342900" marR="0" lvl="0" indent="-342900" algn="l" defTabSz="914400" rtl="0" eaLnBrk="1" fontAlgn="base" latinLnBrk="0" hangingPunct="1">
                        <a:lnSpc>
                          <a:spcPts val="1475"/>
                        </a:lnSpc>
                        <a:spcBef>
                          <a:spcPct val="0"/>
                        </a:spcBef>
                        <a:spcAft>
                          <a:spcPct val="0"/>
                        </a:spcAft>
                        <a:buClrTx/>
                        <a:buSzPts val="1300"/>
                        <a:buFont typeface="Arial" panose="020B0604020202020204" pitchFamily="34" charset="0"/>
                        <a:buAutoNum type="arabicPeriod"/>
                        <a:tabLst>
                          <a:tab pos="293688" algn="l"/>
                        </a:tabLst>
                      </a:pPr>
                      <a:r>
                        <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From whose perspective was this article written? (the colonists or the British)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Pts val="1300"/>
                        <a:buFont typeface="Arial" panose="020B0604020202020204" pitchFamily="34" charset="0"/>
                        <a:buAutoNum type="arabicPeriod"/>
                        <a:tabLst>
                          <a:tab pos="293688" algn="l"/>
                        </a:tabLst>
                      </a:pPr>
                      <a:r>
                        <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After reading the article, who was at fault for the incident?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ts val="5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Pts val="1300"/>
                        <a:buFont typeface="Arial" panose="020B0604020202020204" pitchFamily="34" charset="0"/>
                        <a:buAutoNum type="arabicPeriod"/>
                        <a:tabLst>
                          <a:tab pos="293688" algn="l"/>
                        </a:tabLst>
                      </a:pPr>
                      <a:r>
                        <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Provide two details from the article to support your answer to question #2.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4017790"/>
                  </a:ext>
                </a:extLst>
              </a:tr>
              <a:tr h="1980648">
                <a:tc>
                  <a:txBody>
                    <a:bodyPr/>
                    <a:lstStyle>
                      <a:lvl1pPr marL="9525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95250" marR="0" lvl="0" indent="0" algn="l" defTabSz="914400" rtl="0" eaLnBrk="1" fontAlgn="base" latinLnBrk="0" hangingPunct="1">
                        <a:lnSpc>
                          <a:spcPts val="15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Document #4</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293688" algn="l"/>
                        </a:tabLst>
                        <a:defRPr sz="2800">
                          <a:solidFill>
                            <a:schemeClr val="tx1"/>
                          </a:solidFill>
                          <a:latin typeface="Arial" panose="020B0604020202020204" pitchFamily="34" charset="0"/>
                        </a:defRPr>
                      </a:lvl1pPr>
                      <a:lvl2pPr marL="742950" indent="-285750" eaLnBrk="0" hangingPunct="0">
                        <a:spcBef>
                          <a:spcPct val="20000"/>
                        </a:spcBef>
                        <a:tabLst>
                          <a:tab pos="293688" algn="l"/>
                        </a:tabLst>
                        <a:defRPr sz="2400">
                          <a:solidFill>
                            <a:schemeClr val="tx1"/>
                          </a:solidFill>
                          <a:latin typeface="Arial" panose="020B0604020202020204" pitchFamily="34" charset="0"/>
                        </a:defRPr>
                      </a:lvl2pPr>
                      <a:lvl3pPr marL="1143000" indent="-228600" eaLnBrk="0" hangingPunct="0">
                        <a:spcBef>
                          <a:spcPct val="20000"/>
                        </a:spcBef>
                        <a:tabLst>
                          <a:tab pos="293688" algn="l"/>
                        </a:tabLst>
                        <a:defRPr sz="2000">
                          <a:solidFill>
                            <a:schemeClr val="tx1"/>
                          </a:solidFill>
                          <a:latin typeface="Arial" panose="020B0604020202020204" pitchFamily="34" charset="0"/>
                        </a:defRPr>
                      </a:lvl3pPr>
                      <a:lvl4pPr marL="1600200" indent="-228600" eaLnBrk="0" hangingPunct="0">
                        <a:spcBef>
                          <a:spcPct val="20000"/>
                        </a:spcBef>
                        <a:tabLst>
                          <a:tab pos="293688" algn="l"/>
                        </a:tabLst>
                        <a:defRPr>
                          <a:solidFill>
                            <a:schemeClr val="tx1"/>
                          </a:solidFill>
                          <a:latin typeface="Arial" panose="020B0604020202020204" pitchFamily="34" charset="0"/>
                        </a:defRPr>
                      </a:lvl4pPr>
                      <a:lvl5pPr marL="2057400" indent="-228600" eaLnBrk="0" hangingPunct="0">
                        <a:spcBef>
                          <a:spcPct val="20000"/>
                        </a:spcBef>
                        <a:tabLst>
                          <a:tab pos="293688"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688" algn="l"/>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34000"/>
                        </a:lnSpc>
                        <a:spcBef>
                          <a:spcPct val="0"/>
                        </a:spcBef>
                        <a:spcAft>
                          <a:spcPct val="0"/>
                        </a:spcAft>
                        <a:buClrTx/>
                        <a:buSzPts val="1300"/>
                        <a:buFont typeface="+mj-lt"/>
                        <a:buNone/>
                        <a:tabLst>
                          <a:tab pos="293688" algn="l"/>
                        </a:tabLst>
                      </a:pPr>
                      <a:r>
                        <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4. What conclusions can you make after viewing the illustration in Document #4? (what do you see?)</a:t>
                      </a:r>
                    </a:p>
                    <a:p>
                      <a:pPr marL="0" marR="0" lvl="0" indent="0" algn="l" defTabSz="914400" rtl="0" eaLnBrk="1" fontAlgn="base" latinLnBrk="0" hangingPunct="1">
                        <a:lnSpc>
                          <a:spcPct val="134000"/>
                        </a:lnSpc>
                        <a:spcBef>
                          <a:spcPct val="0"/>
                        </a:spcBef>
                        <a:spcAft>
                          <a:spcPct val="0"/>
                        </a:spcAft>
                        <a:buClrTx/>
                        <a:buSzPts val="1300"/>
                        <a:buFont typeface="+mj-lt"/>
                        <a:buNone/>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AutoNum type="arabicPeriod"/>
                        <a:tabLst>
                          <a:tab pos="293688" algn="l"/>
                        </a:tabLst>
                      </a:pP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mj-lt"/>
                        <a:buNone/>
                        <a:tabLst>
                          <a:tab pos="293688" algn="l"/>
                        </a:tabLst>
                      </a:pPr>
                      <a:r>
                        <a:rPr kumimoji="0" lang="en-US" altLang="en-US" sz="1400" b="0" i="0" u="none" strike="noStrike" cap="none" normalizeH="0" baseline="0">
                          <a:ln>
                            <a:noFill/>
                          </a:ln>
                          <a:solidFill>
                            <a:schemeClr val="tx1"/>
                          </a:solidFill>
                          <a:effectLst/>
                          <a:latin typeface="Arial" panose="020B0604020202020204" pitchFamily="34" charset="0"/>
                          <a:ea typeface="Arial Narrow" panose="020B0606020202030204" pitchFamily="34" charset="0"/>
                          <a:cs typeface="Arial" panose="020B0604020202020204" pitchFamily="34" charset="0"/>
                        </a:rPr>
                        <a:t>5. From whose perspective was this illustration created?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1300195"/>
                  </a:ext>
                </a:extLst>
              </a:tr>
              <a:tr h="132361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ts val="1488"/>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ts val="1488"/>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Main Idea</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What conclusion can you make from the documents?</a:t>
                      </a:r>
                      <a:endPar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63500" marR="0" lvl="0" indent="0" algn="l" defTabSz="914400" rtl="0" eaLnBrk="1" fontAlgn="base" latinLnBrk="0" hangingPunct="1">
                        <a:lnSpc>
                          <a:spcPts val="1450"/>
                        </a:lnSpc>
                        <a:spcBef>
                          <a:spcPct val="0"/>
                        </a:spcBef>
                        <a:spcAft>
                          <a:spcPct val="0"/>
                        </a:spcAft>
                        <a:buClrTx/>
                        <a:buSzTx/>
                        <a:buFont typeface="+mj-lt"/>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  After analyzing both documents, create a statement reflecting the main idea.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1826628"/>
                  </a:ext>
                </a:extLst>
              </a:tr>
            </a:tbl>
          </a:graphicData>
        </a:graphic>
      </p:graphicFrame>
      <p:pic>
        <p:nvPicPr>
          <p:cNvPr id="4" name="Picture 3">
            <a:extLst>
              <a:ext uri="{FF2B5EF4-FFF2-40B4-BE49-F238E27FC236}">
                <a16:creationId xmlns:a16="http://schemas.microsoft.com/office/drawing/2014/main" id="{ACF1AEFF-396A-43FC-823B-01B85E1BFA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2854"/>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15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6C4AEC-F090-4FCA-807E-C490A306B8E9}"/>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70E99E-94E6-43A8-A3E5-38F388B1C0D9}"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483" name="Picture 3">
            <a:extLst>
              <a:ext uri="{FF2B5EF4-FFF2-40B4-BE49-F238E27FC236}">
                <a16:creationId xmlns:a16="http://schemas.microsoft.com/office/drawing/2014/main" id="{6E75D2A8-B3D5-4E49-A351-F91C0EF3A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8" y="424207"/>
            <a:ext cx="7340317" cy="629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8">
            <a:extLst>
              <a:ext uri="{FF2B5EF4-FFF2-40B4-BE49-F238E27FC236}">
                <a16:creationId xmlns:a16="http://schemas.microsoft.com/office/drawing/2014/main" id="{32E2B36D-F65F-45E8-87E7-87EF5C3FEDFD}"/>
              </a:ext>
            </a:extLst>
          </p:cNvPr>
          <p:cNvSpPr txBox="1">
            <a:spLocks/>
          </p:cNvSpPr>
          <p:nvPr/>
        </p:nvSpPr>
        <p:spPr>
          <a:xfrm>
            <a:off x="7296150" y="1092688"/>
            <a:ext cx="1817042" cy="8123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altLang="en-US" sz="1800" kern="0" dirty="0">
                <a:hlinkClick r:id="rId3"/>
              </a:rPr>
              <a:t>https://www.youtube.com/watch?v=5ZIkQGFcI1E&amp;t=30s</a:t>
            </a:r>
            <a:r>
              <a:rPr lang="en-US" altLang="en-US" sz="1800" kern="0" dirty="0"/>
              <a:t> </a:t>
            </a:r>
          </a:p>
        </p:txBody>
      </p:sp>
      <p:pic>
        <p:nvPicPr>
          <p:cNvPr id="5" name="Picture 4">
            <a:extLst>
              <a:ext uri="{FF2B5EF4-FFF2-40B4-BE49-F238E27FC236}">
                <a16:creationId xmlns:a16="http://schemas.microsoft.com/office/drawing/2014/main" id="{5042A493-B182-4CCA-8A2F-91B445A695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6283" y="14829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a:extLst>
              <a:ext uri="{FF2B5EF4-FFF2-40B4-BE49-F238E27FC236}">
                <a16:creationId xmlns:a16="http://schemas.microsoft.com/office/drawing/2014/main" id="{4E6D7944-45AE-47A3-A0B9-C05A574F5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789" y="2438400"/>
            <a:ext cx="1355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199E4EA-9C9E-41AA-A20C-874FD1D882D3}"/>
              </a:ext>
            </a:extLst>
          </p:cNvPr>
          <p:cNvSpPr/>
          <p:nvPr/>
        </p:nvSpPr>
        <p:spPr>
          <a:xfrm>
            <a:off x="7524750" y="4450016"/>
            <a:ext cx="1355725" cy="1569660"/>
          </a:xfrm>
          <a:prstGeom prst="rect">
            <a:avLst/>
          </a:prstGeom>
        </p:spPr>
        <p:txBody>
          <a:bodyPr wrap="square">
            <a:spAutoFit/>
          </a:bodyPr>
          <a:lstStyle/>
          <a:p>
            <a:r>
              <a:rPr lang="en-US" sz="1200" b="1" u="sng" dirty="0">
                <a:solidFill>
                  <a:srgbClr val="222222"/>
                </a:solidFill>
                <a:latin typeface="Roboto"/>
              </a:rPr>
              <a:t>Epitaph: </a:t>
            </a:r>
            <a:r>
              <a:rPr lang="en-US" sz="1200" dirty="0">
                <a:solidFill>
                  <a:srgbClr val="222222"/>
                </a:solidFill>
                <a:latin typeface="Roboto"/>
              </a:rPr>
              <a:t>a phrase or form of words written in memory of a person who has died, especially as an inscription on a tombstone.</a:t>
            </a:r>
            <a:endParaRPr lang="en-US" sz="1200" dirty="0"/>
          </a:p>
        </p:txBody>
      </p:sp>
    </p:spTree>
    <p:extLst>
      <p:ext uri="{BB962C8B-B14F-4D97-AF65-F5344CB8AC3E}">
        <p14:creationId xmlns:p14="http://schemas.microsoft.com/office/powerpoint/2010/main" val="340727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6AD0DDA8-AC78-4E89-AF24-26109FB6C2F9}"/>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7B0552F8-A8DB-451D-855B-42E9DCB0752E}" type="slidenum">
              <a:rPr lang="en-US" altLang="en-US" sz="1400">
                <a:latin typeface="Arial" panose="020B0604020202020204" pitchFamily="34" charset="0"/>
              </a:rPr>
              <a:pPr eaLnBrk="1" hangingPunct="1"/>
              <a:t>27</a:t>
            </a:fld>
            <a:endParaRPr lang="en-US" altLang="en-US" sz="1400">
              <a:latin typeface="Arial" panose="020B0604020202020204" pitchFamily="34" charset="0"/>
            </a:endParaRPr>
          </a:p>
        </p:txBody>
      </p:sp>
      <p:sp>
        <p:nvSpPr>
          <p:cNvPr id="28675" name="Text Box 6">
            <a:extLst>
              <a:ext uri="{FF2B5EF4-FFF2-40B4-BE49-F238E27FC236}">
                <a16:creationId xmlns:a16="http://schemas.microsoft.com/office/drawing/2014/main" id="{67E175EB-0D5C-40F1-905C-9D84CB6F616E}"/>
              </a:ext>
            </a:extLst>
          </p:cNvPr>
          <p:cNvSpPr txBox="1">
            <a:spLocks noChangeArrowheads="1"/>
          </p:cNvSpPr>
          <p:nvPr/>
        </p:nvSpPr>
        <p:spPr bwMode="auto">
          <a:xfrm>
            <a:off x="0" y="689769"/>
            <a:ext cx="3657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en-US" sz="1400" b="1" u="sng" dirty="0">
                <a:latin typeface="Calibri" panose="020F0502020204030204" pitchFamily="34" charset="0"/>
                <a:cs typeface="Calibri" panose="020F0502020204030204" pitchFamily="34" charset="0"/>
              </a:rPr>
              <a:t>_____________________________</a:t>
            </a:r>
            <a:r>
              <a:rPr lang="en-US" altLang="en-US" sz="1400" b="1" dirty="0">
                <a:latin typeface="Calibri" panose="020F0502020204030204" pitchFamily="34" charset="0"/>
                <a:cs typeface="Calibri" panose="020F0502020204030204" pitchFamily="34" charset="0"/>
              </a:rPr>
              <a:t>(1773): </a:t>
            </a:r>
          </a:p>
          <a:p>
            <a:pPr marL="171450" indent="-171450" eaLnBrk="1" hangingPunct="1">
              <a:spcBef>
                <a:spcPct val="50000"/>
              </a:spcBef>
              <a:buFont typeface="Wingdings" panose="05000000000000000000" pitchFamily="2" charset="2"/>
              <a:buChar char="q"/>
            </a:pPr>
            <a:r>
              <a:rPr lang="en-US" altLang="en-US" sz="1400" dirty="0">
                <a:latin typeface="Calibri" panose="020F0502020204030204" pitchFamily="34" charset="0"/>
                <a:cs typeface="Calibri" panose="020F0502020204030204" pitchFamily="34" charset="0"/>
              </a:rPr>
              <a:t>    British Parliament passes law which lowers the price of tea, but still leaves the tax on the tea.  </a:t>
            </a:r>
          </a:p>
          <a:p>
            <a:pPr marL="171450" indent="-171450" eaLnBrk="1" hangingPunct="1">
              <a:spcBef>
                <a:spcPct val="50000"/>
              </a:spcBef>
              <a:buFont typeface="Wingdings" panose="05000000000000000000" pitchFamily="2" charset="2"/>
              <a:buChar char="q"/>
            </a:pPr>
            <a:r>
              <a:rPr lang="en-US" altLang="en-US" sz="1400" dirty="0">
                <a:latin typeface="Calibri" panose="020F0502020204030204" pitchFamily="34" charset="0"/>
                <a:cs typeface="Calibri" panose="020F0502020204030204" pitchFamily="34" charset="0"/>
              </a:rPr>
              <a:t>    Colonists see law as a way of hurting American _________________. </a:t>
            </a:r>
          </a:p>
          <a:p>
            <a:pPr marL="171450" indent="-171450" eaLnBrk="1" hangingPunct="1">
              <a:spcBef>
                <a:spcPct val="50000"/>
              </a:spcBef>
              <a:buFont typeface="Wingdings" panose="05000000000000000000" pitchFamily="2" charset="2"/>
              <a:buChar char="q"/>
            </a:pPr>
            <a:r>
              <a:rPr lang="en-US" altLang="en-US" sz="1400" dirty="0">
                <a:latin typeface="Calibri" panose="020F0502020204030204" pitchFamily="34" charset="0"/>
                <a:cs typeface="Calibri" panose="020F0502020204030204" pitchFamily="34" charset="0"/>
              </a:rPr>
              <a:t>    In several cities, the Sons of Liberty did things to protest this law.  In Boston, the Sons of Liberty held the ________________ ___________ ____________.  </a:t>
            </a:r>
          </a:p>
          <a:p>
            <a:pPr eaLnBrk="1" hangingPunct="1">
              <a:spcBef>
                <a:spcPct val="50000"/>
              </a:spcBef>
              <a:buFontTx/>
              <a:buNone/>
            </a:pPr>
            <a:r>
              <a:rPr lang="en-US" altLang="en-US" sz="1400" b="1" dirty="0">
                <a:latin typeface="Calibri" panose="020F0502020204030204" pitchFamily="34" charset="0"/>
                <a:cs typeface="Calibri" panose="020F0502020204030204" pitchFamily="34" charset="0"/>
              </a:rPr>
              <a:t>______________________________(1773)</a:t>
            </a:r>
          </a:p>
          <a:p>
            <a:pPr marL="342900" indent="-342900" eaLnBrk="1" hangingPunct="1">
              <a:spcBef>
                <a:spcPct val="50000"/>
              </a:spcBef>
              <a:buFont typeface="Wingdings" panose="05000000000000000000" pitchFamily="2" charset="2"/>
              <a:buChar char="q"/>
            </a:pPr>
            <a:r>
              <a:rPr lang="en-US" altLang="en-US" sz="1400" dirty="0">
                <a:latin typeface="Calibri" panose="020F0502020204030204" pitchFamily="34" charset="0"/>
                <a:cs typeface="Calibri" panose="020F0502020204030204" pitchFamily="34" charset="0"/>
              </a:rPr>
              <a:t>_______________ of __________________, dressed as Mohawk Indians, boarded ships in Boston Harbor.  </a:t>
            </a:r>
          </a:p>
          <a:p>
            <a:pPr marL="342900" indent="-342900" eaLnBrk="1" hangingPunct="1">
              <a:spcBef>
                <a:spcPct val="50000"/>
              </a:spcBef>
              <a:buFont typeface="Wingdings" panose="05000000000000000000" pitchFamily="2" charset="2"/>
              <a:buChar char="q"/>
            </a:pPr>
            <a:r>
              <a:rPr lang="en-US" altLang="en-US" sz="1400" dirty="0">
                <a:latin typeface="Calibri" panose="020F0502020204030204" pitchFamily="34" charset="0"/>
                <a:cs typeface="Calibri" panose="020F0502020204030204" pitchFamily="34" charset="0"/>
              </a:rPr>
              <a:t>They dumped crates of tea into harbor as a protest against Tea Act. </a:t>
            </a:r>
          </a:p>
        </p:txBody>
      </p:sp>
      <p:pic>
        <p:nvPicPr>
          <p:cNvPr id="28676" name="Picture 11" descr="boston-tea-party-762868">
            <a:extLst>
              <a:ext uri="{FF2B5EF4-FFF2-40B4-BE49-F238E27FC236}">
                <a16:creationId xmlns:a16="http://schemas.microsoft.com/office/drawing/2014/main" id="{DA8E0C44-4519-4EB8-8BBB-90D21E993F06}"/>
              </a:ext>
            </a:extLst>
          </p:cNvPr>
          <p:cNvPicPr>
            <a:picLocks noChangeAspect="1" noChangeArrowheads="1"/>
          </p:cNvPicPr>
          <p:nvPr/>
        </p:nvPicPr>
        <p:blipFill>
          <a:blip r:embed="rId3">
            <a:lum bright="16000"/>
            <a:extLst>
              <a:ext uri="{28A0092B-C50C-407E-A947-70E740481C1C}">
                <a14:useLocalDpi xmlns:a14="http://schemas.microsoft.com/office/drawing/2010/main" val="0"/>
              </a:ext>
            </a:extLst>
          </a:blip>
          <a:srcRect/>
          <a:stretch>
            <a:fillRect/>
          </a:stretch>
        </p:blipFill>
        <p:spPr bwMode="auto">
          <a:xfrm>
            <a:off x="4753358" y="878125"/>
            <a:ext cx="222199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6">
            <a:extLst>
              <a:ext uri="{FF2B5EF4-FFF2-40B4-BE49-F238E27FC236}">
                <a16:creationId xmlns:a16="http://schemas.microsoft.com/office/drawing/2014/main" id="{C5F4B271-8818-4B74-BAB1-B81427604F55}"/>
              </a:ext>
            </a:extLst>
          </p:cNvPr>
          <p:cNvSpPr txBox="1">
            <a:spLocks noChangeArrowheads="1"/>
          </p:cNvSpPr>
          <p:nvPr/>
        </p:nvSpPr>
        <p:spPr bwMode="auto">
          <a:xfrm>
            <a:off x="4753358" y="2782649"/>
            <a:ext cx="2149604" cy="738664"/>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50" dirty="0">
                <a:latin typeface="Abadi" panose="020B0604020104020204" pitchFamily="34" charset="0"/>
              </a:rPr>
              <a:t>The Boston Tea Party: This was done by the Sons of Liberty to protest the tax on tea and other British laws.  </a:t>
            </a:r>
          </a:p>
        </p:txBody>
      </p:sp>
      <p:sp>
        <p:nvSpPr>
          <p:cNvPr id="28678" name="Text Box 18">
            <a:extLst>
              <a:ext uri="{FF2B5EF4-FFF2-40B4-BE49-F238E27FC236}">
                <a16:creationId xmlns:a16="http://schemas.microsoft.com/office/drawing/2014/main" id="{758C03EC-5FD7-459F-80F6-1757DBE9492E}"/>
              </a:ext>
            </a:extLst>
          </p:cNvPr>
          <p:cNvSpPr txBox="1">
            <a:spLocks noChangeArrowheads="1"/>
          </p:cNvSpPr>
          <p:nvPr/>
        </p:nvSpPr>
        <p:spPr bwMode="auto">
          <a:xfrm>
            <a:off x="4753358" y="3719718"/>
            <a:ext cx="2185418" cy="738664"/>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50" dirty="0">
                <a:latin typeface="Abadi" panose="020B0604020104020204" pitchFamily="34" charset="0"/>
              </a:rPr>
              <a:t>Tea was one of the most popular and widely consumed drinks in the colonies.  The tax on tea effected everyone.  </a:t>
            </a:r>
          </a:p>
        </p:txBody>
      </p:sp>
      <p:pic>
        <p:nvPicPr>
          <p:cNvPr id="28681" name="Picture 24" descr="Headline Boston Tea Party">
            <a:extLst>
              <a:ext uri="{FF2B5EF4-FFF2-40B4-BE49-F238E27FC236}">
                <a16:creationId xmlns:a16="http://schemas.microsoft.com/office/drawing/2014/main" id="{0EBE7609-4439-42E3-A224-29EEC615B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53" y="5180013"/>
            <a:ext cx="23288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1">
            <a:extLst>
              <a:ext uri="{FF2B5EF4-FFF2-40B4-BE49-F238E27FC236}">
                <a16:creationId xmlns:a16="http://schemas.microsoft.com/office/drawing/2014/main" id="{5FBFE875-117D-48BC-8749-C5DBEFB78E36}"/>
              </a:ext>
            </a:extLst>
          </p:cNvPr>
          <p:cNvSpPr>
            <a:spLocks noChangeArrowheads="1"/>
          </p:cNvSpPr>
          <p:nvPr/>
        </p:nvSpPr>
        <p:spPr bwMode="auto">
          <a:xfrm>
            <a:off x="3809998" y="4458382"/>
            <a:ext cx="533400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dirty="0">
              <a:latin typeface="Calibri" panose="020F0502020204030204" pitchFamily="34" charset="0"/>
              <a:cs typeface="Calibri" panose="020F0502020204030204" pitchFamily="34" charset="0"/>
            </a:endParaRPr>
          </a:p>
          <a:p>
            <a:pPr eaLnBrk="1" hangingPunct="1">
              <a:spcBef>
                <a:spcPct val="0"/>
              </a:spcBef>
              <a:buFontTx/>
              <a:buNone/>
            </a:pPr>
            <a:r>
              <a:rPr lang="en-US" altLang="en-US" sz="1200" dirty="0">
                <a:latin typeface="Calibri" panose="020F0502020204030204" pitchFamily="34" charset="0"/>
                <a:cs typeface="Calibri" panose="020F0502020204030204" pitchFamily="34" charset="0"/>
              </a:rPr>
              <a:t>The Daughters of Liberty passed out pamphlets supporting a boycott. Some women marched and burned their tea. Colonists succeeded in turning company ships away from their ports in every city except Boston. </a:t>
            </a:r>
          </a:p>
          <a:p>
            <a:pPr eaLnBrk="1" hangingPunct="1">
              <a:spcBef>
                <a:spcPct val="0"/>
              </a:spcBef>
              <a:buFontTx/>
              <a:buNone/>
            </a:pPr>
            <a:endParaRPr lang="en-US" altLang="en-US" sz="1200" dirty="0">
              <a:latin typeface="Calibri" panose="020F0502020204030204" pitchFamily="34" charset="0"/>
              <a:cs typeface="Calibri" panose="020F0502020204030204" pitchFamily="34" charset="0"/>
            </a:endParaRPr>
          </a:p>
          <a:p>
            <a:pPr eaLnBrk="1" hangingPunct="1">
              <a:spcBef>
                <a:spcPct val="0"/>
              </a:spcBef>
              <a:buFontTx/>
              <a:buNone/>
            </a:pPr>
            <a:r>
              <a:rPr lang="en-US" altLang="en-US" sz="1200" dirty="0">
                <a:latin typeface="Calibri" panose="020F0502020204030204" pitchFamily="34" charset="0"/>
                <a:cs typeface="Calibri" panose="020F0502020204030204" pitchFamily="34" charset="0"/>
              </a:rPr>
              <a:t>The royal governor would not let the company ships turn around and leave. Samuel Adams and members of the Sons of Liberty, dressed as Mohawks, boarded the East India Company ship one night and dumped 342 chests of tea overboard in protest. This event became known as the Boston Tea Party. </a:t>
            </a:r>
          </a:p>
        </p:txBody>
      </p:sp>
      <p:sp>
        <p:nvSpPr>
          <p:cNvPr id="16" name="Rectangle 15">
            <a:extLst>
              <a:ext uri="{FF2B5EF4-FFF2-40B4-BE49-F238E27FC236}">
                <a16:creationId xmlns:a16="http://schemas.microsoft.com/office/drawing/2014/main" id="{D21EE41E-80C7-48F9-9F9D-CEF58D28D841}"/>
              </a:ext>
            </a:extLst>
          </p:cNvPr>
          <p:cNvSpPr/>
          <p:nvPr/>
        </p:nvSpPr>
        <p:spPr>
          <a:xfrm>
            <a:off x="0" y="149352"/>
            <a:ext cx="4904676" cy="584775"/>
          </a:xfrm>
          <a:prstGeom prst="rect">
            <a:avLst/>
          </a:prstGeom>
        </p:spPr>
        <p:txBody>
          <a:bodyPr wrap="none">
            <a:spAutoFit/>
          </a:bodyPr>
          <a:lstStyle/>
          <a:p>
            <a:r>
              <a:rPr lang="en-US" altLang="en-US" sz="3200" b="1" dirty="0">
                <a:latin typeface="Calibri" panose="020F0502020204030204" pitchFamily="34" charset="0"/>
                <a:cs typeface="Calibri" panose="020F0502020204030204" pitchFamily="34" charset="0"/>
              </a:rPr>
              <a:t> 7. BOSTON TEA party: 1773</a:t>
            </a:r>
            <a:endParaRPr lang="en-US" sz="3200" dirty="0"/>
          </a:p>
        </p:txBody>
      </p:sp>
      <p:sp>
        <p:nvSpPr>
          <p:cNvPr id="2" name="Rectangle 1">
            <a:extLst>
              <a:ext uri="{FF2B5EF4-FFF2-40B4-BE49-F238E27FC236}">
                <a16:creationId xmlns:a16="http://schemas.microsoft.com/office/drawing/2014/main" id="{4A739A60-AEEA-48F7-96DF-794722D7D24A}"/>
              </a:ext>
            </a:extLst>
          </p:cNvPr>
          <p:cNvSpPr/>
          <p:nvPr/>
        </p:nvSpPr>
        <p:spPr>
          <a:xfrm>
            <a:off x="7153748" y="241843"/>
            <a:ext cx="1761572" cy="4216539"/>
          </a:xfrm>
          <a:prstGeom prst="rect">
            <a:avLst/>
          </a:prstGeom>
        </p:spPr>
        <p:txBody>
          <a:bodyPr wrap="square">
            <a:spAutoFit/>
          </a:bodyPr>
          <a:lstStyle/>
          <a:p>
            <a:r>
              <a:rPr lang="en-US" altLang="en-US" sz="1600" b="1" dirty="0">
                <a:latin typeface="Calibri" panose="020F0502020204030204" pitchFamily="34" charset="0"/>
                <a:cs typeface="Calibri" panose="020F0502020204030204" pitchFamily="34" charset="0"/>
              </a:rPr>
              <a:t>A Crisis Over Tea</a:t>
            </a:r>
            <a:endParaRPr lang="en-US" altLang="en-US" sz="1600" i="1" dirty="0">
              <a:latin typeface="Calibri" panose="020F0502020204030204" pitchFamily="34" charset="0"/>
              <a:cs typeface="Calibri" panose="020F0502020204030204" pitchFamily="34" charset="0"/>
            </a:endParaRPr>
          </a:p>
          <a:p>
            <a:r>
              <a:rPr lang="en-US" altLang="en-US" sz="1200" dirty="0">
                <a:latin typeface="Calibri" panose="020F0502020204030204" pitchFamily="34" charset="0"/>
                <a:cs typeface="Calibri" panose="020F0502020204030204" pitchFamily="34" charset="0"/>
              </a:rPr>
              <a:t>Parliament passed the Tea Act of 1773 to save the British East India Company from financial ruin. The Tea Act allowed the company to ship tea to the colonies without paying most of the taxes. It also allowed them to sell directly to shops that made their price cheaper than the colonists’ tea. </a:t>
            </a:r>
          </a:p>
          <a:p>
            <a:endParaRPr lang="en-US" altLang="en-US" sz="1200" dirty="0">
              <a:latin typeface="Calibri" panose="020F0502020204030204" pitchFamily="34" charset="0"/>
              <a:cs typeface="Calibri" panose="020F0502020204030204" pitchFamily="34" charset="0"/>
            </a:endParaRPr>
          </a:p>
          <a:p>
            <a:r>
              <a:rPr lang="en-US" altLang="en-US" sz="1200" dirty="0">
                <a:latin typeface="Calibri" panose="020F0502020204030204" pitchFamily="34" charset="0"/>
                <a:cs typeface="Calibri" panose="020F0502020204030204" pitchFamily="34" charset="0"/>
              </a:rPr>
              <a:t>The British East India Company had an unfair advantage, which further enraged colonial merchants. Colonists promised to prevent company ships from unloading their tea. </a:t>
            </a:r>
          </a:p>
        </p:txBody>
      </p:sp>
      <p:sp>
        <p:nvSpPr>
          <p:cNvPr id="13" name="Rectangle 12">
            <a:extLst>
              <a:ext uri="{FF2B5EF4-FFF2-40B4-BE49-F238E27FC236}">
                <a16:creationId xmlns:a16="http://schemas.microsoft.com/office/drawing/2014/main" id="{997838FC-D860-4EE6-97CB-60D37058DA22}"/>
              </a:ext>
            </a:extLst>
          </p:cNvPr>
          <p:cNvSpPr/>
          <p:nvPr/>
        </p:nvSpPr>
        <p:spPr>
          <a:xfrm>
            <a:off x="3004806" y="6298179"/>
            <a:ext cx="5334003" cy="523220"/>
          </a:xfrm>
          <a:prstGeom prst="rect">
            <a:avLst/>
          </a:prstGeom>
          <a:ln w="28575">
            <a:solidFill>
              <a:schemeClr val="tx1"/>
            </a:solidFill>
          </a:ln>
        </p:spPr>
        <p:txBody>
          <a:bodyPr wrap="square">
            <a:spAutoFit/>
          </a:bodyPr>
          <a:lstStyle/>
          <a:p>
            <a:pPr lvl="0" algn="ctr"/>
            <a:r>
              <a:rPr lang="en-US" sz="14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Tree>
    <p:extLst>
      <p:ext uri="{BB962C8B-B14F-4D97-AF65-F5344CB8AC3E}">
        <p14:creationId xmlns:p14="http://schemas.microsoft.com/office/powerpoint/2010/main" val="95465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6DB262-F328-4AB7-A3A7-19EDCFF4F791}"/>
              </a:ext>
            </a:extLst>
          </p:cNvPr>
          <p:cNvSpPr>
            <a:spLocks noGrp="1"/>
          </p:cNvSpPr>
          <p:nvPr>
            <p:ph type="sldNum" sz="quarter" idx="12"/>
          </p:nvPr>
        </p:nvSpPr>
        <p:spPr/>
        <p:txBody>
          <a:bodyPr/>
          <a:lstStyle/>
          <a:p>
            <a:fld id="{BCC37CEF-5FE3-4095-B60F-EF55546D0F10}" type="slidenum">
              <a:rPr lang="en-US" altLang="en-US" smtClean="0"/>
              <a:pPr/>
              <a:t>28</a:t>
            </a:fld>
            <a:endParaRPr lang="en-US" altLang="en-US"/>
          </a:p>
        </p:txBody>
      </p:sp>
      <p:pic>
        <p:nvPicPr>
          <p:cNvPr id="3" name="Picture 2">
            <a:extLst>
              <a:ext uri="{FF2B5EF4-FFF2-40B4-BE49-F238E27FC236}">
                <a16:creationId xmlns:a16="http://schemas.microsoft.com/office/drawing/2014/main" id="{A116808F-BD34-429F-A6A0-7DACDC511731}"/>
              </a:ext>
            </a:extLst>
          </p:cNvPr>
          <p:cNvPicPr>
            <a:picLocks noChangeAspect="1"/>
          </p:cNvPicPr>
          <p:nvPr/>
        </p:nvPicPr>
        <p:blipFill>
          <a:blip r:embed="rId2"/>
          <a:stretch>
            <a:fillRect/>
          </a:stretch>
        </p:blipFill>
        <p:spPr>
          <a:xfrm>
            <a:off x="0" y="16933"/>
            <a:ext cx="5265813" cy="3733800"/>
          </a:xfrm>
          <a:prstGeom prst="rect">
            <a:avLst/>
          </a:prstGeom>
        </p:spPr>
      </p:pic>
      <p:sp>
        <p:nvSpPr>
          <p:cNvPr id="4" name="Rectangle 3">
            <a:extLst>
              <a:ext uri="{FF2B5EF4-FFF2-40B4-BE49-F238E27FC236}">
                <a16:creationId xmlns:a16="http://schemas.microsoft.com/office/drawing/2014/main" id="{FBFC155B-9233-4876-B09A-5A39E0BCC85C}"/>
              </a:ext>
            </a:extLst>
          </p:cNvPr>
          <p:cNvSpPr/>
          <p:nvPr/>
        </p:nvSpPr>
        <p:spPr>
          <a:xfrm>
            <a:off x="5410200" y="585794"/>
            <a:ext cx="3505200" cy="2677656"/>
          </a:xfrm>
          <a:prstGeom prst="rect">
            <a:avLst/>
          </a:prstGeom>
        </p:spPr>
        <p:txBody>
          <a:bodyPr wrap="square">
            <a:spAutoFit/>
          </a:bodyPr>
          <a:lstStyle/>
          <a:p>
            <a:r>
              <a:rPr lang="en-US" sz="1400" dirty="0">
                <a:latin typeface="Abadi" panose="020B0604020104020204" pitchFamily="34" charset="0"/>
              </a:rPr>
              <a:t>CRQ 1: What historical impact did British taxation have according to the Loyalist Newspaper?</a:t>
            </a:r>
          </a:p>
          <a:p>
            <a:r>
              <a:rPr lang="en-US" sz="1400" dirty="0">
                <a:latin typeface="Abadi" panose="020B0604020104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5" name="Picture 4">
            <a:extLst>
              <a:ext uri="{FF2B5EF4-FFF2-40B4-BE49-F238E27FC236}">
                <a16:creationId xmlns:a16="http://schemas.microsoft.com/office/drawing/2014/main" id="{F5DC6E5C-D3E7-468E-A6E3-1EF425018C2E}"/>
              </a:ext>
            </a:extLst>
          </p:cNvPr>
          <p:cNvPicPr>
            <a:picLocks noChangeAspect="1"/>
          </p:cNvPicPr>
          <p:nvPr/>
        </p:nvPicPr>
        <p:blipFill>
          <a:blip r:embed="rId3"/>
          <a:stretch>
            <a:fillRect/>
          </a:stretch>
        </p:blipFill>
        <p:spPr>
          <a:xfrm>
            <a:off x="3717688" y="3707234"/>
            <a:ext cx="5354542" cy="2537991"/>
          </a:xfrm>
          <a:prstGeom prst="rect">
            <a:avLst/>
          </a:prstGeom>
        </p:spPr>
      </p:pic>
      <p:sp>
        <p:nvSpPr>
          <p:cNvPr id="6" name="Rectangle 5">
            <a:extLst>
              <a:ext uri="{FF2B5EF4-FFF2-40B4-BE49-F238E27FC236}">
                <a16:creationId xmlns:a16="http://schemas.microsoft.com/office/drawing/2014/main" id="{70622C19-D821-480B-B967-652B95A2B4C7}"/>
              </a:ext>
            </a:extLst>
          </p:cNvPr>
          <p:cNvSpPr/>
          <p:nvPr/>
        </p:nvSpPr>
        <p:spPr>
          <a:xfrm>
            <a:off x="1" y="4003402"/>
            <a:ext cx="3717688" cy="2462213"/>
          </a:xfrm>
          <a:prstGeom prst="rect">
            <a:avLst/>
          </a:prstGeom>
        </p:spPr>
        <p:txBody>
          <a:bodyPr wrap="square">
            <a:spAutoFit/>
          </a:bodyPr>
          <a:lstStyle/>
          <a:p>
            <a:r>
              <a:rPr lang="en-US" sz="1400" dirty="0">
                <a:latin typeface="Abadi" panose="020B0604020104020204" pitchFamily="34" charset="0"/>
              </a:rPr>
              <a:t>CRQ 2: What historical circumstances led the colonists to dump the tea into Boston Harbor?</a:t>
            </a:r>
          </a:p>
          <a:p>
            <a:r>
              <a:rPr lang="en-US" sz="1400" dirty="0">
                <a:latin typeface="Abadi" panose="020B0604020104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63525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DD3A7D-DD17-4574-9210-474547FACB77}"/>
              </a:ext>
            </a:extLst>
          </p:cNvPr>
          <p:cNvSpPr>
            <a:spLocks noGrp="1"/>
          </p:cNvSpPr>
          <p:nvPr>
            <p:ph type="sldNum" sz="quarter" idx="12"/>
          </p:nvPr>
        </p:nvSpPr>
        <p:spPr/>
        <p:txBody>
          <a:bodyPr/>
          <a:lstStyle/>
          <a:p>
            <a:fld id="{BCC37CEF-5FE3-4095-B60F-EF55546D0F10}" type="slidenum">
              <a:rPr lang="en-US" altLang="en-US" smtClean="0"/>
              <a:pPr/>
              <a:t>29</a:t>
            </a:fld>
            <a:endParaRPr lang="en-US" altLang="en-US"/>
          </a:p>
        </p:txBody>
      </p:sp>
      <p:sp>
        <p:nvSpPr>
          <p:cNvPr id="3" name="Text Box 22">
            <a:extLst>
              <a:ext uri="{FF2B5EF4-FFF2-40B4-BE49-F238E27FC236}">
                <a16:creationId xmlns:a16="http://schemas.microsoft.com/office/drawing/2014/main" id="{8B05911D-7B74-4D3B-9A5D-66653DD74344}"/>
              </a:ext>
            </a:extLst>
          </p:cNvPr>
          <p:cNvSpPr txBox="1">
            <a:spLocks noChangeArrowheads="1"/>
          </p:cNvSpPr>
          <p:nvPr/>
        </p:nvSpPr>
        <p:spPr bwMode="auto">
          <a:xfrm>
            <a:off x="0" y="1009893"/>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defRPr/>
            </a:pPr>
            <a:r>
              <a:rPr lang="en-US" altLang="en-US" sz="1600" b="1" dirty="0">
                <a:latin typeface="Calibri" panose="020F0502020204030204" pitchFamily="34" charset="0"/>
                <a:cs typeface="Calibri" panose="020F0502020204030204" pitchFamily="34" charset="0"/>
              </a:rPr>
              <a:t>_____________________________________(1774): </a:t>
            </a:r>
            <a:r>
              <a:rPr lang="en-US" altLang="en-US" sz="1600" dirty="0">
                <a:latin typeface="Calibri" panose="020F0502020204030204" pitchFamily="34" charset="0"/>
                <a:cs typeface="Calibri" panose="020F0502020204030204" pitchFamily="34" charset="0"/>
              </a:rPr>
              <a:t>British Parliament passes laws as a way of punishing the colonies for the Boston Tea Party and other acts of the Sons of Liberty. </a:t>
            </a:r>
          </a:p>
          <a:p>
            <a:pPr marL="171450" indent="-171450">
              <a:spcBef>
                <a:spcPct val="50000"/>
              </a:spcBef>
              <a:defRPr/>
            </a:pPr>
            <a:r>
              <a:rPr lang="en-US" altLang="en-US" sz="1600" dirty="0">
                <a:latin typeface="Calibri" panose="020F0502020204030204" pitchFamily="34" charset="0"/>
                <a:cs typeface="Calibri" panose="020F0502020204030204" pitchFamily="34" charset="0"/>
              </a:rPr>
              <a:t> Closed port of __________________.</a:t>
            </a:r>
          </a:p>
          <a:p>
            <a:pPr marL="171450" indent="-171450">
              <a:spcBef>
                <a:spcPct val="50000"/>
              </a:spcBef>
              <a:defRPr/>
            </a:pPr>
            <a:r>
              <a:rPr lang="en-US" altLang="en-US" sz="1600" dirty="0">
                <a:latin typeface="Calibri" panose="020F0502020204030204" pitchFamily="34" charset="0"/>
                <a:cs typeface="Calibri" panose="020F0502020204030204" pitchFamily="34" charset="0"/>
              </a:rPr>
              <a:t> </a:t>
            </a:r>
            <a:r>
              <a:rPr lang="en-US" altLang="en-US" sz="1600" u="sng" dirty="0">
                <a:latin typeface="Calibri" panose="020F0502020204030204" pitchFamily="34" charset="0"/>
                <a:cs typeface="Calibri" panose="020F0502020204030204" pitchFamily="34" charset="0"/>
              </a:rPr>
              <a:t>______________________________</a:t>
            </a:r>
            <a:r>
              <a:rPr lang="en-US" altLang="en-US" sz="1600" dirty="0">
                <a:latin typeface="Calibri" panose="020F0502020204030204" pitchFamily="34" charset="0"/>
                <a:cs typeface="Calibri" panose="020F0502020204030204" pitchFamily="34" charset="0"/>
              </a:rPr>
              <a:t>: Law requiring colonists to provide food/shelter for British soldiers.  </a:t>
            </a:r>
          </a:p>
          <a:p>
            <a:pPr marL="171450" indent="-171450">
              <a:spcBef>
                <a:spcPct val="50000"/>
              </a:spcBef>
              <a:defRPr/>
            </a:pPr>
            <a:r>
              <a:rPr lang="en-US" altLang="en-US" sz="1600" dirty="0">
                <a:latin typeface="Calibri" panose="020F0502020204030204" pitchFamily="34" charset="0"/>
                <a:cs typeface="Calibri" panose="020F0502020204030204" pitchFamily="34" charset="0"/>
              </a:rPr>
              <a:t> British troops sent to colonies to enforce laws.</a:t>
            </a:r>
          </a:p>
        </p:txBody>
      </p:sp>
      <p:sp>
        <p:nvSpPr>
          <p:cNvPr id="4" name="Rectangle 3">
            <a:extLst>
              <a:ext uri="{FF2B5EF4-FFF2-40B4-BE49-F238E27FC236}">
                <a16:creationId xmlns:a16="http://schemas.microsoft.com/office/drawing/2014/main" id="{2DCFDD83-9313-4F7C-A49D-5BA34ED63E8D}"/>
              </a:ext>
            </a:extLst>
          </p:cNvPr>
          <p:cNvSpPr/>
          <p:nvPr/>
        </p:nvSpPr>
        <p:spPr>
          <a:xfrm>
            <a:off x="0" y="149352"/>
            <a:ext cx="4904676" cy="584775"/>
          </a:xfrm>
          <a:prstGeom prst="rect">
            <a:avLst/>
          </a:prstGeom>
        </p:spPr>
        <p:txBody>
          <a:bodyPr wrap="none">
            <a:spAutoFit/>
          </a:bodyPr>
          <a:lstStyle/>
          <a:p>
            <a:r>
              <a:rPr lang="en-US" altLang="en-US" sz="3200" b="1" dirty="0">
                <a:latin typeface="Calibri" panose="020F0502020204030204" pitchFamily="34" charset="0"/>
                <a:cs typeface="Calibri" panose="020F0502020204030204" pitchFamily="34" charset="0"/>
              </a:rPr>
              <a:t> 7. BOSTON TEA party: 1773</a:t>
            </a:r>
            <a:endParaRPr lang="en-US" sz="3200" dirty="0"/>
          </a:p>
        </p:txBody>
      </p:sp>
      <p:sp>
        <p:nvSpPr>
          <p:cNvPr id="5" name="Rectangle 4">
            <a:extLst>
              <a:ext uri="{FF2B5EF4-FFF2-40B4-BE49-F238E27FC236}">
                <a16:creationId xmlns:a16="http://schemas.microsoft.com/office/drawing/2014/main" id="{F52F7B56-CE7B-4802-969B-8C770EFA51CE}"/>
              </a:ext>
            </a:extLst>
          </p:cNvPr>
          <p:cNvSpPr/>
          <p:nvPr/>
        </p:nvSpPr>
        <p:spPr>
          <a:xfrm>
            <a:off x="5363184" y="73033"/>
            <a:ext cx="3340028" cy="830997"/>
          </a:xfrm>
          <a:prstGeom prst="rect">
            <a:avLst/>
          </a:prstGeom>
          <a:ln w="28575">
            <a:solidFill>
              <a:schemeClr val="tx1"/>
            </a:solidFill>
          </a:ln>
        </p:spPr>
        <p:txBody>
          <a:bodyPr wrap="square">
            <a:spAutoFit/>
          </a:bodyPr>
          <a:lstStyle/>
          <a:p>
            <a:pPr lvl="0" algn="ctr"/>
            <a:r>
              <a:rPr lang="en-US" sz="16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pic>
        <p:nvPicPr>
          <p:cNvPr id="6" name="Picture 5">
            <a:extLst>
              <a:ext uri="{FF2B5EF4-FFF2-40B4-BE49-F238E27FC236}">
                <a16:creationId xmlns:a16="http://schemas.microsoft.com/office/drawing/2014/main" id="{E9A94256-1F99-4E5E-9494-3E1E7D2A6C18}"/>
              </a:ext>
            </a:extLst>
          </p:cNvPr>
          <p:cNvPicPr>
            <a:picLocks noChangeAspect="1"/>
          </p:cNvPicPr>
          <p:nvPr/>
        </p:nvPicPr>
        <p:blipFill>
          <a:blip r:embed="rId2"/>
          <a:stretch>
            <a:fillRect/>
          </a:stretch>
        </p:blipFill>
        <p:spPr>
          <a:xfrm>
            <a:off x="76200" y="2978430"/>
            <a:ext cx="4009261" cy="3115024"/>
          </a:xfrm>
          <a:prstGeom prst="rect">
            <a:avLst/>
          </a:prstGeom>
        </p:spPr>
      </p:pic>
      <p:sp>
        <p:nvSpPr>
          <p:cNvPr id="7" name="Rectangle 6">
            <a:extLst>
              <a:ext uri="{FF2B5EF4-FFF2-40B4-BE49-F238E27FC236}">
                <a16:creationId xmlns:a16="http://schemas.microsoft.com/office/drawing/2014/main" id="{F20BA42D-0083-4D04-B0B1-94A4CB776F1B}"/>
              </a:ext>
            </a:extLst>
          </p:cNvPr>
          <p:cNvSpPr/>
          <p:nvPr/>
        </p:nvSpPr>
        <p:spPr>
          <a:xfrm>
            <a:off x="4152900" y="2823838"/>
            <a:ext cx="4800600" cy="2031325"/>
          </a:xfrm>
          <a:prstGeom prst="rect">
            <a:avLst/>
          </a:prstGeom>
        </p:spPr>
        <p:txBody>
          <a:bodyPr wrap="square">
            <a:spAutoFit/>
          </a:bodyPr>
          <a:lstStyle/>
          <a:p>
            <a:r>
              <a:rPr lang="en-US" sz="1400" dirty="0">
                <a:latin typeface="+mn-lt"/>
              </a:rPr>
              <a:t>CRQ1: What were the Intolerable Acts a Historical Impact of? TTQA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Rectangle 7">
            <a:extLst>
              <a:ext uri="{FF2B5EF4-FFF2-40B4-BE49-F238E27FC236}">
                <a16:creationId xmlns:a16="http://schemas.microsoft.com/office/drawing/2014/main" id="{EC443752-834A-4B73-B338-F1E263E62A4C}"/>
              </a:ext>
            </a:extLst>
          </p:cNvPr>
          <p:cNvSpPr/>
          <p:nvPr/>
        </p:nvSpPr>
        <p:spPr>
          <a:xfrm>
            <a:off x="4152900" y="4925707"/>
            <a:ext cx="4914900" cy="1815882"/>
          </a:xfrm>
          <a:prstGeom prst="rect">
            <a:avLst/>
          </a:prstGeom>
        </p:spPr>
        <p:txBody>
          <a:bodyPr wrap="square">
            <a:spAutoFit/>
          </a:bodyPr>
          <a:lstStyle/>
          <a:p>
            <a:r>
              <a:rPr lang="en-US" sz="1400" dirty="0">
                <a:latin typeface="+mn-lt"/>
              </a:rPr>
              <a:t>CRQ 2: What was the purpose of the Intolerable Acts? TTQA </a:t>
            </a:r>
          </a:p>
          <a:p>
            <a:r>
              <a:rPr lang="en-US" sz="140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p:txBody>
      </p:sp>
    </p:spTree>
    <p:extLst>
      <p:ext uri="{BB962C8B-B14F-4D97-AF65-F5344CB8AC3E}">
        <p14:creationId xmlns:p14="http://schemas.microsoft.com/office/powerpoint/2010/main" val="218990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54BCB625-ED84-453F-BE79-365457B11A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73B7152-2934-4354-AD74-28EF110C2A8D}" type="slidenum">
              <a:rPr lang="en-US" altLang="en-US" sz="1400">
                <a:latin typeface="Times New Roman" panose="02020603050405020304" pitchFamily="18" charset="0"/>
              </a:rPr>
              <a:pPr eaLnBrk="1" hangingPunct="1">
                <a:spcBef>
                  <a:spcPct val="0"/>
                </a:spcBef>
                <a:buFontTx/>
                <a:buNone/>
              </a:pPr>
              <a:t>3</a:t>
            </a:fld>
            <a:endParaRPr lang="en-US" altLang="en-US" sz="1400">
              <a:latin typeface="Times New Roman" panose="02020603050405020304" pitchFamily="18" charset="0"/>
            </a:endParaRPr>
          </a:p>
        </p:txBody>
      </p:sp>
      <p:sp>
        <p:nvSpPr>
          <p:cNvPr id="4100" name="Text Box 6">
            <a:extLst>
              <a:ext uri="{FF2B5EF4-FFF2-40B4-BE49-F238E27FC236}">
                <a16:creationId xmlns:a16="http://schemas.microsoft.com/office/drawing/2014/main" id="{15F06028-D9F9-4FD9-BF36-32F123FADD39}"/>
              </a:ext>
            </a:extLst>
          </p:cNvPr>
          <p:cNvSpPr txBox="1">
            <a:spLocks noChangeArrowheads="1"/>
          </p:cNvSpPr>
          <p:nvPr/>
        </p:nvSpPr>
        <p:spPr bwMode="auto">
          <a:xfrm>
            <a:off x="9144" y="913492"/>
            <a:ext cx="692505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50000"/>
              </a:spcBef>
            </a:pPr>
            <a:r>
              <a:rPr lang="en-US" altLang="en-US" sz="1600" dirty="0">
                <a:latin typeface="+mn-lt"/>
              </a:rPr>
              <a:t>The English wanted to push _____________________ but the French blocked them.  </a:t>
            </a:r>
          </a:p>
          <a:p>
            <a:pPr marL="285750" indent="-285750" eaLnBrk="1" hangingPunct="1">
              <a:spcBef>
                <a:spcPct val="50000"/>
              </a:spcBef>
            </a:pPr>
            <a:r>
              <a:rPr lang="en-US" altLang="en-US" sz="1600" dirty="0">
                <a:latin typeface="+mn-lt"/>
              </a:rPr>
              <a:t>The war started over _____________ __________________ between the two nations.</a:t>
            </a:r>
          </a:p>
          <a:p>
            <a:pPr marL="285750" indent="-285750" eaLnBrk="1" hangingPunct="1">
              <a:spcBef>
                <a:spcPct val="50000"/>
              </a:spcBef>
            </a:pPr>
            <a:r>
              <a:rPr lang="en-US" altLang="en-US" sz="1600" dirty="0">
                <a:latin typeface="+mn-lt"/>
              </a:rPr>
              <a:t>Each side used ________________ ___________________ to help fight the war. </a:t>
            </a:r>
          </a:p>
          <a:p>
            <a:pPr eaLnBrk="1" hangingPunct="1">
              <a:spcBef>
                <a:spcPct val="50000"/>
              </a:spcBef>
              <a:buFontTx/>
              <a:buNone/>
            </a:pPr>
            <a:endParaRPr lang="en-US" altLang="en-US" sz="1600" dirty="0">
              <a:latin typeface="+mn-lt"/>
            </a:endParaRPr>
          </a:p>
        </p:txBody>
      </p:sp>
      <p:pic>
        <p:nvPicPr>
          <p:cNvPr id="13" name="Picture 12" descr="A close up of a map&#10;&#10;Description automatically generated">
            <a:extLst>
              <a:ext uri="{FF2B5EF4-FFF2-40B4-BE49-F238E27FC236}">
                <a16:creationId xmlns:a16="http://schemas.microsoft.com/office/drawing/2014/main" id="{872B5334-4CD3-4956-84DC-395C08C5A7A7}"/>
              </a:ext>
            </a:extLst>
          </p:cNvPr>
          <p:cNvPicPr>
            <a:picLocks noChangeAspect="1"/>
          </p:cNvPicPr>
          <p:nvPr/>
        </p:nvPicPr>
        <p:blipFill rotWithShape="1">
          <a:blip r:embed="rId2"/>
          <a:srcRect l="7571" r="31817"/>
          <a:stretch/>
        </p:blipFill>
        <p:spPr>
          <a:xfrm>
            <a:off x="6961632" y="835714"/>
            <a:ext cx="2133600" cy="3934001"/>
          </a:xfrm>
          <a:prstGeom prst="rect">
            <a:avLst/>
          </a:prstGeom>
        </p:spPr>
      </p:pic>
      <p:sp>
        <p:nvSpPr>
          <p:cNvPr id="3" name="Rectangle 2">
            <a:extLst>
              <a:ext uri="{FF2B5EF4-FFF2-40B4-BE49-F238E27FC236}">
                <a16:creationId xmlns:a16="http://schemas.microsoft.com/office/drawing/2014/main" id="{B9D9F0B5-C2F7-4B4C-99C3-DBCA849C231D}"/>
              </a:ext>
            </a:extLst>
          </p:cNvPr>
          <p:cNvSpPr/>
          <p:nvPr/>
        </p:nvSpPr>
        <p:spPr>
          <a:xfrm>
            <a:off x="9144" y="0"/>
            <a:ext cx="6163056" cy="584775"/>
          </a:xfrm>
          <a:prstGeom prst="rect">
            <a:avLst/>
          </a:prstGeom>
        </p:spPr>
        <p:txBody>
          <a:bodyPr wrap="square">
            <a:spAutoFit/>
          </a:bodyPr>
          <a:lstStyle/>
          <a:p>
            <a:r>
              <a:rPr lang="en-US" sz="3200" dirty="0">
                <a:latin typeface="+mn-lt"/>
              </a:rPr>
              <a:t>I. FRENCH AND INDIAN WAR:</a:t>
            </a:r>
          </a:p>
        </p:txBody>
      </p:sp>
      <p:sp>
        <p:nvSpPr>
          <p:cNvPr id="4" name="Rectangle 3">
            <a:extLst>
              <a:ext uri="{FF2B5EF4-FFF2-40B4-BE49-F238E27FC236}">
                <a16:creationId xmlns:a16="http://schemas.microsoft.com/office/drawing/2014/main" id="{7DC526A9-06DA-49F6-A0F5-20C408A2C546}"/>
              </a:ext>
            </a:extLst>
          </p:cNvPr>
          <p:cNvSpPr/>
          <p:nvPr/>
        </p:nvSpPr>
        <p:spPr>
          <a:xfrm>
            <a:off x="5896356" y="106045"/>
            <a:ext cx="1600200" cy="369332"/>
          </a:xfrm>
          <a:prstGeom prst="rect">
            <a:avLst/>
          </a:prstGeom>
        </p:spPr>
        <p:txBody>
          <a:bodyPr wrap="square">
            <a:spAutoFit/>
          </a:bodyPr>
          <a:lstStyle/>
          <a:p>
            <a:pPr eaLnBrk="1" hangingPunct="1">
              <a:spcBef>
                <a:spcPct val="50000"/>
              </a:spcBef>
              <a:buFontTx/>
              <a:buNone/>
            </a:pPr>
            <a:r>
              <a:rPr lang="en-US" altLang="en-US" sz="1800" b="1" dirty="0"/>
              <a:t>1754-1763</a:t>
            </a:r>
          </a:p>
        </p:txBody>
      </p:sp>
      <p:sp>
        <p:nvSpPr>
          <p:cNvPr id="17" name="Rectangle 9">
            <a:extLst>
              <a:ext uri="{FF2B5EF4-FFF2-40B4-BE49-F238E27FC236}">
                <a16:creationId xmlns:a16="http://schemas.microsoft.com/office/drawing/2014/main" id="{9B2A189D-78D5-42EA-BFCB-6EA35BA64BBD}"/>
              </a:ext>
            </a:extLst>
          </p:cNvPr>
          <p:cNvSpPr>
            <a:spLocks noChangeArrowheads="1"/>
          </p:cNvSpPr>
          <p:nvPr/>
        </p:nvSpPr>
        <p:spPr bwMode="auto">
          <a:xfrm>
            <a:off x="36576" y="2873970"/>
            <a:ext cx="689762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mn-lt"/>
              </a:rPr>
              <a:t>British-French Rivalry </a:t>
            </a:r>
            <a:endParaRPr lang="en-US" altLang="en-US" sz="1200" i="1" dirty="0">
              <a:latin typeface="+mn-lt"/>
            </a:endParaRPr>
          </a:p>
          <a:p>
            <a:pPr eaLnBrk="1" hangingPunct="1">
              <a:spcBef>
                <a:spcPct val="0"/>
              </a:spcBef>
              <a:buFontTx/>
              <a:buNone/>
            </a:pPr>
            <a:r>
              <a:rPr lang="en-US" altLang="en-US" sz="1200" dirty="0">
                <a:latin typeface="+mn-lt"/>
              </a:rPr>
              <a:t>The British and French had been rivals for centuries. As the British moved closer to French-held territories in North America, tensions between the British and French colonists increased. The French did not want British land companies or colonists to share in the profits of their fur trade in the Ohio River valley. In the 1740s, British fur traders built a fort at </a:t>
            </a:r>
            <a:r>
              <a:rPr lang="en-US" altLang="en-US" sz="1200" dirty="0" err="1">
                <a:latin typeface="+mn-lt"/>
              </a:rPr>
              <a:t>Pickawillany</a:t>
            </a:r>
            <a:r>
              <a:rPr lang="en-US" altLang="en-US" sz="1200" dirty="0">
                <a:latin typeface="+mn-lt"/>
              </a:rPr>
              <a:t> in Ohio country. The French attacked them and drove them out. </a:t>
            </a:r>
          </a:p>
          <a:p>
            <a:pPr eaLnBrk="1" hangingPunct="1">
              <a:spcBef>
                <a:spcPct val="0"/>
              </a:spcBef>
              <a:buFontTx/>
              <a:buNone/>
            </a:pPr>
            <a:endParaRPr lang="en-US" altLang="en-US" sz="1200" dirty="0">
              <a:latin typeface="+mn-lt"/>
            </a:endParaRPr>
          </a:p>
          <a:p>
            <a:pPr eaLnBrk="1" hangingPunct="1">
              <a:spcBef>
                <a:spcPct val="0"/>
              </a:spcBef>
              <a:buFontTx/>
              <a:buNone/>
            </a:pPr>
            <a:r>
              <a:rPr lang="en-US" altLang="en-US" sz="1200" dirty="0">
                <a:latin typeface="+mn-lt"/>
              </a:rPr>
              <a:t>The French then built forts along the rivers in the upper Ohio Valley, close to the British colonies. The French also attacked Nova Scotia in present-day Canada, which was controlled by Great Britain. New Englanders captured the French fortress,  </a:t>
            </a:r>
            <a:r>
              <a:rPr lang="en-US" altLang="en-US" sz="1200" dirty="0" err="1">
                <a:latin typeface="+mn-lt"/>
              </a:rPr>
              <a:t>Louisbourg</a:t>
            </a:r>
            <a:r>
              <a:rPr lang="en-US" altLang="en-US" sz="1200" dirty="0">
                <a:latin typeface="+mn-lt"/>
              </a:rPr>
              <a:t>, on Cape Breton Island north of Nova Scotia, but Britain later returned it to France.</a:t>
            </a:r>
          </a:p>
        </p:txBody>
      </p:sp>
      <p:sp>
        <p:nvSpPr>
          <p:cNvPr id="18" name="Rectangle 10">
            <a:extLst>
              <a:ext uri="{FF2B5EF4-FFF2-40B4-BE49-F238E27FC236}">
                <a16:creationId xmlns:a16="http://schemas.microsoft.com/office/drawing/2014/main" id="{CB868C99-034C-4906-AB21-A2904F2F2A00}"/>
              </a:ext>
            </a:extLst>
          </p:cNvPr>
          <p:cNvSpPr>
            <a:spLocks noChangeArrowheads="1"/>
          </p:cNvSpPr>
          <p:nvPr/>
        </p:nvSpPr>
        <p:spPr bwMode="auto">
          <a:xfrm>
            <a:off x="36576" y="5366960"/>
            <a:ext cx="66598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latin typeface="+mn-lt"/>
              </a:rPr>
              <a:t>CRQ: Why did the French not want westward expansion past the Appalachian Mountains? TTQA 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9" name="Picture 18">
            <a:extLst>
              <a:ext uri="{FF2B5EF4-FFF2-40B4-BE49-F238E27FC236}">
                <a16:creationId xmlns:a16="http://schemas.microsoft.com/office/drawing/2014/main" id="{60B11A9D-0261-4368-B391-DEF35FAD76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813" y="5044336"/>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5540BFC-19C1-4F52-A43A-223AB3CB33B3}"/>
              </a:ext>
            </a:extLst>
          </p:cNvPr>
          <p:cNvSpPr/>
          <p:nvPr/>
        </p:nvSpPr>
        <p:spPr>
          <a:xfrm>
            <a:off x="6934200" y="4861634"/>
            <a:ext cx="2225612" cy="646331"/>
          </a:xfrm>
          <a:prstGeom prst="rect">
            <a:avLst/>
          </a:prstGeom>
          <a:ln w="19050">
            <a:solidFill>
              <a:schemeClr val="tx1"/>
            </a:solidFill>
          </a:ln>
        </p:spPr>
        <p:txBody>
          <a:bodyPr wrap="square">
            <a:spAutoFit/>
          </a:bodyPr>
          <a:lstStyle/>
          <a:p>
            <a:pPr lvl="0" algn="ctr"/>
            <a:r>
              <a:rPr lang="en-US" sz="1200" b="1" dirty="0">
                <a:latin typeface="Calibri" panose="020F0502020204030204" pitchFamily="34" charset="0"/>
                <a:cs typeface="Calibri" panose="020F0502020204030204" pitchFamily="34" charset="0"/>
              </a:rPr>
              <a:t>Unit 5 Objective 1: How did the rivalry of Britain and France lead to war in North America? </a:t>
            </a:r>
          </a:p>
        </p:txBody>
      </p:sp>
    </p:spTree>
    <p:extLst>
      <p:ext uri="{BB962C8B-B14F-4D97-AF65-F5344CB8AC3E}">
        <p14:creationId xmlns:p14="http://schemas.microsoft.com/office/powerpoint/2010/main" val="2033158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F0970-C8DD-46AA-9EBA-DA1EBF4F30E7}"/>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74E67C41-6705-463E-8927-E294429BB8EB}" type="slidenum">
              <a:rPr lang="en-US" altLang="en-US" sz="1400">
                <a:latin typeface="Arial" panose="020B0604020202020204" pitchFamily="34" charset="0"/>
              </a:rPr>
              <a:pPr eaLnBrk="1" hangingPunct="1"/>
              <a:t>30</a:t>
            </a:fld>
            <a:endParaRPr lang="en-US" altLang="en-US" sz="1400">
              <a:latin typeface="Arial" panose="020B0604020202020204" pitchFamily="34" charset="0"/>
            </a:endParaRPr>
          </a:p>
        </p:txBody>
      </p:sp>
      <p:pic>
        <p:nvPicPr>
          <p:cNvPr id="29699" name="Picture 6">
            <a:extLst>
              <a:ext uri="{FF2B5EF4-FFF2-40B4-BE49-F238E27FC236}">
                <a16:creationId xmlns:a16="http://schemas.microsoft.com/office/drawing/2014/main" id="{01CA4EBD-DB72-492B-874F-0859875E5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21" y="2514600"/>
            <a:ext cx="9829800" cy="445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8">
            <a:extLst>
              <a:ext uri="{FF2B5EF4-FFF2-40B4-BE49-F238E27FC236}">
                <a16:creationId xmlns:a16="http://schemas.microsoft.com/office/drawing/2014/main" id="{75EC6E9A-051C-408D-8F3F-0D2131D1C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477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7433025C-5B94-471C-858C-249DEAB9D9B6}"/>
              </a:ext>
            </a:extLst>
          </p:cNvPr>
          <p:cNvSpPr/>
          <p:nvPr/>
        </p:nvSpPr>
        <p:spPr>
          <a:xfrm>
            <a:off x="3276600" y="5791200"/>
            <a:ext cx="2262158"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Causes</a:t>
            </a:r>
          </a:p>
        </p:txBody>
      </p:sp>
      <p:sp>
        <p:nvSpPr>
          <p:cNvPr id="4" name="Rectangle 3">
            <a:extLst>
              <a:ext uri="{FF2B5EF4-FFF2-40B4-BE49-F238E27FC236}">
                <a16:creationId xmlns:a16="http://schemas.microsoft.com/office/drawing/2014/main" id="{976293F0-7CB8-482A-82AE-8CCEE09A7DB4}"/>
              </a:ext>
            </a:extLst>
          </p:cNvPr>
          <p:cNvSpPr/>
          <p:nvPr/>
        </p:nvSpPr>
        <p:spPr>
          <a:xfrm>
            <a:off x="6934200" y="2209800"/>
            <a:ext cx="1905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bg1"/>
                </a:solidFill>
              </a:ln>
            </a:endParaRPr>
          </a:p>
        </p:txBody>
      </p:sp>
      <p:sp>
        <p:nvSpPr>
          <p:cNvPr id="11" name="Rectangle 10">
            <a:extLst>
              <a:ext uri="{FF2B5EF4-FFF2-40B4-BE49-F238E27FC236}">
                <a16:creationId xmlns:a16="http://schemas.microsoft.com/office/drawing/2014/main" id="{2FCC27CF-E0E1-4578-8947-B2A8E4B4B7C8}"/>
              </a:ext>
            </a:extLst>
          </p:cNvPr>
          <p:cNvSpPr/>
          <p:nvPr/>
        </p:nvSpPr>
        <p:spPr>
          <a:xfrm>
            <a:off x="6774856" y="2052935"/>
            <a:ext cx="2223686"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Effects</a:t>
            </a:r>
          </a:p>
        </p:txBody>
      </p:sp>
      <p:pic>
        <p:nvPicPr>
          <p:cNvPr id="8" name="Picture 7">
            <a:extLst>
              <a:ext uri="{FF2B5EF4-FFF2-40B4-BE49-F238E27FC236}">
                <a16:creationId xmlns:a16="http://schemas.microsoft.com/office/drawing/2014/main" id="{D2BAE746-B357-442E-8DC7-C6869D38EA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1460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D5681-A3E0-4EC9-85FE-61F15E8AE91A}"/>
              </a:ext>
            </a:extLst>
          </p:cNvPr>
          <p:cNvSpPr>
            <a:spLocks noGrp="1"/>
          </p:cNvSpPr>
          <p:nvPr>
            <p:ph type="sldNum" sz="quarter" idx="12"/>
          </p:nvPr>
        </p:nvSpPr>
        <p:spPr/>
        <p:txBody>
          <a:bodyPr/>
          <a:lstStyle/>
          <a:p>
            <a:fld id="{29986A66-A6F0-41EC-BF4D-E85CCAE64946}" type="slidenum">
              <a:rPr lang="en-US" smtClean="0"/>
              <a:t>31</a:t>
            </a:fld>
            <a:endParaRPr lang="en-US"/>
          </a:p>
        </p:txBody>
      </p:sp>
      <p:pic>
        <p:nvPicPr>
          <p:cNvPr id="3" name="Picture 2">
            <a:extLst>
              <a:ext uri="{FF2B5EF4-FFF2-40B4-BE49-F238E27FC236}">
                <a16:creationId xmlns:a16="http://schemas.microsoft.com/office/drawing/2014/main" id="{3AAAA8F8-893E-4005-B165-2390A5AB8D59}"/>
              </a:ext>
            </a:extLst>
          </p:cNvPr>
          <p:cNvPicPr>
            <a:picLocks noChangeAspect="1"/>
          </p:cNvPicPr>
          <p:nvPr/>
        </p:nvPicPr>
        <p:blipFill>
          <a:blip r:embed="rId2"/>
          <a:stretch>
            <a:fillRect/>
          </a:stretch>
        </p:blipFill>
        <p:spPr>
          <a:xfrm>
            <a:off x="152400" y="152400"/>
            <a:ext cx="3277057" cy="2124371"/>
          </a:xfrm>
          <a:prstGeom prst="rect">
            <a:avLst/>
          </a:prstGeom>
        </p:spPr>
      </p:pic>
      <p:pic>
        <p:nvPicPr>
          <p:cNvPr id="4" name="image3.png">
            <a:extLst>
              <a:ext uri="{FF2B5EF4-FFF2-40B4-BE49-F238E27FC236}">
                <a16:creationId xmlns:a16="http://schemas.microsoft.com/office/drawing/2014/main" id="{14ED11CE-EB13-438C-9CF4-E883871871F3}"/>
              </a:ext>
            </a:extLst>
          </p:cNvPr>
          <p:cNvPicPr/>
          <p:nvPr/>
        </p:nvPicPr>
        <p:blipFill>
          <a:blip r:embed="rId3">
            <a:extLst>
              <a:ext uri="{28A0092B-C50C-407E-A947-70E740481C1C}">
                <a14:useLocalDpi xmlns:a14="http://schemas.microsoft.com/office/drawing/2010/main" val="0"/>
              </a:ext>
            </a:extLst>
          </a:blip>
          <a:srcRect/>
          <a:stretch>
            <a:fillRect/>
          </a:stretch>
        </p:blipFill>
        <p:spPr>
          <a:xfrm>
            <a:off x="4572000" y="106932"/>
            <a:ext cx="4389755" cy="2048171"/>
          </a:xfrm>
          <a:prstGeom prst="rect">
            <a:avLst/>
          </a:prstGeom>
          <a:ln/>
        </p:spPr>
      </p:pic>
      <p:sp>
        <p:nvSpPr>
          <p:cNvPr id="5" name="Rectangle 4">
            <a:extLst>
              <a:ext uri="{FF2B5EF4-FFF2-40B4-BE49-F238E27FC236}">
                <a16:creationId xmlns:a16="http://schemas.microsoft.com/office/drawing/2014/main" id="{644BE6D2-6F7B-4851-8975-BD7B5AEE56FC}"/>
              </a:ext>
            </a:extLst>
          </p:cNvPr>
          <p:cNvSpPr/>
          <p:nvPr/>
        </p:nvSpPr>
        <p:spPr>
          <a:xfrm>
            <a:off x="4545367" y="2156583"/>
            <a:ext cx="4572000" cy="1082348"/>
          </a:xfrm>
          <a:prstGeom prst="rect">
            <a:avLst/>
          </a:prstGeom>
        </p:spPr>
        <p:txBody>
          <a:bodyPr>
            <a:spAutoFit/>
          </a:bodyPr>
          <a:lstStyle/>
          <a:p>
            <a:pPr marL="342900" marR="0" lvl="0" indent="-342900">
              <a:spcBef>
                <a:spcPts val="0"/>
              </a:spcBef>
              <a:spcAft>
                <a:spcPts val="1000"/>
              </a:spcAft>
              <a:buFont typeface="+mj-lt"/>
              <a:buAutoNum type="arabicPeriod"/>
            </a:pPr>
            <a:r>
              <a:rPr lang="en-US" sz="800" b="1" dirty="0">
                <a:highlight>
                  <a:srgbClr val="FFFFFF"/>
                </a:highlight>
                <a:ea typeface="Helvetica Neue"/>
                <a:cs typeface="Calibri" panose="020F0502020204030204" pitchFamily="34" charset="0"/>
              </a:rPr>
              <a:t>Which conclusion is best supported by the   information on the timeline?</a:t>
            </a:r>
            <a:endParaRPr lang="en-US" sz="800" dirty="0">
              <a:ea typeface="Times New Roman" panose="02020603050405020304" pitchFamily="18" charset="0"/>
            </a:endParaRPr>
          </a:p>
          <a:p>
            <a:pPr marL="342900" marR="0" lvl="0" indent="-342900">
              <a:spcBef>
                <a:spcPts val="0"/>
              </a:spcBef>
              <a:spcAft>
                <a:spcPts val="0"/>
              </a:spcAft>
              <a:buFont typeface="+mj-lt"/>
              <a:buAutoNum type="alphaUcPeriod"/>
            </a:pPr>
            <a:r>
              <a:rPr lang="en-US" sz="800" dirty="0">
                <a:highlight>
                  <a:srgbClr val="FFFFFF"/>
                </a:highlight>
                <a:latin typeface="Helvetica Neue"/>
                <a:ea typeface="Helvetica Neue"/>
                <a:cs typeface="Calibri" panose="020F0502020204030204" pitchFamily="34" charset="0"/>
              </a:rPr>
              <a:t>Britain eventually granted the colonies representation in Parliament </a:t>
            </a:r>
            <a:endParaRPr lang="en-US" sz="800" dirty="0">
              <a:latin typeface="Helvetica Neue"/>
              <a:ea typeface="Helvetica Neue"/>
              <a:cs typeface="Helvetica Neue"/>
            </a:endParaRPr>
          </a:p>
          <a:p>
            <a:pPr marL="342900" lvl="0" indent="-342900">
              <a:buFont typeface="+mj-lt"/>
              <a:buAutoNum type="alphaUcPeriod"/>
            </a:pPr>
            <a:r>
              <a:rPr lang="en-US" dirty="0">
                <a:highlight>
                  <a:srgbClr val="FFFFFF"/>
                </a:highlight>
                <a:latin typeface="Helvetica Neue"/>
                <a:ea typeface="Helvetica Neue"/>
                <a:cs typeface="Calibri" panose="020F0502020204030204" pitchFamily="34" charset="0"/>
              </a:rPr>
              <a:t>Only elected British officials had the right to levy taxes </a:t>
            </a:r>
            <a:endParaRPr lang="en-US" dirty="0">
              <a:latin typeface="Helvetica Neue"/>
              <a:ea typeface="Helvetica Neue"/>
              <a:cs typeface="Helvetica Neue"/>
            </a:endParaRPr>
          </a:p>
          <a:p>
            <a:pPr marL="342900" lvl="0" indent="-342900">
              <a:buFont typeface="+mj-lt"/>
              <a:buAutoNum type="alphaUcPeriod"/>
            </a:pPr>
            <a:r>
              <a:rPr lang="en-US" dirty="0">
                <a:solidFill>
                  <a:srgbClr val="FF0000"/>
                </a:solidFill>
                <a:highlight>
                  <a:srgbClr val="FFFFFF"/>
                </a:highlight>
                <a:latin typeface="Helvetica Neue"/>
                <a:ea typeface="Helvetica Neue"/>
                <a:cs typeface="Calibri" panose="020F0502020204030204" pitchFamily="34" charset="0"/>
              </a:rPr>
              <a:t>Britain’s efforts to increase control over the colonies were not successful </a:t>
            </a:r>
            <a:endParaRPr lang="en-US" dirty="0">
              <a:latin typeface="Helvetica Neue"/>
              <a:ea typeface="Helvetica Neue"/>
              <a:cs typeface="Helvetica Neue"/>
            </a:endParaRPr>
          </a:p>
          <a:p>
            <a:pPr marL="342900" lvl="0" indent="-342900">
              <a:buFont typeface="+mj-lt"/>
              <a:buAutoNum type="alphaUcPeriod"/>
            </a:pPr>
            <a:r>
              <a:rPr lang="en-US" dirty="0">
                <a:highlight>
                  <a:srgbClr val="FFFFFF"/>
                </a:highlight>
                <a:latin typeface="Helvetica Neue"/>
                <a:ea typeface="Helvetica Neue"/>
                <a:cs typeface="Calibri" panose="020F0502020204030204" pitchFamily="34" charset="0"/>
              </a:rPr>
              <a:t>Creation of the First Continental Congress was an immediate reaction to the passage of the Stamp Act </a:t>
            </a:r>
            <a:endParaRPr lang="en-US" u="none" strike="noStrike" dirty="0">
              <a:effectLst/>
              <a:latin typeface="Helvetica Neue"/>
              <a:ea typeface="Helvetica Neue"/>
              <a:cs typeface="Helvetica Neue"/>
            </a:endParaRPr>
          </a:p>
        </p:txBody>
      </p:sp>
      <p:sp>
        <p:nvSpPr>
          <p:cNvPr id="6" name="Rectangle 5">
            <a:extLst>
              <a:ext uri="{FF2B5EF4-FFF2-40B4-BE49-F238E27FC236}">
                <a16:creationId xmlns:a16="http://schemas.microsoft.com/office/drawing/2014/main" id="{6C4EB0EC-0D9E-43A5-B706-A178411910D8}"/>
              </a:ext>
            </a:extLst>
          </p:cNvPr>
          <p:cNvSpPr/>
          <p:nvPr/>
        </p:nvSpPr>
        <p:spPr>
          <a:xfrm>
            <a:off x="4953000" y="5219699"/>
            <a:ext cx="4572000" cy="1475981"/>
          </a:xfrm>
          <a:prstGeom prst="rect">
            <a:avLst/>
          </a:prstGeom>
        </p:spPr>
        <p:txBody>
          <a:bodyPr>
            <a:spAutoFit/>
          </a:bodyPr>
          <a:lstStyle/>
          <a:p>
            <a:pPr marL="342900" marR="0" lvl="0" indent="-342900">
              <a:lnSpc>
                <a:spcPct val="115000"/>
              </a:lnSpc>
              <a:spcBef>
                <a:spcPts val="0"/>
              </a:spcBef>
              <a:spcAft>
                <a:spcPts val="1000"/>
              </a:spcAft>
              <a:buFont typeface="+mj-lt"/>
              <a:buAutoNum type="arabicPeriod"/>
            </a:pPr>
            <a:r>
              <a:rPr lang="en-US" dirty="0">
                <a:ea typeface="Times New Roman" panose="02020603050405020304" pitchFamily="18" charset="0"/>
              </a:rPr>
              <a:t>Colonists resent the Tea Act because</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It established a monopoly on tea</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It lowered the price of tea</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It increased the price of tea</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It forced tea to be shipped from India to Britain</a:t>
            </a:r>
          </a:p>
        </p:txBody>
      </p:sp>
      <p:sp>
        <p:nvSpPr>
          <p:cNvPr id="7" name="Rectangle 6">
            <a:extLst>
              <a:ext uri="{FF2B5EF4-FFF2-40B4-BE49-F238E27FC236}">
                <a16:creationId xmlns:a16="http://schemas.microsoft.com/office/drawing/2014/main" id="{13EB8AAF-2C4B-4883-9D4E-8D5832767362}"/>
              </a:ext>
            </a:extLst>
          </p:cNvPr>
          <p:cNvSpPr/>
          <p:nvPr/>
        </p:nvSpPr>
        <p:spPr>
          <a:xfrm>
            <a:off x="228600" y="4557758"/>
            <a:ext cx="4572000" cy="1949252"/>
          </a:xfrm>
          <a:prstGeom prst="rect">
            <a:avLst/>
          </a:prstGeom>
        </p:spPr>
        <p:txBody>
          <a:bodyPr>
            <a:spAutoFit/>
          </a:bodyPr>
          <a:lstStyle/>
          <a:p>
            <a:pPr marL="342900" marR="0" lvl="0" indent="-342900">
              <a:lnSpc>
                <a:spcPct val="115000"/>
              </a:lnSpc>
              <a:spcBef>
                <a:spcPts val="0"/>
              </a:spcBef>
              <a:spcAft>
                <a:spcPts val="1000"/>
              </a:spcAft>
              <a:buFont typeface="+mj-lt"/>
              <a:buAutoNum type="arabicPeriod"/>
            </a:pPr>
            <a:r>
              <a:rPr lang="en-US" dirty="0">
                <a:ea typeface="Times New Roman" panose="02020603050405020304" pitchFamily="18" charset="0"/>
              </a:rPr>
              <a:t>What did the Olive branch Petition state</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 The colonists were loyal to King George as long as he gave them a voice in Parliament</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The colonies were in rebellion</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The colonists were  ready “to die freemen rather than live as slaves”</a:t>
            </a:r>
          </a:p>
          <a:p>
            <a:pPr marL="342900" marR="0" lvl="0" indent="-342900">
              <a:lnSpc>
                <a:spcPct val="115000"/>
              </a:lnSpc>
              <a:spcBef>
                <a:spcPts val="0"/>
              </a:spcBef>
              <a:spcAft>
                <a:spcPts val="1000"/>
              </a:spcAft>
              <a:buFont typeface="+mj-lt"/>
              <a:buAutoNum type="alphaLcPeriod"/>
            </a:pPr>
            <a:r>
              <a:rPr lang="en-US" dirty="0">
                <a:ea typeface="Times New Roman" panose="02020603050405020304" pitchFamily="18" charset="0"/>
              </a:rPr>
              <a:t>Colonies were loyal to George Washington</a:t>
            </a:r>
          </a:p>
          <a:p>
            <a:pPr marL="0" marR="0">
              <a:spcBef>
                <a:spcPts val="0"/>
              </a:spcBef>
              <a:spcAft>
                <a:spcPts val="0"/>
              </a:spcAft>
            </a:pPr>
            <a:r>
              <a:rPr lang="en-US" dirty="0">
                <a:ea typeface="Times New Roman" panose="02020603050405020304" pitchFamily="18" charset="0"/>
              </a:rPr>
              <a:t> </a:t>
            </a:r>
          </a:p>
        </p:txBody>
      </p:sp>
      <p:sp>
        <p:nvSpPr>
          <p:cNvPr id="8" name="Rectangle 7">
            <a:extLst>
              <a:ext uri="{FF2B5EF4-FFF2-40B4-BE49-F238E27FC236}">
                <a16:creationId xmlns:a16="http://schemas.microsoft.com/office/drawing/2014/main" id="{68E398AA-D1DA-44B6-BB11-8D762248E815}"/>
              </a:ext>
            </a:extLst>
          </p:cNvPr>
          <p:cNvSpPr/>
          <p:nvPr/>
        </p:nvSpPr>
        <p:spPr>
          <a:xfrm>
            <a:off x="4689260" y="3726295"/>
            <a:ext cx="4572000" cy="1200329"/>
          </a:xfrm>
          <a:prstGeom prst="rect">
            <a:avLst/>
          </a:prstGeom>
        </p:spPr>
        <p:txBody>
          <a:bodyPr>
            <a:spAutoFit/>
          </a:bodyPr>
          <a:lstStyle/>
          <a:p>
            <a:pPr marL="342900" marR="0" lvl="0" indent="-342900">
              <a:spcBef>
                <a:spcPts val="0"/>
              </a:spcBef>
              <a:spcAft>
                <a:spcPts val="0"/>
              </a:spcAft>
              <a:buFont typeface="+mj-lt"/>
              <a:buAutoNum type="arabicPeriod"/>
            </a:pPr>
            <a:r>
              <a:rPr lang="en-US" sz="1200" b="1" dirty="0">
                <a:solidFill>
                  <a:srgbClr val="000000"/>
                </a:solidFill>
                <a:latin typeface="Calibri" panose="020F0502020204030204" pitchFamily="34" charset="0"/>
                <a:ea typeface="Times New Roman" panose="02020603050405020304" pitchFamily="18" charset="0"/>
              </a:rPr>
              <a:t>The slogan “No taxation without representation” referred to taxes enacted by</a:t>
            </a:r>
            <a:endParaRPr lang="en-US" sz="1200" dirty="0">
              <a:ea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latin typeface="Calibri" panose="020F0502020204030204" pitchFamily="34" charset="0"/>
                <a:ea typeface="Times New Roman" panose="02020603050405020304" pitchFamily="18" charset="0"/>
              </a:rPr>
              <a:t>colonial legislators</a:t>
            </a:r>
            <a:endParaRPr lang="en-US" sz="1200" dirty="0">
              <a:ea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latin typeface="Calibri" panose="020F0502020204030204" pitchFamily="34" charset="0"/>
                <a:ea typeface="Times New Roman" panose="02020603050405020304" pitchFamily="18" charset="0"/>
              </a:rPr>
              <a:t>town meetings</a:t>
            </a:r>
            <a:endParaRPr lang="en-US" sz="1200" dirty="0">
              <a:ea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FF0000"/>
                </a:solidFill>
                <a:latin typeface="Calibri" panose="020F0502020204030204" pitchFamily="34" charset="0"/>
                <a:ea typeface="Times New Roman" panose="02020603050405020304" pitchFamily="18" charset="0"/>
              </a:rPr>
              <a:t>the English Parliament</a:t>
            </a:r>
            <a:endParaRPr lang="en-US" sz="1200" dirty="0">
              <a:ea typeface="Times New Roman" panose="02020603050405020304" pitchFamily="18" charset="0"/>
            </a:endParaRPr>
          </a:p>
          <a:p>
            <a:pPr marL="742950" marR="0" lvl="1" indent="-285750">
              <a:spcBef>
                <a:spcPts val="0"/>
              </a:spcBef>
              <a:spcAft>
                <a:spcPts val="0"/>
              </a:spcAft>
              <a:buFont typeface="+mj-lt"/>
              <a:buAutoNum type="alphaLcPeriod"/>
            </a:pPr>
            <a:r>
              <a:rPr lang="en-US" sz="1200" dirty="0">
                <a:solidFill>
                  <a:srgbClr val="000000"/>
                </a:solidFill>
                <a:latin typeface="Calibri" panose="020F0502020204030204" pitchFamily="34" charset="0"/>
                <a:ea typeface="Times New Roman" panose="02020603050405020304" pitchFamily="18" charset="0"/>
              </a:rPr>
              <a:t>the First Continental Congress</a:t>
            </a:r>
            <a:endParaRPr lang="en-US" sz="1200" dirty="0">
              <a:ea typeface="Times New Roman" panose="02020603050405020304" pitchFamily="18" charset="0"/>
            </a:endParaRPr>
          </a:p>
        </p:txBody>
      </p:sp>
      <p:sp>
        <p:nvSpPr>
          <p:cNvPr id="9" name="Rectangle 8">
            <a:extLst>
              <a:ext uri="{FF2B5EF4-FFF2-40B4-BE49-F238E27FC236}">
                <a16:creationId xmlns:a16="http://schemas.microsoft.com/office/drawing/2014/main" id="{9FEDB788-60DD-4D8B-8500-9D5599685D92}"/>
              </a:ext>
            </a:extLst>
          </p:cNvPr>
          <p:cNvSpPr/>
          <p:nvPr/>
        </p:nvSpPr>
        <p:spPr>
          <a:xfrm>
            <a:off x="109862" y="2323404"/>
            <a:ext cx="4572000" cy="1569660"/>
          </a:xfrm>
          <a:prstGeom prst="rect">
            <a:avLst/>
          </a:prstGeom>
        </p:spPr>
        <p:txBody>
          <a:bodyPr>
            <a:spAutoFit/>
          </a:bodyPr>
          <a:lstStyle/>
          <a:p>
            <a:pPr marL="342900" marR="0" lvl="0" indent="-342900">
              <a:spcBef>
                <a:spcPts val="0"/>
              </a:spcBef>
              <a:spcAft>
                <a:spcPts val="0"/>
              </a:spcAft>
              <a:buFont typeface="+mj-lt"/>
              <a:buAutoNum type="arabicPeriod"/>
            </a:pPr>
            <a:r>
              <a:rPr lang="en-US" sz="1200" dirty="0">
                <a:ea typeface="Times New Roman" panose="02020603050405020304" pitchFamily="18" charset="0"/>
              </a:rPr>
              <a:t>Which statement is most consistent with the views of Loyalists in the 1770s? </a:t>
            </a:r>
          </a:p>
          <a:p>
            <a:pPr marL="742950" marR="0" lvl="1" indent="-285750">
              <a:spcBef>
                <a:spcPts val="0"/>
              </a:spcBef>
              <a:spcAft>
                <a:spcPts val="0"/>
              </a:spcAft>
              <a:buFont typeface="+mj-lt"/>
              <a:buAutoNum type="alphaLcPeriod"/>
            </a:pPr>
            <a:r>
              <a:rPr lang="en-US" sz="1200" dirty="0">
                <a:ea typeface="Times New Roman" panose="02020603050405020304" pitchFamily="18" charset="0"/>
              </a:rPr>
              <a:t>The colonists should be grateful to be under British rule and protection. </a:t>
            </a:r>
          </a:p>
          <a:p>
            <a:pPr marL="742950" marR="0" lvl="1" indent="-285750">
              <a:spcBef>
                <a:spcPts val="0"/>
              </a:spcBef>
              <a:spcAft>
                <a:spcPts val="0"/>
              </a:spcAft>
              <a:buFont typeface="+mj-lt"/>
              <a:buAutoNum type="alphaLcPeriod"/>
            </a:pPr>
            <a:r>
              <a:rPr lang="en-US" sz="1200" dirty="0">
                <a:ea typeface="Times New Roman" panose="02020603050405020304" pitchFamily="18" charset="0"/>
              </a:rPr>
              <a:t>Taxation without representation is tyranny. </a:t>
            </a:r>
          </a:p>
          <a:p>
            <a:pPr marL="742950" marR="0" lvl="1" indent="-285750">
              <a:spcBef>
                <a:spcPts val="0"/>
              </a:spcBef>
              <a:spcAft>
                <a:spcPts val="0"/>
              </a:spcAft>
              <a:buFont typeface="+mj-lt"/>
              <a:buAutoNum type="alphaLcPeriod"/>
            </a:pPr>
            <a:r>
              <a:rPr lang="en-US" sz="1200" dirty="0">
                <a:ea typeface="Times New Roman" panose="02020603050405020304" pitchFamily="18" charset="0"/>
              </a:rPr>
              <a:t>Citizens, under British rule, have the right to declare independence. </a:t>
            </a:r>
          </a:p>
          <a:p>
            <a:pPr marL="742950" marR="0" lvl="1" indent="-285750">
              <a:spcBef>
                <a:spcPts val="0"/>
              </a:spcBef>
              <a:spcAft>
                <a:spcPts val="0"/>
              </a:spcAft>
              <a:buFont typeface="+mj-lt"/>
              <a:buAutoNum type="alphaLcPeriod"/>
            </a:pPr>
            <a:r>
              <a:rPr lang="en-US" sz="1200" dirty="0">
                <a:ea typeface="Times New Roman" panose="02020603050405020304" pitchFamily="18" charset="0"/>
              </a:rPr>
              <a:t>The king is violating the rights of British citizens.</a:t>
            </a:r>
          </a:p>
        </p:txBody>
      </p:sp>
    </p:spTree>
    <p:extLst>
      <p:ext uri="{BB962C8B-B14F-4D97-AF65-F5344CB8AC3E}">
        <p14:creationId xmlns:p14="http://schemas.microsoft.com/office/powerpoint/2010/main" val="29311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29472-E0F6-4E53-9FEE-B3C842482E95}"/>
              </a:ext>
            </a:extLst>
          </p:cNvPr>
          <p:cNvSpPr>
            <a:spLocks noGrp="1"/>
          </p:cNvSpPr>
          <p:nvPr>
            <p:ph type="sldNum" sz="quarter" idx="12"/>
          </p:nvPr>
        </p:nvSpPr>
        <p:spPr/>
        <p:txBody>
          <a:bodyPr/>
          <a:lstStyle/>
          <a:p>
            <a:fld id="{BCC37CEF-5FE3-4095-B60F-EF55546D0F10}" type="slidenum">
              <a:rPr lang="en-US" altLang="en-US" smtClean="0"/>
              <a:pPr/>
              <a:t>32</a:t>
            </a:fld>
            <a:endParaRPr lang="en-US" altLang="en-US"/>
          </a:p>
        </p:txBody>
      </p:sp>
      <p:pic>
        <p:nvPicPr>
          <p:cNvPr id="10244" name="Picture 4" descr="Image result for gallery walk image">
            <a:extLst>
              <a:ext uri="{FF2B5EF4-FFF2-40B4-BE49-F238E27FC236}">
                <a16:creationId xmlns:a16="http://schemas.microsoft.com/office/drawing/2014/main" id="{B517FB62-42A0-4052-BF0F-5526E51F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6525"/>
            <a:ext cx="32004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EC3941-DB23-4116-920C-181E6902F899}"/>
              </a:ext>
            </a:extLst>
          </p:cNvPr>
          <p:cNvPicPr>
            <a:picLocks noChangeAspect="1"/>
          </p:cNvPicPr>
          <p:nvPr/>
        </p:nvPicPr>
        <p:blipFill>
          <a:blip r:embed="rId3"/>
          <a:stretch>
            <a:fillRect/>
          </a:stretch>
        </p:blipFill>
        <p:spPr>
          <a:xfrm>
            <a:off x="18521" y="24384"/>
            <a:ext cx="3791479" cy="1533739"/>
          </a:xfrm>
          <a:prstGeom prst="rect">
            <a:avLst/>
          </a:prstGeom>
        </p:spPr>
      </p:pic>
      <p:sp>
        <p:nvSpPr>
          <p:cNvPr id="5" name="Rectangle 4">
            <a:extLst>
              <a:ext uri="{FF2B5EF4-FFF2-40B4-BE49-F238E27FC236}">
                <a16:creationId xmlns:a16="http://schemas.microsoft.com/office/drawing/2014/main" id="{99ACF031-75BB-435A-9E33-13BB48D0A70A}"/>
              </a:ext>
            </a:extLst>
          </p:cNvPr>
          <p:cNvSpPr/>
          <p:nvPr/>
        </p:nvSpPr>
        <p:spPr>
          <a:xfrm>
            <a:off x="21569" y="1682106"/>
            <a:ext cx="3940831" cy="2970044"/>
          </a:xfrm>
          <a:prstGeom prst="rect">
            <a:avLst/>
          </a:prstGeom>
        </p:spPr>
        <p:txBody>
          <a:bodyPr wrap="square">
            <a:spAutoFit/>
          </a:bodyPr>
          <a:lstStyle/>
          <a:p>
            <a:pPr algn="ctr"/>
            <a:r>
              <a:rPr lang="en-US" sz="2000" b="1" dirty="0">
                <a:solidFill>
                  <a:srgbClr val="000000"/>
                </a:solidFill>
                <a:latin typeface="Courier New, Courier, mono"/>
              </a:rPr>
              <a:t>Becoming a Detective</a:t>
            </a:r>
            <a:endParaRPr lang="en-US" sz="2000" b="1" dirty="0">
              <a:solidFill>
                <a:srgbClr val="000000"/>
              </a:solidFill>
            </a:endParaRPr>
          </a:p>
          <a:p>
            <a:r>
              <a:rPr lang="en-US" sz="1600" dirty="0">
                <a:solidFill>
                  <a:srgbClr val="000000"/>
                </a:solidFill>
                <a:latin typeface="Courier New, Courier, mono"/>
              </a:rPr>
              <a:t>Who fired the first shot at the Battle of Lexington and Concord?</a:t>
            </a:r>
          </a:p>
          <a:p>
            <a:endParaRPr lang="en-US" dirty="0">
              <a:solidFill>
                <a:srgbClr val="000000"/>
              </a:solidFill>
              <a:latin typeface="Courier New, Courier, mono"/>
            </a:endParaRPr>
          </a:p>
          <a:p>
            <a:endParaRPr lang="en-US" dirty="0">
              <a:solidFill>
                <a:srgbClr val="000000"/>
              </a:solidFill>
            </a:endParaRPr>
          </a:p>
          <a:p>
            <a:r>
              <a:rPr lang="en-US" sz="1100" dirty="0">
                <a:solidFill>
                  <a:srgbClr val="000000"/>
                </a:solidFill>
                <a:latin typeface="Courier New, Courier, mono"/>
              </a:rPr>
              <a:t>There are a series of documents that follow. It is your job to determine the type of evidence included within this file, the credibility of each piece of evidence and how the evidence fits together. Finally, you will be asked to come up with a plausible explanation of who fired the first shot at the Battle of Lexington and Concord and how you came to that particular conclusion.</a:t>
            </a:r>
            <a:endParaRPr lang="en-US" sz="1100" dirty="0">
              <a:solidFill>
                <a:srgbClr val="000000"/>
              </a:solidFill>
            </a:endParaRPr>
          </a:p>
        </p:txBody>
      </p:sp>
      <p:graphicFrame>
        <p:nvGraphicFramePr>
          <p:cNvPr id="6" name="Table 5">
            <a:extLst>
              <a:ext uri="{FF2B5EF4-FFF2-40B4-BE49-F238E27FC236}">
                <a16:creationId xmlns:a16="http://schemas.microsoft.com/office/drawing/2014/main" id="{B39A2EBD-B84F-421F-ACE7-7A636F595F18}"/>
              </a:ext>
            </a:extLst>
          </p:cNvPr>
          <p:cNvGraphicFramePr>
            <a:graphicFrameLocks noGrp="1"/>
          </p:cNvGraphicFramePr>
          <p:nvPr>
            <p:extLst>
              <p:ext uri="{D42A27DB-BD31-4B8C-83A1-F6EECF244321}">
                <p14:modId xmlns:p14="http://schemas.microsoft.com/office/powerpoint/2010/main" val="3512350067"/>
              </p:ext>
            </p:extLst>
          </p:nvPr>
        </p:nvGraphicFramePr>
        <p:xfrm>
          <a:off x="5181600" y="1682106"/>
          <a:ext cx="3429000" cy="2743200"/>
        </p:xfrm>
        <a:graphic>
          <a:graphicData uri="http://schemas.openxmlformats.org/drawingml/2006/table">
            <a:tbl>
              <a:tblPr/>
              <a:tblGrid>
                <a:gridCol w="3429000">
                  <a:extLst>
                    <a:ext uri="{9D8B030D-6E8A-4147-A177-3AD203B41FA5}">
                      <a16:colId xmlns:a16="http://schemas.microsoft.com/office/drawing/2014/main" val="2449569382"/>
                    </a:ext>
                  </a:extLst>
                </a:gridCol>
              </a:tblGrid>
              <a:tr h="0">
                <a:tc>
                  <a:txBody>
                    <a:bodyPr/>
                    <a:lstStyle/>
                    <a:p>
                      <a:pPr algn="ctr"/>
                      <a:r>
                        <a:rPr lang="en-US" sz="2000" b="1" dirty="0">
                          <a:latin typeface="Courier New, Courier, mono"/>
                        </a:rPr>
                        <a:t>Cracking the Case</a:t>
                      </a:r>
                      <a:endParaRPr lang="en-US" sz="2000" dirty="0"/>
                    </a:p>
                    <a:p>
                      <a:r>
                        <a:rPr lang="en-US" sz="1400" dirty="0">
                          <a:latin typeface="Courier New, Courier, mono"/>
                        </a:rPr>
                        <a:t>Based on your analysis of the documents and citing evidence to support your answer, please write a paragraph answering the following question: </a:t>
                      </a:r>
                    </a:p>
                    <a:p>
                      <a:endParaRPr lang="en-US" sz="1400" dirty="0">
                        <a:latin typeface="Courier New, Courier, mono"/>
                      </a:endParaRPr>
                    </a:p>
                    <a:p>
                      <a:endParaRPr lang="en-US" sz="1400" dirty="0">
                        <a:latin typeface="Courier New, Courier, mono"/>
                      </a:endParaRPr>
                    </a:p>
                    <a:p>
                      <a:r>
                        <a:rPr lang="en-US" sz="1400" dirty="0">
                          <a:latin typeface="Courier New, Courier, mono"/>
                        </a:rPr>
                        <a:t>Who fired the first shot at the Battle of Lexington and Concord? </a:t>
                      </a:r>
                    </a:p>
                    <a:p>
                      <a:endParaRPr lang="en-US" sz="1400" dirty="0">
                        <a:latin typeface="Courier New, Courier, mono"/>
                      </a:endParaRPr>
                    </a:p>
                  </a:txBody>
                  <a:tcPr anchor="ctr">
                    <a:lnL>
                      <a:noFill/>
                    </a:lnL>
                    <a:lnR>
                      <a:noFill/>
                    </a:lnR>
                    <a:lnT>
                      <a:noFill/>
                    </a:lnT>
                    <a:lnB>
                      <a:noFill/>
                    </a:lnB>
                  </a:tcPr>
                </a:tc>
                <a:extLst>
                  <a:ext uri="{0D108BD9-81ED-4DB2-BD59-A6C34878D82A}">
                    <a16:rowId xmlns:a16="http://schemas.microsoft.com/office/drawing/2014/main" val="1645999500"/>
                  </a:ext>
                </a:extLst>
              </a:tr>
            </a:tbl>
          </a:graphicData>
        </a:graphic>
      </p:graphicFrame>
      <p:sp>
        <p:nvSpPr>
          <p:cNvPr id="8" name="Rectangle 7">
            <a:extLst>
              <a:ext uri="{FF2B5EF4-FFF2-40B4-BE49-F238E27FC236}">
                <a16:creationId xmlns:a16="http://schemas.microsoft.com/office/drawing/2014/main" id="{F965E448-DCA3-4947-978D-41DD67B6D8F7}"/>
              </a:ext>
            </a:extLst>
          </p:cNvPr>
          <p:cNvSpPr/>
          <p:nvPr/>
        </p:nvSpPr>
        <p:spPr>
          <a:xfrm>
            <a:off x="2912732" y="5265277"/>
            <a:ext cx="3318537" cy="461665"/>
          </a:xfrm>
          <a:prstGeom prst="rect">
            <a:avLst/>
          </a:prstGeom>
        </p:spPr>
        <p:txBody>
          <a:bodyPr wrap="none">
            <a:spAutoFit/>
          </a:bodyPr>
          <a:lstStyle/>
          <a:p>
            <a:pPr algn="ctr"/>
            <a:r>
              <a:rPr lang="en-US" sz="2400" b="1" dirty="0">
                <a:solidFill>
                  <a:srgbClr val="000000"/>
                </a:solidFill>
                <a:latin typeface="Courier New, Courier, mono"/>
              </a:rPr>
              <a:t>Guiding Questions</a:t>
            </a:r>
            <a:endParaRPr lang="en-US" sz="2400" b="1" dirty="0">
              <a:solidFill>
                <a:srgbClr val="000000"/>
              </a:solidFill>
            </a:endParaRPr>
          </a:p>
        </p:txBody>
      </p:sp>
      <p:sp>
        <p:nvSpPr>
          <p:cNvPr id="3" name="Rectangle 2">
            <a:extLst>
              <a:ext uri="{FF2B5EF4-FFF2-40B4-BE49-F238E27FC236}">
                <a16:creationId xmlns:a16="http://schemas.microsoft.com/office/drawing/2014/main" id="{BC50FEBD-EF31-4C61-9A01-73FD0A0DD843}"/>
              </a:ext>
            </a:extLst>
          </p:cNvPr>
          <p:cNvSpPr/>
          <p:nvPr/>
        </p:nvSpPr>
        <p:spPr>
          <a:xfrm>
            <a:off x="30358" y="5875893"/>
            <a:ext cx="7144279" cy="738664"/>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rPr>
              <a:t>1. Who wrote it? When? Why?</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2. Who does it identify as firing the first shot?</a:t>
            </a:r>
            <a:endParaRPr lang="en-US" sz="1400"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3. Is it reliable? Why?</a:t>
            </a: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035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97012-23BE-4132-95E6-587588AF2E3B}"/>
              </a:ext>
            </a:extLst>
          </p:cNvPr>
          <p:cNvSpPr>
            <a:spLocks noGrp="1"/>
          </p:cNvSpPr>
          <p:nvPr>
            <p:ph type="sldNum" sz="quarter" idx="12"/>
          </p:nvPr>
        </p:nvSpPr>
        <p:spPr/>
        <p:txBody>
          <a:bodyPr/>
          <a:lstStyle/>
          <a:p>
            <a:fld id="{BCC37CEF-5FE3-4095-B60F-EF55546D0F10}" type="slidenum">
              <a:rPr lang="en-US" altLang="en-US" smtClean="0"/>
              <a:pPr/>
              <a:t>33</a:t>
            </a:fld>
            <a:endParaRPr lang="en-US" altLang="en-US"/>
          </a:p>
        </p:txBody>
      </p:sp>
      <p:pic>
        <p:nvPicPr>
          <p:cNvPr id="3" name="Picture 2">
            <a:extLst>
              <a:ext uri="{FF2B5EF4-FFF2-40B4-BE49-F238E27FC236}">
                <a16:creationId xmlns:a16="http://schemas.microsoft.com/office/drawing/2014/main" id="{A5AEBEC6-5470-4F68-9BD7-113BD3205472}"/>
              </a:ext>
            </a:extLst>
          </p:cNvPr>
          <p:cNvPicPr>
            <a:picLocks noChangeAspect="1"/>
          </p:cNvPicPr>
          <p:nvPr/>
        </p:nvPicPr>
        <p:blipFill>
          <a:blip r:embed="rId2"/>
          <a:stretch>
            <a:fillRect/>
          </a:stretch>
        </p:blipFill>
        <p:spPr>
          <a:xfrm rot="16200000">
            <a:off x="1116777" y="-1205014"/>
            <a:ext cx="6946237" cy="9179791"/>
          </a:xfrm>
          <a:prstGeom prst="rect">
            <a:avLst/>
          </a:prstGeom>
        </p:spPr>
      </p:pic>
      <p:sp>
        <p:nvSpPr>
          <p:cNvPr id="4" name="Rectangle 3">
            <a:extLst>
              <a:ext uri="{FF2B5EF4-FFF2-40B4-BE49-F238E27FC236}">
                <a16:creationId xmlns:a16="http://schemas.microsoft.com/office/drawing/2014/main" id="{3CBCE049-D7EE-41E9-839E-6D661FFA2230}"/>
              </a:ext>
            </a:extLst>
          </p:cNvPr>
          <p:cNvSpPr/>
          <p:nvPr/>
        </p:nvSpPr>
        <p:spPr>
          <a:xfrm rot="16200000">
            <a:off x="549373" y="3283830"/>
            <a:ext cx="461985"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A</a:t>
            </a:r>
          </a:p>
        </p:txBody>
      </p:sp>
      <p:sp>
        <p:nvSpPr>
          <p:cNvPr id="5" name="Rectangle 4">
            <a:extLst>
              <a:ext uri="{FF2B5EF4-FFF2-40B4-BE49-F238E27FC236}">
                <a16:creationId xmlns:a16="http://schemas.microsoft.com/office/drawing/2014/main" id="{6FB91396-83B0-4898-B08D-C8DB5A1B10E9}"/>
              </a:ext>
            </a:extLst>
          </p:cNvPr>
          <p:cNvSpPr/>
          <p:nvPr/>
        </p:nvSpPr>
        <p:spPr>
          <a:xfrm rot="16200000">
            <a:off x="4910668" y="3322032"/>
            <a:ext cx="461986"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Courier New" panose="02070309020205020404" pitchFamily="49" charset="0"/>
                <a:cs typeface="Courier New" panose="02070309020205020404" pitchFamily="49" charset="0"/>
              </a:rPr>
              <a:t>B</a:t>
            </a:r>
            <a:endPar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3CB2AD63-EAE3-477E-99DF-6C77487B5E62}"/>
              </a:ext>
            </a:extLst>
          </p:cNvPr>
          <p:cNvSpPr/>
          <p:nvPr/>
        </p:nvSpPr>
        <p:spPr>
          <a:xfrm rot="16200000">
            <a:off x="586362" y="-106969"/>
            <a:ext cx="46198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C</a:t>
            </a:r>
          </a:p>
        </p:txBody>
      </p:sp>
      <p:sp>
        <p:nvSpPr>
          <p:cNvPr id="7" name="Rectangle 6">
            <a:extLst>
              <a:ext uri="{FF2B5EF4-FFF2-40B4-BE49-F238E27FC236}">
                <a16:creationId xmlns:a16="http://schemas.microsoft.com/office/drawing/2014/main" id="{463D9E2C-49FB-43CC-9AEC-1310EB994E5E}"/>
              </a:ext>
            </a:extLst>
          </p:cNvPr>
          <p:cNvSpPr/>
          <p:nvPr/>
        </p:nvSpPr>
        <p:spPr>
          <a:xfrm rot="16200000">
            <a:off x="4910668" y="-121764"/>
            <a:ext cx="46198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D</a:t>
            </a:r>
          </a:p>
        </p:txBody>
      </p:sp>
    </p:spTree>
    <p:extLst>
      <p:ext uri="{BB962C8B-B14F-4D97-AF65-F5344CB8AC3E}">
        <p14:creationId xmlns:p14="http://schemas.microsoft.com/office/powerpoint/2010/main" val="1270796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14D7C0-6FD9-4CD3-9302-588A8D548074}"/>
              </a:ext>
            </a:extLst>
          </p:cNvPr>
          <p:cNvSpPr>
            <a:spLocks noGrp="1"/>
          </p:cNvSpPr>
          <p:nvPr>
            <p:ph type="sldNum" sz="quarter" idx="12"/>
          </p:nvPr>
        </p:nvSpPr>
        <p:spPr/>
        <p:txBody>
          <a:bodyPr/>
          <a:lstStyle/>
          <a:p>
            <a:fld id="{BCC37CEF-5FE3-4095-B60F-EF55546D0F10}" type="slidenum">
              <a:rPr lang="en-US" altLang="en-US" smtClean="0"/>
              <a:pPr/>
              <a:t>34</a:t>
            </a:fld>
            <a:endParaRPr lang="en-US" altLang="en-US"/>
          </a:p>
        </p:txBody>
      </p:sp>
      <p:pic>
        <p:nvPicPr>
          <p:cNvPr id="3" name="Picture 2">
            <a:extLst>
              <a:ext uri="{FF2B5EF4-FFF2-40B4-BE49-F238E27FC236}">
                <a16:creationId xmlns:a16="http://schemas.microsoft.com/office/drawing/2014/main" id="{A54F4125-1AC1-464D-8598-D6B98FB82587}"/>
              </a:ext>
            </a:extLst>
          </p:cNvPr>
          <p:cNvPicPr>
            <a:picLocks noChangeAspect="1"/>
          </p:cNvPicPr>
          <p:nvPr/>
        </p:nvPicPr>
        <p:blipFill>
          <a:blip r:embed="rId2"/>
          <a:stretch>
            <a:fillRect/>
          </a:stretch>
        </p:blipFill>
        <p:spPr>
          <a:xfrm rot="16200000">
            <a:off x="1133165" y="-1152837"/>
            <a:ext cx="6802625" cy="9219045"/>
          </a:xfrm>
          <a:prstGeom prst="rect">
            <a:avLst/>
          </a:prstGeom>
        </p:spPr>
      </p:pic>
      <p:sp>
        <p:nvSpPr>
          <p:cNvPr id="4" name="Rectangle 3">
            <a:extLst>
              <a:ext uri="{FF2B5EF4-FFF2-40B4-BE49-F238E27FC236}">
                <a16:creationId xmlns:a16="http://schemas.microsoft.com/office/drawing/2014/main" id="{0FF1FE9C-C1A9-4F2A-A767-A42FFCECD31F}"/>
              </a:ext>
            </a:extLst>
          </p:cNvPr>
          <p:cNvSpPr/>
          <p:nvPr/>
        </p:nvSpPr>
        <p:spPr>
          <a:xfrm rot="16200000">
            <a:off x="930373" y="3364512"/>
            <a:ext cx="46198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E</a:t>
            </a:r>
          </a:p>
        </p:txBody>
      </p:sp>
      <p:sp>
        <p:nvSpPr>
          <p:cNvPr id="5" name="Rectangle 4">
            <a:extLst>
              <a:ext uri="{FF2B5EF4-FFF2-40B4-BE49-F238E27FC236}">
                <a16:creationId xmlns:a16="http://schemas.microsoft.com/office/drawing/2014/main" id="{F765CD84-492B-405C-B892-84C732F389C5}"/>
              </a:ext>
            </a:extLst>
          </p:cNvPr>
          <p:cNvSpPr/>
          <p:nvPr/>
        </p:nvSpPr>
        <p:spPr>
          <a:xfrm rot="16200000">
            <a:off x="5083273" y="3364513"/>
            <a:ext cx="461986" cy="646331"/>
          </a:xfrm>
          <a:prstGeom prst="rect">
            <a:avLst/>
          </a:prstGeom>
          <a:noFill/>
        </p:spPr>
        <p:txBody>
          <a:bodyPr wrap="non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latin typeface="Courier New" panose="02070309020205020404" pitchFamily="49" charset="0"/>
                <a:cs typeface="Courier New" panose="02070309020205020404" pitchFamily="49" charset="0"/>
              </a:rPr>
              <a:t>F</a:t>
            </a:r>
          </a:p>
        </p:txBody>
      </p:sp>
    </p:spTree>
    <p:extLst>
      <p:ext uri="{BB962C8B-B14F-4D97-AF65-F5344CB8AC3E}">
        <p14:creationId xmlns:p14="http://schemas.microsoft.com/office/powerpoint/2010/main" val="1703979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051AAC-D5C4-4AA7-B7F0-9247DC661ADC}"/>
              </a:ext>
            </a:extLst>
          </p:cNvPr>
          <p:cNvSpPr>
            <a:spLocks noGrp="1"/>
          </p:cNvSpPr>
          <p:nvPr>
            <p:ph type="sldNum" sz="quarter" idx="12"/>
          </p:nvPr>
        </p:nvSpPr>
        <p:spPr/>
        <p:txBody>
          <a:bodyPr/>
          <a:lstStyle/>
          <a:p>
            <a:fld id="{BCC37CEF-5FE3-4095-B60F-EF55546D0F10}" type="slidenum">
              <a:rPr lang="en-US" altLang="en-US" smtClean="0"/>
              <a:pPr/>
              <a:t>35</a:t>
            </a:fld>
            <a:endParaRPr lang="en-US" altLang="en-US"/>
          </a:p>
        </p:txBody>
      </p:sp>
      <p:pic>
        <p:nvPicPr>
          <p:cNvPr id="3" name="Picture 2">
            <a:extLst>
              <a:ext uri="{FF2B5EF4-FFF2-40B4-BE49-F238E27FC236}">
                <a16:creationId xmlns:a16="http://schemas.microsoft.com/office/drawing/2014/main" id="{F2CCC08F-745B-414F-BE73-BA9110595BAD}"/>
              </a:ext>
            </a:extLst>
          </p:cNvPr>
          <p:cNvPicPr>
            <a:picLocks noChangeAspect="1"/>
          </p:cNvPicPr>
          <p:nvPr/>
        </p:nvPicPr>
        <p:blipFill>
          <a:blip r:embed="rId2"/>
          <a:stretch>
            <a:fillRect/>
          </a:stretch>
        </p:blipFill>
        <p:spPr>
          <a:xfrm>
            <a:off x="-6096" y="602453"/>
            <a:ext cx="9144000" cy="6267739"/>
          </a:xfrm>
          <a:prstGeom prst="rect">
            <a:avLst/>
          </a:prstGeom>
        </p:spPr>
      </p:pic>
      <p:sp>
        <p:nvSpPr>
          <p:cNvPr id="4" name="Star: 12 Points 3">
            <a:extLst>
              <a:ext uri="{FF2B5EF4-FFF2-40B4-BE49-F238E27FC236}">
                <a16:creationId xmlns:a16="http://schemas.microsoft.com/office/drawing/2014/main" id="{D2F88187-690D-4B8E-BA22-92169A5F42A1}"/>
              </a:ext>
            </a:extLst>
          </p:cNvPr>
          <p:cNvSpPr/>
          <p:nvPr/>
        </p:nvSpPr>
        <p:spPr bwMode="auto">
          <a:xfrm>
            <a:off x="1" y="0"/>
            <a:ext cx="1510050" cy="978634"/>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pic>
        <p:nvPicPr>
          <p:cNvPr id="5" name="Picture 4">
            <a:extLst>
              <a:ext uri="{FF2B5EF4-FFF2-40B4-BE49-F238E27FC236}">
                <a16:creationId xmlns:a16="http://schemas.microsoft.com/office/drawing/2014/main" id="{5E41AFD2-4A53-4337-8C29-623202B284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045" y="25311"/>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3E5ACD5-D961-4E83-954D-3113C43D3D96}"/>
              </a:ext>
            </a:extLst>
          </p:cNvPr>
          <p:cNvSpPr/>
          <p:nvPr/>
        </p:nvSpPr>
        <p:spPr>
          <a:xfrm>
            <a:off x="5637435" y="18054"/>
            <a:ext cx="3506565" cy="430887"/>
          </a:xfrm>
          <a:prstGeom prst="rect">
            <a:avLst/>
          </a:prstGeom>
          <a:ln w="28575">
            <a:solidFill>
              <a:schemeClr val="tx1"/>
            </a:solidFill>
          </a:ln>
        </p:spPr>
        <p:txBody>
          <a:bodyPr wrap="square">
            <a:spAutoFit/>
          </a:bodyPr>
          <a:lstStyle/>
          <a:p>
            <a:pPr lvl="0" algn="ctr"/>
            <a:r>
              <a:rPr lang="en-US" sz="1100" b="1" u="sng" dirty="0">
                <a:solidFill>
                  <a:srgbClr val="0070C0"/>
                </a:solidFill>
                <a:latin typeface="Calibri" panose="020F0502020204030204" pitchFamily="34" charset="0"/>
                <a:cs typeface="Calibri" panose="020F0502020204030204" pitchFamily="34" charset="0"/>
              </a:rPr>
              <a:t> Unit 5 Objective 3: What were the political, Economic, and social causes to the American Revolution?</a:t>
            </a:r>
          </a:p>
        </p:txBody>
      </p:sp>
    </p:spTree>
    <p:extLst>
      <p:ext uri="{BB962C8B-B14F-4D97-AF65-F5344CB8AC3E}">
        <p14:creationId xmlns:p14="http://schemas.microsoft.com/office/powerpoint/2010/main" val="3873900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3DC44-29C8-45F5-B6DA-1AB738FFF98A}"/>
              </a:ext>
            </a:extLst>
          </p:cNvPr>
          <p:cNvSpPr>
            <a:spLocks noGrp="1"/>
          </p:cNvSpPr>
          <p:nvPr>
            <p:ph type="sldNum" sz="quarter" idx="12"/>
          </p:nvPr>
        </p:nvSpPr>
        <p:spPr/>
        <p:txBody>
          <a:bodyPr/>
          <a:lstStyle/>
          <a:p>
            <a:fld id="{BCC37CEF-5FE3-4095-B60F-EF55546D0F10}" type="slidenum">
              <a:rPr lang="en-US" altLang="en-US" smtClean="0"/>
              <a:pPr/>
              <a:t>36</a:t>
            </a:fld>
            <a:endParaRPr lang="en-US" altLang="en-US"/>
          </a:p>
        </p:txBody>
      </p:sp>
      <p:pic>
        <p:nvPicPr>
          <p:cNvPr id="13" name="Picture 12">
            <a:extLst>
              <a:ext uri="{FF2B5EF4-FFF2-40B4-BE49-F238E27FC236}">
                <a16:creationId xmlns:a16="http://schemas.microsoft.com/office/drawing/2014/main" id="{36152D7E-1140-4C6C-B2B1-66A86EFC14C6}"/>
              </a:ext>
            </a:extLst>
          </p:cNvPr>
          <p:cNvPicPr>
            <a:picLocks noChangeAspect="1"/>
          </p:cNvPicPr>
          <p:nvPr/>
        </p:nvPicPr>
        <p:blipFill>
          <a:blip r:embed="rId2"/>
          <a:stretch>
            <a:fillRect/>
          </a:stretch>
        </p:blipFill>
        <p:spPr>
          <a:xfrm>
            <a:off x="0" y="422859"/>
            <a:ext cx="9144000" cy="6286424"/>
          </a:xfrm>
          <a:prstGeom prst="rect">
            <a:avLst/>
          </a:prstGeom>
        </p:spPr>
      </p:pic>
      <p:sp>
        <p:nvSpPr>
          <p:cNvPr id="4" name="Star: 12 Points 3">
            <a:extLst>
              <a:ext uri="{FF2B5EF4-FFF2-40B4-BE49-F238E27FC236}">
                <a16:creationId xmlns:a16="http://schemas.microsoft.com/office/drawing/2014/main" id="{ECD4D19A-2A13-4C6B-B141-8EB9A2B4B76C}"/>
              </a:ext>
            </a:extLst>
          </p:cNvPr>
          <p:cNvSpPr/>
          <p:nvPr/>
        </p:nvSpPr>
        <p:spPr bwMode="auto">
          <a:xfrm>
            <a:off x="3657600" y="5879366"/>
            <a:ext cx="1510050" cy="978634"/>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pic>
        <p:nvPicPr>
          <p:cNvPr id="5" name="Picture 4">
            <a:extLst>
              <a:ext uri="{FF2B5EF4-FFF2-40B4-BE49-F238E27FC236}">
                <a16:creationId xmlns:a16="http://schemas.microsoft.com/office/drawing/2014/main" id="{C550A8F1-DAB9-4D85-910D-56C779178E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168" y="134751"/>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58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1BA3F-B425-4ED9-B8DC-E7CD3A20E832}"/>
              </a:ext>
            </a:extLst>
          </p:cNvPr>
          <p:cNvSpPr>
            <a:spLocks noGrp="1"/>
          </p:cNvSpPr>
          <p:nvPr>
            <p:ph type="sldNum" sz="quarter" idx="12"/>
          </p:nvPr>
        </p:nvSpPr>
        <p:spPr/>
        <p:txBody>
          <a:bodyPr/>
          <a:lstStyle/>
          <a:p>
            <a:fld id="{BCC37CEF-5FE3-4095-B60F-EF55546D0F10}" type="slidenum">
              <a:rPr lang="en-US" altLang="en-US" smtClean="0"/>
              <a:pPr/>
              <a:t>37</a:t>
            </a:fld>
            <a:endParaRPr lang="en-US" altLang="en-US"/>
          </a:p>
        </p:txBody>
      </p:sp>
      <p:graphicFrame>
        <p:nvGraphicFramePr>
          <p:cNvPr id="3" name="Table 2">
            <a:extLst>
              <a:ext uri="{FF2B5EF4-FFF2-40B4-BE49-F238E27FC236}">
                <a16:creationId xmlns:a16="http://schemas.microsoft.com/office/drawing/2014/main" id="{DE3D4192-1C92-4FE2-9A04-90817CB3379C}"/>
              </a:ext>
            </a:extLst>
          </p:cNvPr>
          <p:cNvGraphicFramePr>
            <a:graphicFrameLocks noGrp="1"/>
          </p:cNvGraphicFramePr>
          <p:nvPr>
            <p:extLst>
              <p:ext uri="{D42A27DB-BD31-4B8C-83A1-F6EECF244321}">
                <p14:modId xmlns:p14="http://schemas.microsoft.com/office/powerpoint/2010/main" val="3644161437"/>
              </p:ext>
            </p:extLst>
          </p:nvPr>
        </p:nvGraphicFramePr>
        <p:xfrm>
          <a:off x="0" y="288108"/>
          <a:ext cx="9144000" cy="6572590"/>
        </p:xfrm>
        <a:graphic>
          <a:graphicData uri="http://schemas.openxmlformats.org/drawingml/2006/table">
            <a:tbl>
              <a:tblPr firstRow="1" firstCol="1" lastRow="1" lastCol="1" bandRow="1" bandCol="1"/>
              <a:tblGrid>
                <a:gridCol w="2241526">
                  <a:extLst>
                    <a:ext uri="{9D8B030D-6E8A-4147-A177-3AD203B41FA5}">
                      <a16:colId xmlns:a16="http://schemas.microsoft.com/office/drawing/2014/main" val="1788105974"/>
                    </a:ext>
                  </a:extLst>
                </a:gridCol>
                <a:gridCol w="215384">
                  <a:extLst>
                    <a:ext uri="{9D8B030D-6E8A-4147-A177-3AD203B41FA5}">
                      <a16:colId xmlns:a16="http://schemas.microsoft.com/office/drawing/2014/main" val="1763114236"/>
                    </a:ext>
                  </a:extLst>
                </a:gridCol>
                <a:gridCol w="3638666">
                  <a:extLst>
                    <a:ext uri="{9D8B030D-6E8A-4147-A177-3AD203B41FA5}">
                      <a16:colId xmlns:a16="http://schemas.microsoft.com/office/drawing/2014/main" val="1134736727"/>
                    </a:ext>
                  </a:extLst>
                </a:gridCol>
                <a:gridCol w="3048424">
                  <a:extLst>
                    <a:ext uri="{9D8B030D-6E8A-4147-A177-3AD203B41FA5}">
                      <a16:colId xmlns:a16="http://schemas.microsoft.com/office/drawing/2014/main" val="1460099689"/>
                    </a:ext>
                  </a:extLst>
                </a:gridCol>
              </a:tblGrid>
              <a:tr h="160625">
                <a:tc>
                  <a:txBody>
                    <a:bodyPr/>
                    <a:lstStyle/>
                    <a:p>
                      <a:pPr marL="785495" marR="0">
                        <a:lnSpc>
                          <a:spcPts val="1355"/>
                        </a:lnSpc>
                        <a:spcBef>
                          <a:spcPts val="0"/>
                        </a:spcBef>
                        <a:spcAft>
                          <a:spcPts val="0"/>
                        </a:spcAft>
                      </a:pPr>
                      <a:r>
                        <a:rPr lang="en-US" sz="900" spc="-5">
                          <a:effectLst/>
                          <a:latin typeface="Arial" panose="020B0604020202020204" pitchFamily="34" charset="0"/>
                          <a:ea typeface="Calibri" panose="020F0502020204030204" pitchFamily="34" charset="0"/>
                          <a:cs typeface="Times New Roman" panose="02020603050405020304" pitchFamily="18" charset="0"/>
                        </a:rPr>
                        <a:t>Text</a:t>
                      </a:r>
                      <a:r>
                        <a:rPr lang="en-US" sz="900">
                          <a:effectLst/>
                          <a:latin typeface="Arial" panose="020B0604020202020204" pitchFamily="34" charset="0"/>
                          <a:ea typeface="Calibri" panose="020F0502020204030204" pitchFamily="34" charset="0"/>
                          <a:cs typeface="Times New Roman" panose="02020603050405020304" pitchFamily="18" charset="0"/>
                        </a:rPr>
                        <a:t> </a:t>
                      </a:r>
                      <a:r>
                        <a:rPr lang="en-US" sz="900" spc="-5">
                          <a:effectLst/>
                          <a:latin typeface="Arial" panose="020B0604020202020204" pitchFamily="34" charset="0"/>
                          <a:ea typeface="Calibri" panose="020F0502020204030204" pitchFamily="34" charset="0"/>
                          <a:cs typeface="Times New Roman" panose="02020603050405020304" pitchFamily="18" charset="0"/>
                        </a:rPr>
                        <a:t>Support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35" algn="ctr">
                        <a:lnSpc>
                          <a:spcPts val="1355"/>
                        </a:lnSpc>
                        <a:spcBef>
                          <a:spcPts val="0"/>
                        </a:spcBef>
                        <a:spcAft>
                          <a:spcPts val="0"/>
                        </a:spcAft>
                      </a:pPr>
                      <a:r>
                        <a:rPr lang="en-US" sz="900" spc="-5">
                          <a:effectLst/>
                          <a:latin typeface="Arial" panose="020B0604020202020204" pitchFamily="34" charset="0"/>
                          <a:ea typeface="Calibri" panose="020F0502020204030204" pitchFamily="34" charset="0"/>
                          <a:cs typeface="Times New Roman" panose="02020603050405020304" pitchFamily="18" charset="0"/>
                        </a:rPr>
                        <a:t>Text</a:t>
                      </a:r>
                      <a:r>
                        <a:rPr lang="en-US" sz="900">
                          <a:effectLst/>
                          <a:latin typeface="Arial" panose="020B0604020202020204" pitchFamily="34" charset="0"/>
                          <a:ea typeface="Calibri" panose="020F0502020204030204" pitchFamily="34" charset="0"/>
                          <a:cs typeface="Times New Roman" panose="02020603050405020304" pitchFamily="18" charset="0"/>
                        </a:rPr>
                        <a:t> </a:t>
                      </a:r>
                      <a:r>
                        <a:rPr lang="en-US" sz="900" spc="-5">
                          <a:effectLst/>
                          <a:latin typeface="Arial" panose="020B0604020202020204" pitchFamily="34" charset="0"/>
                          <a:ea typeface="Calibri" panose="020F0502020204030204" pitchFamily="34" charset="0"/>
                          <a:cs typeface="Times New Roman" panose="02020603050405020304" pitchFamily="18" charset="0"/>
                        </a:rPr>
                        <a:t>Excerpts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6475" marR="0">
                        <a:lnSpc>
                          <a:spcPts val="1355"/>
                        </a:lnSpc>
                        <a:spcBef>
                          <a:spcPts val="0"/>
                        </a:spcBef>
                        <a:spcAft>
                          <a:spcPts val="0"/>
                        </a:spcAft>
                      </a:pPr>
                      <a:r>
                        <a:rPr lang="en-US" sz="900" spc="-5">
                          <a:effectLst/>
                          <a:latin typeface="Arial" panose="020B0604020202020204" pitchFamily="34" charset="0"/>
                          <a:ea typeface="Calibri" panose="020F0502020204030204" pitchFamily="34" charset="0"/>
                          <a:cs typeface="Times New Roman" panose="02020603050405020304" pitchFamily="18" charset="0"/>
                        </a:rPr>
                        <a:t>Text</a:t>
                      </a:r>
                      <a:r>
                        <a:rPr lang="en-US" sz="900">
                          <a:effectLst/>
                          <a:latin typeface="Arial" panose="020B0604020202020204" pitchFamily="34" charset="0"/>
                          <a:ea typeface="Calibri" panose="020F0502020204030204" pitchFamily="34" charset="0"/>
                          <a:cs typeface="Times New Roman" panose="02020603050405020304" pitchFamily="18" charset="0"/>
                        </a:rPr>
                        <a:t> </a:t>
                      </a:r>
                      <a:r>
                        <a:rPr lang="en-US" sz="900" spc="-5">
                          <a:effectLst/>
                          <a:latin typeface="Arial" panose="020B0604020202020204" pitchFamily="34" charset="0"/>
                          <a:ea typeface="Calibri" panose="020F0502020204030204" pitchFamily="34" charset="0"/>
                          <a:cs typeface="Times New Roman" panose="02020603050405020304" pitchFamily="18" charset="0"/>
                        </a:rPr>
                        <a:t>Questions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21235"/>
                  </a:ext>
                </a:extLst>
              </a:tr>
              <a:tr h="6409966">
                <a:tc>
                  <a:txBody>
                    <a:bodyPr/>
                    <a:lstStyle/>
                    <a:p>
                      <a:pPr marL="342900" marR="0" lvl="0" indent="-342900">
                        <a:lnSpc>
                          <a:spcPts val="1435"/>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abdicated=</a:t>
                      </a:r>
                      <a:r>
                        <a:rPr lang="en-US" sz="1200" spc="-15">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abandoned,</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5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plundered=</a:t>
                      </a:r>
                      <a:r>
                        <a:rPr lang="en-US" sz="1200" spc="-15">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raided</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4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mercenaries=</a:t>
                      </a:r>
                      <a:r>
                        <a:rPr lang="en-US" sz="1200" spc="27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soldiers</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4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desolation=unhappiness</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273685" lvl="0" indent="-342900">
                        <a:lnSpc>
                          <a:spcPct val="99000"/>
                        </a:lnSpc>
                        <a:spcBef>
                          <a:spcPts val="0"/>
                        </a:spcBef>
                        <a:spcAft>
                          <a:spcPts val="0"/>
                        </a:spcAft>
                        <a:buSzPts val="1200"/>
                        <a:buFont typeface="Symbol" panose="05050102010706020507" pitchFamily="18" charset="2"/>
                        <a:buChar char=""/>
                        <a:tabLst>
                          <a:tab pos="294005" algn="l"/>
                        </a:tabLst>
                      </a:pPr>
                      <a:r>
                        <a:rPr lang="en-US" sz="1200">
                          <a:effectLst/>
                          <a:latin typeface="Arial Narrow" panose="020B0606020202030204" pitchFamily="34" charset="0"/>
                          <a:ea typeface="Symbol" panose="05050102010706020507" pitchFamily="18" charset="2"/>
                          <a:cs typeface="Times New Roman" panose="02020603050405020304" pitchFamily="18" charset="0"/>
                        </a:rPr>
                        <a:t>tyranny </a:t>
                      </a:r>
                      <a:r>
                        <a:rPr lang="en-US" sz="1200" spc="-5">
                          <a:effectLst/>
                          <a:latin typeface="Arial Narrow" panose="020B0606020202030204" pitchFamily="34" charset="0"/>
                          <a:ea typeface="Symbol" panose="05050102010706020507" pitchFamily="18" charset="2"/>
                          <a:cs typeface="Times New Roman" panose="02020603050405020304" pitchFamily="18" charset="0"/>
                        </a:rPr>
                        <a:t>(tyrant)= oppression,</a:t>
                      </a:r>
                      <a:r>
                        <a:rPr lang="en-US" sz="1200" spc="115">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domination,</a:t>
                      </a:r>
                      <a:r>
                        <a:rPr lang="en-US" sz="120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cruel/unjust/unfair</a:t>
                      </a:r>
                      <a:r>
                        <a:rPr lang="en-US" sz="1200" spc="13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leadership</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5"/>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a:effectLst/>
                          <a:latin typeface="Arial Narrow" panose="020B0606020202030204" pitchFamily="34" charset="0"/>
                          <a:ea typeface="Symbol" panose="05050102010706020507" pitchFamily="18" charset="2"/>
                          <a:cs typeface="Times New Roman" panose="02020603050405020304" pitchFamily="18" charset="0"/>
                        </a:rPr>
                        <a:t>perfidy=</a:t>
                      </a:r>
                      <a:r>
                        <a:rPr lang="en-US" sz="1200" spc="-1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dishonesty,</a:t>
                      </a:r>
                      <a:r>
                        <a:rPr lang="en-US" sz="1200" spc="-1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disloyal</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4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barbarous=cruel,</a:t>
                      </a:r>
                      <a:r>
                        <a:rPr lang="en-US" sz="1200" spc="-1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brutal,</a:t>
                      </a:r>
                      <a:r>
                        <a:rPr lang="en-US" sz="120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viscous</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4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Symbol" panose="05050102010706020507" pitchFamily="18" charset="2"/>
                        <a:buChar char=""/>
                        <a:tabLst>
                          <a:tab pos="294005" algn="l"/>
                        </a:tabLst>
                      </a:pPr>
                      <a:r>
                        <a:rPr lang="en-US" sz="1200">
                          <a:effectLst/>
                          <a:latin typeface="Arial Narrow" panose="020B0606020202030204" pitchFamily="34" charset="0"/>
                          <a:ea typeface="Symbol" panose="05050102010706020507" pitchFamily="18" charset="2"/>
                          <a:cs typeface="Times New Roman" panose="02020603050405020304" pitchFamily="18" charset="0"/>
                        </a:rPr>
                        <a:t>redress= </a:t>
                      </a:r>
                      <a:r>
                        <a:rPr lang="en-US" sz="1200" spc="-5">
                          <a:effectLst/>
                          <a:latin typeface="Arial Narrow" panose="020B0606020202030204" pitchFamily="34" charset="0"/>
                          <a:ea typeface="Symbol" panose="05050102010706020507" pitchFamily="18" charset="2"/>
                          <a:cs typeface="Times New Roman" panose="02020603050405020304" pitchFamily="18" charset="0"/>
                        </a:rPr>
                        <a:t>damages</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0"/>
                        </a:spcAft>
                      </a:pPr>
                      <a:r>
                        <a:rPr lang="en-US" sz="1200" spc="-5">
                          <a:effectLst/>
                          <a:latin typeface="Arial Narrow" panose="020B0606020202030204" pitchFamily="34" charset="0"/>
                          <a:ea typeface="Calibri" panose="020F0502020204030204" pitchFamily="34" charset="0"/>
                          <a:cs typeface="Times New Roman" panose="02020603050405020304" pitchFamily="18" charset="0"/>
                        </a:rPr>
                        <a:t>Lexington</a:t>
                      </a:r>
                      <a:r>
                        <a:rPr lang="en-US" sz="1200" spc="-20">
                          <a:effectLst/>
                          <a:latin typeface="Arial Narrow" panose="020B0606020202030204" pitchFamily="34" charset="0"/>
                          <a:ea typeface="Calibri" panose="020F0502020204030204" pitchFamily="34" charset="0"/>
                          <a:cs typeface="Times New Roman" panose="02020603050405020304" pitchFamily="18" charset="0"/>
                        </a:rPr>
                        <a:t> </a:t>
                      </a:r>
                      <a:r>
                        <a:rPr lang="en-US" sz="1200" spc="-5">
                          <a:effectLst/>
                          <a:latin typeface="Arial Narrow" panose="020B0606020202030204" pitchFamily="34" charset="0"/>
                          <a:ea typeface="Calibri" panose="020F0502020204030204" pitchFamily="34" charset="0"/>
                          <a:cs typeface="Times New Roman" panose="02020603050405020304" pitchFamily="18" charset="0"/>
                        </a:rPr>
                        <a:t>and Concord-</a:t>
                      </a:r>
                      <a:r>
                        <a:rPr lang="en-US" sz="1200" spc="-10">
                          <a:effectLst/>
                          <a:latin typeface="Arial Narrow" panose="020B0606020202030204" pitchFamily="34" charset="0"/>
                          <a:ea typeface="Calibri" panose="020F0502020204030204" pitchFamily="34" charset="0"/>
                          <a:cs typeface="Times New Roman" panose="02020603050405020304" pitchFamily="18" charset="0"/>
                        </a:rPr>
                        <a:t> </a:t>
                      </a:r>
                      <a:r>
                        <a:rPr lang="en-US" sz="1200" spc="-5">
                          <a:effectLst/>
                          <a:latin typeface="Arial Narrow" panose="020B0606020202030204" pitchFamily="34" charset="0"/>
                          <a:ea typeface="Calibri" panose="020F0502020204030204" pitchFamily="34" charset="0"/>
                          <a:cs typeface="Times New Roman" panose="02020603050405020304" pitchFamily="18" charset="0"/>
                        </a:rPr>
                        <a:t>1775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55"/>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146685" lvl="0" indent="-342900">
                        <a:lnSpc>
                          <a:spcPct val="107000"/>
                        </a:lnSpc>
                        <a:spcBef>
                          <a:spcPts val="0"/>
                        </a:spcBef>
                        <a:spcAft>
                          <a:spcPts val="0"/>
                        </a:spcAft>
                        <a:buSzPts val="1200"/>
                        <a:buFont typeface="Symbol" panose="05050102010706020507" pitchFamily="18" charset="2"/>
                        <a:buChar char=""/>
                        <a:tabLst>
                          <a:tab pos="294005" algn="l"/>
                        </a:tabLst>
                      </a:pPr>
                      <a:r>
                        <a:rPr lang="en-US" sz="1200" spc="-5">
                          <a:effectLst/>
                          <a:latin typeface="Arial Narrow" panose="020B0606020202030204" pitchFamily="34" charset="0"/>
                          <a:ea typeface="Symbol" panose="05050102010706020507" pitchFamily="18" charset="2"/>
                          <a:cs typeface="Times New Roman" panose="02020603050405020304" pitchFamily="18" charset="0"/>
                        </a:rPr>
                        <a:t>oppressions=persecution,</a:t>
                      </a:r>
                      <a:r>
                        <a:rPr lang="en-US" sz="1200" spc="-1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unjust</a:t>
                      </a:r>
                      <a:r>
                        <a:rPr lang="en-US" sz="1200" spc="160">
                          <a:effectLst/>
                          <a:latin typeface="Arial Narrow" panose="020B0606020202030204" pitchFamily="34" charset="0"/>
                          <a:ea typeface="Symbol" panose="05050102010706020507" pitchFamily="18" charset="2"/>
                          <a:cs typeface="Times New Roman" panose="02020603050405020304" pitchFamily="18" charset="0"/>
                        </a:rPr>
                        <a:t> </a:t>
                      </a:r>
                      <a:r>
                        <a:rPr lang="en-US" sz="1200" spc="-5">
                          <a:effectLst/>
                          <a:latin typeface="Arial Narrow" panose="020B0606020202030204" pitchFamily="34" charset="0"/>
                          <a:ea typeface="Symbol" panose="05050102010706020507" pitchFamily="18" charset="2"/>
                          <a:cs typeface="Times New Roman" panose="02020603050405020304" pitchFamily="18" charset="0"/>
                        </a:rPr>
                        <a:t>treatment</a:t>
                      </a:r>
                      <a:endParaRPr lang="en-US" sz="1100">
                        <a:effectLst/>
                        <a:latin typeface="Calibri" panose="020F0502020204030204" pitchFamily="34" charset="0"/>
                        <a:ea typeface="Symbol" panose="05050102010706020507" pitchFamily="18" charset="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6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125730">
                        <a:lnSpc>
                          <a:spcPct val="150000"/>
                        </a:lnSpc>
                        <a:spcBef>
                          <a:spcPts val="600"/>
                        </a:spcBef>
                        <a:spcAft>
                          <a:spcPts val="600"/>
                        </a:spcAft>
                      </a:pPr>
                      <a:r>
                        <a:rPr lang="en-US" sz="1050" dirty="0">
                          <a:effectLst/>
                          <a:latin typeface="Arial Narrow" panose="020B0606020202030204" pitchFamily="34" charset="0"/>
                          <a:ea typeface="Arial Narrow" panose="020B0606020202030204" pitchFamily="34" charset="0"/>
                          <a:cs typeface="Arial Narrow" panose="020B0606020202030204" pitchFamily="34" charset="0"/>
                        </a:rPr>
                        <a:t>5</a:t>
                      </a:r>
                      <a:r>
                        <a:rPr lang="en-US" sz="1050" spc="9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“He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has</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abdicated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Government</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here,</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by</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declaring</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us</a:t>
                      </a:r>
                      <a:r>
                        <a:rPr lang="en-US" sz="1400" spc="-2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out</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a:t>
                      </a:r>
                      <a:r>
                        <a:rPr lang="en-US" sz="1400" spc="17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his Protection</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and</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waging</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War against</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us. </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He</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has</a:t>
                      </a:r>
                      <a:r>
                        <a:rPr lang="en-US" sz="1400" spc="2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plundered</a:t>
                      </a:r>
                      <a:r>
                        <a:rPr lang="en-US" sz="1400" spc="24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our</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seas,</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ravaged</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our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Coasts,</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burnt our</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towns,</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and destroyed</a:t>
                      </a:r>
                      <a:r>
                        <a:rPr lang="en-US" sz="1400" spc="17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the</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lives</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our people.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He </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is</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at</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this</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time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transporting large</a:t>
                      </a:r>
                      <a:r>
                        <a:rPr lang="en-US" sz="1400" spc="19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Armies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foreign</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Mercenaries</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to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complete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works</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of</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death,</a:t>
                      </a:r>
                      <a:r>
                        <a:rPr lang="en-US" sz="1400" spc="14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desolation</a:t>
                      </a:r>
                      <a:r>
                        <a:rPr lang="en-US" sz="1400" u="sng"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and</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tyranny</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already begun</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with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circumstances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a:t>
                      </a:r>
                      <a:r>
                        <a:rPr lang="en-US" sz="1400" spc="17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Cruelty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&amp;</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perfidy</a:t>
                      </a:r>
                      <a:r>
                        <a:rPr lang="en-US" sz="1400" u="sng"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scarcely</a:t>
                      </a:r>
                      <a:r>
                        <a:rPr lang="en-US" sz="1400" spc="-2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paralleled</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in</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most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barbarous</a:t>
                      </a:r>
                      <a:r>
                        <a:rPr lang="en-US" sz="1400" spc="3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ages,</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and</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totally</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unworthy</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Head</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 a</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civilized</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600"/>
                        </a:spcBef>
                        <a:spcAft>
                          <a:spcPts val="60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2865" marR="175895">
                        <a:lnSpc>
                          <a:spcPct val="150000"/>
                        </a:lnSpc>
                        <a:spcBef>
                          <a:spcPts val="600"/>
                        </a:spcBef>
                        <a:spcAft>
                          <a:spcPts val="600"/>
                        </a:spcAft>
                      </a:pPr>
                      <a:r>
                        <a:rPr lang="en-US" sz="1050" dirty="0">
                          <a:effectLst/>
                          <a:latin typeface="Arial Narrow" panose="020B0606020202030204" pitchFamily="34" charset="0"/>
                          <a:ea typeface="Arial Narrow" panose="020B0606020202030204" pitchFamily="34" charset="0"/>
                          <a:cs typeface="Arial Narrow" panose="020B0606020202030204" pitchFamily="34" charset="0"/>
                        </a:rPr>
                        <a:t>6</a:t>
                      </a:r>
                      <a:r>
                        <a:rPr lang="en-US" sz="1050" spc="9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“In</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every</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state</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of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these</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spc="-5"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Oppressions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We</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have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Petitioned for</a:t>
                      </a:r>
                      <a:r>
                        <a:rPr lang="en-US" sz="1400" spc="25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u="sng" dirty="0">
                          <a:effectLst/>
                          <a:uFill>
                            <a:solidFill>
                              <a:srgbClr val="000000"/>
                            </a:solidFill>
                          </a:uFill>
                          <a:latin typeface="Arial Narrow" panose="020B0606020202030204" pitchFamily="34" charset="0"/>
                          <a:ea typeface="Arial Narrow" panose="020B0606020202030204" pitchFamily="34" charset="0"/>
                          <a:cs typeface="Arial Narrow" panose="020B0606020202030204" pitchFamily="34" charset="0"/>
                        </a:rPr>
                        <a:t>Redress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in the must humble</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terms: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Our</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repeated</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Petitions</a:t>
                      </a:r>
                      <a:r>
                        <a:rPr lang="en-US" sz="1400" spc="18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have</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been answered only</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by</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repeated</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injury.</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Prince</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who</a:t>
                      </a:r>
                      <a:r>
                        <a:rPr lang="en-US" sz="1400" spc="2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character is</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thus marked</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by</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every</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 act</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which</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may</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define</a:t>
                      </a:r>
                      <a:r>
                        <a:rPr lang="en-US" sz="1400" spc="-1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a</a:t>
                      </a:r>
                      <a:r>
                        <a:rPr lang="en-US" sz="1400" spc="235"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Tyrant,</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is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unfit</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to</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be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the</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ruler</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 of a </a:t>
                      </a:r>
                      <a:r>
                        <a:rPr lang="en-US" sz="1400" spc="-5" dirty="0">
                          <a:effectLst/>
                          <a:latin typeface="Arial Narrow" panose="020B0606020202030204" pitchFamily="34" charset="0"/>
                          <a:ea typeface="Arial Narrow" panose="020B0606020202030204" pitchFamily="34" charset="0"/>
                          <a:cs typeface="Arial Narrow" panose="020B0606020202030204" pitchFamily="34" charset="0"/>
                        </a:rPr>
                        <a:t>free</a:t>
                      </a:r>
                      <a:r>
                        <a:rPr lang="en-US" sz="1400" spc="-10" dirty="0">
                          <a:effectLst/>
                          <a:latin typeface="Arial Narrow" panose="020B0606020202030204" pitchFamily="34" charset="0"/>
                          <a:ea typeface="Arial Narrow" panose="020B0606020202030204" pitchFamily="34" charset="0"/>
                          <a:cs typeface="Arial Narrow" panose="020B0606020202030204" pitchFamily="34" charset="0"/>
                        </a:rPr>
                        <a:t> </a:t>
                      </a:r>
                      <a:r>
                        <a:rPr lang="en-US" sz="1400" dirty="0">
                          <a:effectLst/>
                          <a:latin typeface="Arial Narrow" panose="020B0606020202030204" pitchFamily="34" charset="0"/>
                          <a:ea typeface="Arial Narrow" panose="020B0606020202030204" pitchFamily="34" charset="0"/>
                          <a:cs typeface="Arial Narrow" panose="020B0606020202030204" pitchFamily="34" charset="0"/>
                        </a:rPr>
                        <a:t>people…”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68580" lvl="0" indent="0">
                        <a:lnSpc>
                          <a:spcPct val="107000"/>
                        </a:lnSpc>
                        <a:spcBef>
                          <a:spcPts val="0"/>
                        </a:spcBef>
                        <a:spcAft>
                          <a:spcPts val="0"/>
                        </a:spcAft>
                        <a:buSzPts val="1200"/>
                        <a:buFont typeface="Arial Narrow" panose="020B0606020202030204" pitchFamily="34" charset="0"/>
                        <a:buNone/>
                        <a:tabLst>
                          <a:tab pos="294005" algn="l"/>
                        </a:tabLst>
                      </a:pP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8.. According</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to</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 Jefferson</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in</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section</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 5, what</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actions</a:t>
                      </a:r>
                      <a:r>
                        <a:rPr lang="en-US" sz="1400" spc="22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has</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King</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George</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III</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taken</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against</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the</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colonies?</a:t>
                      </a:r>
                      <a:endParaRPr lang="en-US" sz="1200" dirty="0">
                        <a:effectLst/>
                        <a:latin typeface="Calibri" panose="020F0502020204030204" pitchFamily="34" charset="0"/>
                        <a:ea typeface="Arial Narrow" panose="020B0606020202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5"/>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209550" lvl="0" indent="0">
                        <a:lnSpc>
                          <a:spcPct val="107000"/>
                        </a:lnSpc>
                        <a:spcBef>
                          <a:spcPts val="0"/>
                        </a:spcBef>
                        <a:spcAft>
                          <a:spcPts val="0"/>
                        </a:spcAft>
                        <a:buSzPts val="1200"/>
                        <a:buFont typeface="Arial Narrow" panose="020B0606020202030204" pitchFamily="34" charset="0"/>
                        <a:buNone/>
                        <a:tabLst>
                          <a:tab pos="294005" algn="l"/>
                        </a:tabLst>
                      </a:pP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9. According</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to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section</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6,</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how</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have</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the</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colonies</a:t>
                      </a:r>
                      <a:r>
                        <a:rPr lang="en-US" sz="1400" spc="13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initially</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respond</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to</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the British</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actions?</a:t>
                      </a:r>
                      <a:endParaRPr lang="en-US" sz="1200" dirty="0">
                        <a:effectLst/>
                        <a:latin typeface="Calibri" panose="020F0502020204030204" pitchFamily="34" charset="0"/>
                        <a:ea typeface="Arial Narrow" panose="020B0606020202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spc="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30"/>
                        </a:spcBef>
                        <a:spcAft>
                          <a:spcPts val="0"/>
                        </a:spcAft>
                      </a:pPr>
                      <a:r>
                        <a:rPr lang="en-US" sz="1200" spc="0" dirty="0">
                          <a:effectLst/>
                          <a:latin typeface="Calibri" panose="020F0502020204030204" pitchFamily="34" charset="0"/>
                          <a:ea typeface="Arial Narrow" panose="020B0606020202030204" pitchFamily="34" charset="0"/>
                          <a:cs typeface="Times New Roman" panose="02020603050405020304" pitchFamily="18" charset="0"/>
                        </a:rPr>
                        <a:t>10.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Why</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does</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Jefferson refer</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 to</a:t>
                      </a:r>
                      <a:r>
                        <a:rPr lang="en-US" sz="1400" spc="-1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King</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George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III</a:t>
                      </a:r>
                      <a:r>
                        <a:rPr lang="en-US" sz="1400" spc="-10"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as</a:t>
                      </a:r>
                      <a:r>
                        <a:rPr lang="en-US" sz="1400" spc="19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dirty="0">
                          <a:effectLst/>
                          <a:latin typeface="Arial Narrow" panose="020B0606020202030204" pitchFamily="34" charset="0"/>
                          <a:ea typeface="Arial Narrow" panose="020B0606020202030204" pitchFamily="34" charset="0"/>
                          <a:cs typeface="Times New Roman" panose="02020603050405020304" pitchFamily="18" charset="0"/>
                        </a:rPr>
                        <a:t>a</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 </a:t>
                      </a:r>
                      <a:r>
                        <a:rPr lang="en-US" sz="1400" spc="-5" dirty="0">
                          <a:effectLst/>
                          <a:latin typeface="Arial Narrow" panose="020B0606020202030204" pitchFamily="34" charset="0"/>
                          <a:ea typeface="Arial Narrow" panose="020B0606020202030204" pitchFamily="34" charset="0"/>
                          <a:cs typeface="Times New Roman" panose="02020603050405020304" pitchFamily="18" charset="0"/>
                        </a:rPr>
                        <a:t>tyrant?</a:t>
                      </a:r>
                      <a:endParaRPr lang="en-US" sz="1200" dirty="0">
                        <a:effectLst/>
                        <a:latin typeface="Calibri" panose="020F0502020204030204" pitchFamily="34" charset="0"/>
                        <a:ea typeface="Arial Narrow" panose="020B0606020202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321818"/>
                  </a:ext>
                </a:extLst>
              </a:tr>
            </a:tbl>
          </a:graphicData>
        </a:graphic>
      </p:graphicFrame>
      <p:sp>
        <p:nvSpPr>
          <p:cNvPr id="4" name="Star: 12 Points 3">
            <a:extLst>
              <a:ext uri="{FF2B5EF4-FFF2-40B4-BE49-F238E27FC236}">
                <a16:creationId xmlns:a16="http://schemas.microsoft.com/office/drawing/2014/main" id="{BA9E50F3-11E0-4380-A5C3-8AF3A6326137}"/>
              </a:ext>
            </a:extLst>
          </p:cNvPr>
          <p:cNvSpPr/>
          <p:nvPr/>
        </p:nvSpPr>
        <p:spPr bwMode="auto">
          <a:xfrm>
            <a:off x="4598142" y="5879366"/>
            <a:ext cx="1510050" cy="978634"/>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pic>
        <p:nvPicPr>
          <p:cNvPr id="5" name="Picture 4">
            <a:extLst>
              <a:ext uri="{FF2B5EF4-FFF2-40B4-BE49-F238E27FC236}">
                <a16:creationId xmlns:a16="http://schemas.microsoft.com/office/drawing/2014/main" id="{95C1193E-1807-4774-885B-36A82D7DE6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2192"/>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31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824A46-8F7F-4747-839E-E8208ADD9223}"/>
              </a:ext>
            </a:extLst>
          </p:cNvPr>
          <p:cNvSpPr>
            <a:spLocks noGrp="1"/>
          </p:cNvSpPr>
          <p:nvPr>
            <p:ph type="sldNum" sz="quarter" idx="12"/>
          </p:nvPr>
        </p:nvSpPr>
        <p:spPr/>
        <p:txBody>
          <a:bodyPr/>
          <a:lstStyle/>
          <a:p>
            <a:fld id="{BCC37CEF-5FE3-4095-B60F-EF55546D0F10}" type="slidenum">
              <a:rPr lang="en-US" altLang="en-US" smtClean="0"/>
              <a:pPr/>
              <a:t>38</a:t>
            </a:fld>
            <a:endParaRPr lang="en-US" altLang="en-US"/>
          </a:p>
        </p:txBody>
      </p:sp>
      <p:pic>
        <p:nvPicPr>
          <p:cNvPr id="3" name="Picture 2">
            <a:extLst>
              <a:ext uri="{FF2B5EF4-FFF2-40B4-BE49-F238E27FC236}">
                <a16:creationId xmlns:a16="http://schemas.microsoft.com/office/drawing/2014/main" id="{8F578372-5CAD-4E75-8EB3-1DF85B7C4357}"/>
              </a:ext>
            </a:extLst>
          </p:cNvPr>
          <p:cNvPicPr>
            <a:picLocks noChangeAspect="1"/>
          </p:cNvPicPr>
          <p:nvPr/>
        </p:nvPicPr>
        <p:blipFill>
          <a:blip r:embed="rId2"/>
          <a:stretch>
            <a:fillRect/>
          </a:stretch>
        </p:blipFill>
        <p:spPr>
          <a:xfrm>
            <a:off x="0" y="356979"/>
            <a:ext cx="9144000" cy="6501021"/>
          </a:xfrm>
          <a:prstGeom prst="rect">
            <a:avLst/>
          </a:prstGeom>
        </p:spPr>
      </p:pic>
      <p:sp>
        <p:nvSpPr>
          <p:cNvPr id="4" name="Star: 12 Points 3">
            <a:extLst>
              <a:ext uri="{FF2B5EF4-FFF2-40B4-BE49-F238E27FC236}">
                <a16:creationId xmlns:a16="http://schemas.microsoft.com/office/drawing/2014/main" id="{2CC60EB7-1BDC-42F3-9F6D-1C6CBB464FA1}"/>
              </a:ext>
            </a:extLst>
          </p:cNvPr>
          <p:cNvSpPr/>
          <p:nvPr/>
        </p:nvSpPr>
        <p:spPr bwMode="auto">
          <a:xfrm>
            <a:off x="3816975" y="5879366"/>
            <a:ext cx="1510050" cy="978634"/>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pic>
        <p:nvPicPr>
          <p:cNvPr id="5" name="Picture 4">
            <a:extLst>
              <a:ext uri="{FF2B5EF4-FFF2-40B4-BE49-F238E27FC236}">
                <a16:creationId xmlns:a16="http://schemas.microsoft.com/office/drawing/2014/main" id="{76F71DC3-F90E-4B77-9105-F0D3CF2842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139" y="81063"/>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557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2E9A2-C483-49FA-BF13-BA8661DBA57C}"/>
              </a:ext>
            </a:extLst>
          </p:cNvPr>
          <p:cNvSpPr/>
          <p:nvPr/>
        </p:nvSpPr>
        <p:spPr>
          <a:xfrm>
            <a:off x="4267200" y="1985989"/>
            <a:ext cx="2696673" cy="276999"/>
          </a:xfrm>
          <a:prstGeom prst="rect">
            <a:avLst/>
          </a:prstGeom>
        </p:spPr>
        <p:txBody>
          <a:bodyPr wrap="square">
            <a:spAutoFit/>
          </a:bodyPr>
          <a:lstStyle/>
          <a:p>
            <a:r>
              <a:rPr lang="en-US" sz="1200" dirty="0">
                <a:hlinkClick r:id="rId2"/>
              </a:rPr>
              <a:t>https://www.mission-us.org/</a:t>
            </a:r>
            <a:endParaRPr lang="en-US" sz="1200" dirty="0"/>
          </a:p>
        </p:txBody>
      </p:sp>
      <p:pic>
        <p:nvPicPr>
          <p:cNvPr id="4098" name="Picture 2">
            <a:extLst>
              <a:ext uri="{FF2B5EF4-FFF2-40B4-BE49-F238E27FC236}">
                <a16:creationId xmlns:a16="http://schemas.microsoft.com/office/drawing/2014/main" id="{F2593087-37AD-407E-B7C2-12A721C1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1621563"/>
            <a:ext cx="1206500" cy="1206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68F46C-87EE-4F49-B18A-E6651EDBA911}"/>
              </a:ext>
            </a:extLst>
          </p:cNvPr>
          <p:cNvSpPr/>
          <p:nvPr/>
        </p:nvSpPr>
        <p:spPr>
          <a:xfrm>
            <a:off x="-37113" y="645034"/>
            <a:ext cx="6689993" cy="905633"/>
          </a:xfrm>
          <a:prstGeom prst="rect">
            <a:avLst/>
          </a:prstGeom>
        </p:spPr>
        <p:txBody>
          <a:bodyPr wrap="square">
            <a:spAutoFit/>
          </a:bodyPr>
          <a:lstStyle/>
          <a:p>
            <a:pPr algn="ctr">
              <a:lnSpc>
                <a:spcPct val="115000"/>
              </a:lnSpc>
            </a:pPr>
            <a:r>
              <a:rPr lang="en-US" sz="2400" b="1" dirty="0">
                <a:latin typeface="Arial" panose="020B0604020202020204" pitchFamily="34" charset="0"/>
                <a:ea typeface="SimSun-ExtB" panose="02010609060101010101" pitchFamily="49" charset="-122"/>
                <a:cs typeface="Arial" panose="020B0604020202020204" pitchFamily="34" charset="0"/>
              </a:rPr>
              <a:t>Purpose: Experience life in colonial New England on the eve of the Revolution.</a:t>
            </a:r>
          </a:p>
        </p:txBody>
      </p:sp>
      <p:pic>
        <p:nvPicPr>
          <p:cNvPr id="5" name="Picture 4">
            <a:extLst>
              <a:ext uri="{FF2B5EF4-FFF2-40B4-BE49-F238E27FC236}">
                <a16:creationId xmlns:a16="http://schemas.microsoft.com/office/drawing/2014/main" id="{520AAC4E-753C-4428-9E66-5C5F441FBE10}"/>
              </a:ext>
            </a:extLst>
          </p:cNvPr>
          <p:cNvPicPr>
            <a:picLocks noChangeAspect="1"/>
          </p:cNvPicPr>
          <p:nvPr/>
        </p:nvPicPr>
        <p:blipFill>
          <a:blip r:embed="rId4"/>
          <a:stretch>
            <a:fillRect/>
          </a:stretch>
        </p:blipFill>
        <p:spPr>
          <a:xfrm>
            <a:off x="0" y="21363"/>
            <a:ext cx="6683641" cy="590849"/>
          </a:xfrm>
          <a:prstGeom prst="rect">
            <a:avLst/>
          </a:prstGeom>
        </p:spPr>
      </p:pic>
      <p:pic>
        <p:nvPicPr>
          <p:cNvPr id="4" name="Picture 3">
            <a:extLst>
              <a:ext uri="{FF2B5EF4-FFF2-40B4-BE49-F238E27FC236}">
                <a16:creationId xmlns:a16="http://schemas.microsoft.com/office/drawing/2014/main" id="{DBD8D259-5594-441E-8DCB-321F96DF2D9E}"/>
              </a:ext>
            </a:extLst>
          </p:cNvPr>
          <p:cNvPicPr>
            <a:picLocks noChangeAspect="1"/>
          </p:cNvPicPr>
          <p:nvPr/>
        </p:nvPicPr>
        <p:blipFill>
          <a:blip r:embed="rId5"/>
          <a:stretch>
            <a:fillRect/>
          </a:stretch>
        </p:blipFill>
        <p:spPr>
          <a:xfrm>
            <a:off x="6683641" y="21363"/>
            <a:ext cx="2397303" cy="1600200"/>
          </a:xfrm>
          <a:prstGeom prst="rect">
            <a:avLst/>
          </a:prstGeom>
        </p:spPr>
      </p:pic>
      <p:sp>
        <p:nvSpPr>
          <p:cNvPr id="7" name="Rectangle 6">
            <a:extLst>
              <a:ext uri="{FF2B5EF4-FFF2-40B4-BE49-F238E27FC236}">
                <a16:creationId xmlns:a16="http://schemas.microsoft.com/office/drawing/2014/main" id="{B1B5D5AD-6AA0-4FBE-8D66-AA3F0F36560D}"/>
              </a:ext>
            </a:extLst>
          </p:cNvPr>
          <p:cNvSpPr/>
          <p:nvPr/>
        </p:nvSpPr>
        <p:spPr>
          <a:xfrm>
            <a:off x="-37113" y="2616459"/>
            <a:ext cx="4913913" cy="4678204"/>
          </a:xfrm>
          <a:prstGeom prst="rect">
            <a:avLst/>
          </a:prstGeom>
        </p:spPr>
        <p:txBody>
          <a:bodyPr wrap="square">
            <a:spAutoFit/>
          </a:bodyPr>
          <a:lstStyle/>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Step 1: Go to website</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Step 2: Click on register in the top right corner</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Step 3:  Create an account</a:t>
            </a:r>
          </a:p>
          <a:p>
            <a:pPr marL="285750" indent="-285750">
              <a:buFontTx/>
              <a:buChar char="-"/>
            </a:pPr>
            <a:r>
              <a:rPr lang="en-US" sz="1800" dirty="0">
                <a:latin typeface="+mn-lt"/>
              </a:rPr>
              <a:t>Make up a Username &amp; Password</a:t>
            </a:r>
          </a:p>
          <a:p>
            <a:endParaRPr lang="en-US" sz="2000" dirty="0">
              <a:latin typeface="+mn-lt"/>
            </a:endParaRPr>
          </a:p>
          <a:p>
            <a:r>
              <a:rPr lang="en-US" sz="2000" dirty="0">
                <a:latin typeface="+mn-lt"/>
              </a:rPr>
              <a:t>Username: _________________________</a:t>
            </a:r>
          </a:p>
          <a:p>
            <a:r>
              <a:rPr lang="en-US" sz="2000" dirty="0">
                <a:latin typeface="+mn-lt"/>
              </a:rPr>
              <a:t>Password: __________________________</a:t>
            </a:r>
          </a:p>
          <a:p>
            <a:endParaRPr lang="en-US" sz="2000" dirty="0">
              <a:latin typeface="+mn-lt"/>
            </a:endParaRPr>
          </a:p>
          <a:p>
            <a:r>
              <a:rPr lang="en-US" sz="2000" dirty="0">
                <a:latin typeface="+mn-lt"/>
              </a:rPr>
              <a:t>.  </a:t>
            </a:r>
            <a:endParaRPr lang="en-US" sz="2000" dirty="0">
              <a:solidFill>
                <a:srgbClr val="000000"/>
              </a:solidFill>
              <a:latin typeface="+mn-lt"/>
            </a:endParaRPr>
          </a:p>
        </p:txBody>
      </p:sp>
      <p:sp>
        <p:nvSpPr>
          <p:cNvPr id="8" name="Rectangle 7">
            <a:extLst>
              <a:ext uri="{FF2B5EF4-FFF2-40B4-BE49-F238E27FC236}">
                <a16:creationId xmlns:a16="http://schemas.microsoft.com/office/drawing/2014/main" id="{3F6D3F5B-E9F5-4F3A-8847-681AFA17A5D1}"/>
              </a:ext>
            </a:extLst>
          </p:cNvPr>
          <p:cNvSpPr/>
          <p:nvPr/>
        </p:nvSpPr>
        <p:spPr>
          <a:xfrm>
            <a:off x="1224085" y="1785935"/>
            <a:ext cx="7856859" cy="338554"/>
          </a:xfrm>
          <a:prstGeom prst="rect">
            <a:avLst/>
          </a:prstGeom>
        </p:spPr>
        <p:txBody>
          <a:bodyPr wrap="square">
            <a:spAutoFit/>
          </a:bodyPr>
          <a:lstStyle/>
          <a:p>
            <a:pPr algn="ctr"/>
            <a:r>
              <a:rPr lang="en-US" sz="1600" b="1" dirty="0">
                <a:solidFill>
                  <a:srgbClr val="000000"/>
                </a:solidFill>
                <a:latin typeface="Arial" panose="020B0604020202020204" pitchFamily="34" charset="0"/>
              </a:rPr>
              <a:t>Directions: Follow these directions to set up your Mission. </a:t>
            </a:r>
            <a:endParaRPr lang="en-US" sz="1600" b="1" dirty="0"/>
          </a:p>
        </p:txBody>
      </p:sp>
      <p:cxnSp>
        <p:nvCxnSpPr>
          <p:cNvPr id="10" name="Straight Connector 9">
            <a:extLst>
              <a:ext uri="{FF2B5EF4-FFF2-40B4-BE49-F238E27FC236}">
                <a16:creationId xmlns:a16="http://schemas.microsoft.com/office/drawing/2014/main" id="{38C30DBF-CC3A-48F4-9E85-FF2722B4C644}"/>
              </a:ext>
            </a:extLst>
          </p:cNvPr>
          <p:cNvCxnSpPr/>
          <p:nvPr/>
        </p:nvCxnSpPr>
        <p:spPr>
          <a:xfrm>
            <a:off x="121705" y="1621563"/>
            <a:ext cx="9022295"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837F60-4ACC-4A6F-A6D4-50A0CB98DF6D}"/>
              </a:ext>
            </a:extLst>
          </p:cNvPr>
          <p:cNvSpPr/>
          <p:nvPr/>
        </p:nvSpPr>
        <p:spPr>
          <a:xfrm>
            <a:off x="5152514" y="2560018"/>
            <a:ext cx="3991486" cy="4093428"/>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000000"/>
                </a:solidFill>
                <a:latin typeface="+mn-lt"/>
              </a:rPr>
              <a:t>Step 4: Click Play and Select Mission 1</a:t>
            </a:r>
          </a:p>
          <a:p>
            <a:pPr marL="285750" lvl="0" indent="-285750">
              <a:buFont typeface="Arial" panose="020B0604020202020204" pitchFamily="34" charset="0"/>
              <a:buChar char="•"/>
            </a:pPr>
            <a:endParaRPr lang="en-US" sz="2000" dirty="0">
              <a:solidFill>
                <a:srgbClr val="000000"/>
              </a:solidFill>
              <a:latin typeface="+mn-lt"/>
            </a:endParaRPr>
          </a:p>
          <a:p>
            <a:pPr marL="285750" lvl="0" indent="-285750">
              <a:buFont typeface="Arial" panose="020B0604020202020204" pitchFamily="34" charset="0"/>
              <a:buChar char="•"/>
            </a:pPr>
            <a:r>
              <a:rPr lang="en-US" sz="2000" dirty="0">
                <a:solidFill>
                  <a:srgbClr val="000000"/>
                </a:solidFill>
                <a:latin typeface="+mn-lt"/>
              </a:rPr>
              <a:t>Step 5: Choose to Play Online</a:t>
            </a:r>
          </a:p>
          <a:p>
            <a:pPr marL="285750" lvl="0" indent="-285750">
              <a:buFont typeface="Arial" panose="020B0604020202020204" pitchFamily="34" charset="0"/>
              <a:buChar char="•"/>
            </a:pPr>
            <a:endParaRPr lang="en-US" sz="2000" dirty="0">
              <a:solidFill>
                <a:srgbClr val="000000"/>
              </a:solidFill>
              <a:latin typeface="+mn-lt"/>
            </a:endParaRPr>
          </a:p>
          <a:p>
            <a:pPr marL="285750" lvl="0" indent="-285750">
              <a:buFont typeface="Arial" panose="020B0604020202020204" pitchFamily="34" charset="0"/>
              <a:buChar char="•"/>
            </a:pPr>
            <a:r>
              <a:rPr lang="en-US" sz="2000" dirty="0">
                <a:solidFill>
                  <a:srgbClr val="000000"/>
                </a:solidFill>
                <a:latin typeface="+mn-lt"/>
              </a:rPr>
              <a:t>Step 6: Click New Game</a:t>
            </a:r>
          </a:p>
          <a:p>
            <a:pPr marL="285750" lvl="0" indent="-285750">
              <a:buFont typeface="Arial" panose="020B0604020202020204" pitchFamily="34" charset="0"/>
              <a:buChar char="•"/>
            </a:pPr>
            <a:endParaRPr lang="en-US" sz="2000" dirty="0">
              <a:solidFill>
                <a:srgbClr val="000000"/>
              </a:solidFill>
              <a:latin typeface="+mn-lt"/>
            </a:endParaRPr>
          </a:p>
          <a:p>
            <a:pPr marL="285750" lvl="0" indent="-285750">
              <a:buFont typeface="Arial" panose="020B0604020202020204" pitchFamily="34" charset="0"/>
              <a:buChar char="•"/>
            </a:pPr>
            <a:r>
              <a:rPr lang="en-US" sz="2000" dirty="0">
                <a:solidFill>
                  <a:srgbClr val="000000"/>
                </a:solidFill>
                <a:latin typeface="+mn-lt"/>
              </a:rPr>
              <a:t>Step 7: Click Prologue</a:t>
            </a:r>
          </a:p>
          <a:p>
            <a:pPr marL="285750" lvl="0" indent="-285750">
              <a:buFont typeface="Arial" panose="020B0604020202020204" pitchFamily="34" charset="0"/>
              <a:buChar char="•"/>
            </a:pPr>
            <a:endParaRPr lang="en-US" sz="2000" dirty="0">
              <a:solidFill>
                <a:srgbClr val="000000"/>
              </a:solidFill>
              <a:latin typeface="+mn-lt"/>
            </a:endParaRPr>
          </a:p>
          <a:p>
            <a:pPr marL="285750" lvl="0" indent="-285750">
              <a:buFont typeface="Arial" panose="020B0604020202020204" pitchFamily="34" charset="0"/>
              <a:buChar char="•"/>
            </a:pPr>
            <a:r>
              <a:rPr lang="en-US" sz="2000" dirty="0">
                <a:solidFill>
                  <a:srgbClr val="000000"/>
                </a:solidFill>
                <a:latin typeface="+mn-lt"/>
              </a:rPr>
              <a:t>Step 8: Complete each part of the mission and answer the questions in this packet as you complete them</a:t>
            </a:r>
            <a:endParaRPr lang="en-US" sz="1200" dirty="0">
              <a:latin typeface="+mn-lt"/>
            </a:endParaRPr>
          </a:p>
        </p:txBody>
      </p:sp>
    </p:spTree>
    <p:extLst>
      <p:ext uri="{BB962C8B-B14F-4D97-AF65-F5344CB8AC3E}">
        <p14:creationId xmlns:p14="http://schemas.microsoft.com/office/powerpoint/2010/main" val="137984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1BC6A-EC3D-4D22-8C40-9145298E769B}"/>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0C91A1D4-2A74-4183-9AA9-43E18ECE015B}" type="slidenum">
              <a:rPr lang="en-US" altLang="en-US" sz="1400">
                <a:latin typeface="Arial" panose="020B0604020202020204" pitchFamily="34" charset="0"/>
              </a:rPr>
              <a:pPr eaLnBrk="1" hangingPunct="1"/>
              <a:t>4</a:t>
            </a:fld>
            <a:endParaRPr lang="en-US" altLang="en-US" sz="1400">
              <a:latin typeface="Arial" panose="020B0604020202020204" pitchFamily="34" charset="0"/>
            </a:endParaRPr>
          </a:p>
        </p:txBody>
      </p:sp>
      <p:pic>
        <p:nvPicPr>
          <p:cNvPr id="5125" name="Picture 3">
            <a:extLst>
              <a:ext uri="{FF2B5EF4-FFF2-40B4-BE49-F238E27FC236}">
                <a16:creationId xmlns:a16="http://schemas.microsoft.com/office/drawing/2014/main" id="{3840A25E-3C12-48AD-83A3-F142EC5E3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584775"/>
            <a:ext cx="6169152" cy="276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6" name="Rectangle 5">
            <a:extLst>
              <a:ext uri="{FF2B5EF4-FFF2-40B4-BE49-F238E27FC236}">
                <a16:creationId xmlns:a16="http://schemas.microsoft.com/office/drawing/2014/main" id="{3F86B3DE-538F-4754-BCF1-AE78CD18DF8C}"/>
              </a:ext>
            </a:extLst>
          </p:cNvPr>
          <p:cNvSpPr>
            <a:spLocks noChangeArrowheads="1"/>
          </p:cNvSpPr>
          <p:nvPr/>
        </p:nvSpPr>
        <p:spPr bwMode="auto">
          <a:xfrm>
            <a:off x="6205728" y="536748"/>
            <a:ext cx="28194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1200" dirty="0">
                <a:latin typeface="+mn-lt"/>
              </a:rPr>
              <a:t>What British Fort protected Albany, New York from Attack? </a:t>
            </a:r>
          </a:p>
          <a:p>
            <a:pPr eaLnBrk="1" hangingPunct="1">
              <a:spcBef>
                <a:spcPct val="0"/>
              </a:spcBef>
              <a:buFontTx/>
              <a:buAutoNum type="arabicPeriod"/>
            </a:pPr>
            <a:endParaRPr lang="en-US" altLang="en-US" sz="1200" dirty="0">
              <a:latin typeface="+mn-lt"/>
            </a:endParaRPr>
          </a:p>
          <a:p>
            <a:pPr eaLnBrk="1" hangingPunct="1">
              <a:spcBef>
                <a:spcPct val="0"/>
              </a:spcBef>
              <a:buFontTx/>
              <a:buAutoNum type="arabicPeriod"/>
            </a:pPr>
            <a:endParaRPr lang="en-US" altLang="en-US" sz="1200" dirty="0">
              <a:latin typeface="+mn-lt"/>
            </a:endParaRPr>
          </a:p>
          <a:p>
            <a:pPr eaLnBrk="1" hangingPunct="1">
              <a:spcBef>
                <a:spcPct val="0"/>
              </a:spcBef>
              <a:buFontTx/>
              <a:buAutoNum type="arabicPeriod"/>
            </a:pPr>
            <a:endParaRPr lang="en-US" altLang="en-US" sz="1200" dirty="0">
              <a:latin typeface="+mn-lt"/>
            </a:endParaRPr>
          </a:p>
          <a:p>
            <a:pPr eaLnBrk="1" hangingPunct="1">
              <a:spcBef>
                <a:spcPct val="0"/>
              </a:spcBef>
              <a:buFontTx/>
              <a:buAutoNum type="arabicPeriod"/>
            </a:pPr>
            <a:endParaRPr lang="en-US" altLang="en-US" sz="1200" dirty="0">
              <a:latin typeface="+mn-lt"/>
            </a:endParaRPr>
          </a:p>
          <a:p>
            <a:pPr eaLnBrk="1" hangingPunct="1">
              <a:spcBef>
                <a:spcPct val="0"/>
              </a:spcBef>
              <a:buFontTx/>
              <a:buAutoNum type="arabicPeriod"/>
            </a:pPr>
            <a:r>
              <a:rPr lang="en-US" altLang="en-US" sz="1200" dirty="0">
                <a:latin typeface="+mn-lt"/>
              </a:rPr>
              <a:t>How many French Forts were located on Great Lakes?</a:t>
            </a: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endParaRPr lang="en-US" sz="1200" dirty="0">
              <a:latin typeface="+mn-lt"/>
            </a:endParaRPr>
          </a:p>
          <a:p>
            <a:pPr eaLnBrk="1" hangingPunct="1">
              <a:spcBef>
                <a:spcPct val="0"/>
              </a:spcBef>
              <a:buFontTx/>
              <a:buAutoNum type="arabicPeriod"/>
            </a:pPr>
            <a:r>
              <a:rPr lang="en-US" sz="1200" dirty="0"/>
              <a:t>British soldiers sailed from Boston to Ft. Beausejour.  About how many miles did they travel?</a:t>
            </a:r>
          </a:p>
          <a:p>
            <a:pPr eaLnBrk="1" hangingPunct="1">
              <a:spcBef>
                <a:spcPct val="0"/>
              </a:spcBef>
              <a:buFontTx/>
              <a:buAutoNum type="arabicPeriod"/>
            </a:pPr>
            <a:endParaRPr lang="en-US" sz="1200" dirty="0"/>
          </a:p>
          <a:p>
            <a:pPr eaLnBrk="1" hangingPunct="1">
              <a:spcBef>
                <a:spcPct val="0"/>
              </a:spcBef>
              <a:buFontTx/>
              <a:buAutoNum type="arabicPeriod"/>
            </a:pPr>
            <a:endParaRPr lang="en-US" sz="1200" dirty="0"/>
          </a:p>
          <a:p>
            <a:pPr eaLnBrk="1" hangingPunct="1">
              <a:spcBef>
                <a:spcPct val="0"/>
              </a:spcBef>
              <a:buFontTx/>
              <a:buAutoNum type="arabicPeriod"/>
            </a:pPr>
            <a:endParaRPr lang="en-US" sz="1200" dirty="0"/>
          </a:p>
          <a:p>
            <a:pPr eaLnBrk="1" hangingPunct="1">
              <a:spcBef>
                <a:spcPct val="0"/>
              </a:spcBef>
              <a:buFontTx/>
              <a:buAutoNum type="arabicPeriod"/>
            </a:pPr>
            <a:endParaRPr lang="en-US" sz="1200" dirty="0"/>
          </a:p>
          <a:p>
            <a:pPr eaLnBrk="1" hangingPunct="1">
              <a:spcBef>
                <a:spcPct val="0"/>
              </a:spcBef>
              <a:buFontTx/>
              <a:buAutoNum type="arabicPeriod"/>
            </a:pPr>
            <a:endParaRPr lang="en-US" sz="1200" dirty="0"/>
          </a:p>
          <a:p>
            <a:pPr eaLnBrk="1" hangingPunct="1">
              <a:spcBef>
                <a:spcPct val="0"/>
              </a:spcBef>
              <a:buFontTx/>
              <a:buAutoNum type="arabicPeriod"/>
            </a:pPr>
            <a:r>
              <a:rPr lang="en-US" sz="1200" dirty="0"/>
              <a:t>According to this map, which French Fort was built inside British controlled territory?</a:t>
            </a:r>
          </a:p>
          <a:p>
            <a:pPr eaLnBrk="1" hangingPunct="1">
              <a:spcBef>
                <a:spcPct val="0"/>
              </a:spcBef>
              <a:buFontTx/>
              <a:buAutoNum type="arabicPeriod"/>
            </a:pPr>
            <a:endParaRPr lang="en-US" altLang="en-US" sz="1200" dirty="0">
              <a:latin typeface="+mn-lt"/>
            </a:endParaRPr>
          </a:p>
          <a:p>
            <a:pPr eaLnBrk="1" hangingPunct="1">
              <a:spcBef>
                <a:spcPct val="0"/>
              </a:spcBef>
              <a:buFontTx/>
              <a:buAutoNum type="arabicPeriod"/>
            </a:pPr>
            <a:endParaRPr lang="en-US" altLang="en-US" sz="1200" dirty="0">
              <a:latin typeface="+mn-lt"/>
            </a:endParaRPr>
          </a:p>
        </p:txBody>
      </p:sp>
      <p:graphicFrame>
        <p:nvGraphicFramePr>
          <p:cNvPr id="8" name="Table 7">
            <a:extLst>
              <a:ext uri="{FF2B5EF4-FFF2-40B4-BE49-F238E27FC236}">
                <a16:creationId xmlns:a16="http://schemas.microsoft.com/office/drawing/2014/main" id="{F302091E-82DA-4AC0-9BA1-55E736B5A4E2}"/>
              </a:ext>
            </a:extLst>
          </p:cNvPr>
          <p:cNvGraphicFramePr>
            <a:graphicFrameLocks noGrp="1"/>
          </p:cNvGraphicFramePr>
          <p:nvPr>
            <p:extLst>
              <p:ext uri="{D42A27DB-BD31-4B8C-83A1-F6EECF244321}">
                <p14:modId xmlns:p14="http://schemas.microsoft.com/office/powerpoint/2010/main" val="3044486570"/>
              </p:ext>
            </p:extLst>
          </p:nvPr>
        </p:nvGraphicFramePr>
        <p:xfrm>
          <a:off x="36576" y="3438144"/>
          <a:ext cx="6169152" cy="1750457"/>
        </p:xfrm>
        <a:graphic>
          <a:graphicData uri="http://schemas.openxmlformats.org/drawingml/2006/table">
            <a:tbl>
              <a:tblPr/>
              <a:tblGrid>
                <a:gridCol w="2935224">
                  <a:extLst>
                    <a:ext uri="{9D8B030D-6E8A-4147-A177-3AD203B41FA5}">
                      <a16:colId xmlns:a16="http://schemas.microsoft.com/office/drawing/2014/main" val="20000"/>
                    </a:ext>
                  </a:extLst>
                </a:gridCol>
                <a:gridCol w="3233928">
                  <a:extLst>
                    <a:ext uri="{9D8B030D-6E8A-4147-A177-3AD203B41FA5}">
                      <a16:colId xmlns:a16="http://schemas.microsoft.com/office/drawing/2014/main" val="20001"/>
                    </a:ext>
                  </a:extLst>
                </a:gridCol>
              </a:tblGrid>
              <a:tr h="251163">
                <a:tc>
                  <a:txBody>
                    <a:bodyPr/>
                    <a:lstStyle/>
                    <a:p>
                      <a:pPr algn="ctr"/>
                      <a:r>
                        <a:rPr lang="en-US" sz="1200" b="1" dirty="0">
                          <a:latin typeface="Abadi" panose="020B0604020104020204" pitchFamily="34" charset="0"/>
                        </a:rPr>
                        <a:t>The English &amp; English Colonists…</a:t>
                      </a:r>
                      <a:endParaRPr lang="en-US" sz="1200" dirty="0">
                        <a:latin typeface="Abadi" panose="020B06040201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a:latin typeface="Abadi" panose="020B0604020104020204" pitchFamily="34" charset="0"/>
                        </a:rPr>
                        <a:t>The French &amp; French colonists…</a:t>
                      </a:r>
                      <a:endParaRPr lang="en-US" sz="1200" dirty="0">
                        <a:latin typeface="Abadi" panose="020B06040201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9294">
                <a:tc>
                  <a:txBody>
                    <a:bodyPr/>
                    <a:lstStyle/>
                    <a:p>
                      <a:pPr marL="285750" indent="-285750">
                        <a:buFont typeface="Courier New" panose="02070309020205020404" pitchFamily="49" charset="0"/>
                        <a:buChar char="o"/>
                      </a:pPr>
                      <a:r>
                        <a:rPr lang="en-US" sz="1200" dirty="0">
                          <a:effectLst/>
                          <a:latin typeface="Abadi" panose="020B0604020104020204" pitchFamily="34" charset="0"/>
                        </a:rPr>
                        <a:t>Want to use your land for fur trading and farming</a:t>
                      </a:r>
                    </a:p>
                    <a:p>
                      <a:pPr marL="285750" indent="-285750">
                        <a:buFont typeface="Courier New" panose="02070309020205020404" pitchFamily="49" charset="0"/>
                        <a:buChar char="o"/>
                      </a:pPr>
                      <a:r>
                        <a:rPr lang="en-US" sz="1200" dirty="0">
                          <a:effectLst/>
                          <a:latin typeface="Abadi" panose="020B0604020104020204" pitchFamily="34" charset="0"/>
                        </a:rPr>
                        <a:t>Think that Native Americans are “savages”</a:t>
                      </a:r>
                    </a:p>
                    <a:p>
                      <a:pPr marL="285750" indent="-285750">
                        <a:buFont typeface="Courier New" panose="02070309020205020404" pitchFamily="49" charset="0"/>
                        <a:buChar char="o"/>
                      </a:pPr>
                      <a:r>
                        <a:rPr lang="en-US" sz="1200" dirty="0">
                          <a:effectLst/>
                          <a:latin typeface="Abadi" panose="020B0604020104020204" pitchFamily="34" charset="0"/>
                        </a:rPr>
                        <a:t>Want to expand their territory further to the West</a:t>
                      </a:r>
                    </a:p>
                    <a:p>
                      <a:pPr marL="285750" indent="-285750">
                        <a:buFont typeface="Courier New" panose="02070309020205020404" pitchFamily="49" charset="0"/>
                        <a:buChar char="o"/>
                      </a:pPr>
                      <a:r>
                        <a:rPr lang="en-US" sz="1200" dirty="0">
                          <a:effectLst/>
                          <a:latin typeface="Abadi" panose="020B0604020104020204" pitchFamily="34" charset="0"/>
                        </a:rPr>
                        <a:t>Have a steadily growing population in America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Courier New" panose="02070309020205020404" pitchFamily="49" charset="0"/>
                        <a:buChar char="o"/>
                      </a:pPr>
                      <a:r>
                        <a:rPr lang="en-US" sz="1200" dirty="0">
                          <a:effectLst/>
                          <a:latin typeface="Abadi" panose="020B0604020104020204" pitchFamily="34" charset="0"/>
                        </a:rPr>
                        <a:t>Want to use your land for fur trading</a:t>
                      </a:r>
                    </a:p>
                    <a:p>
                      <a:pPr marL="285750" indent="-285750">
                        <a:buFont typeface="Courier New" panose="02070309020205020404" pitchFamily="49" charset="0"/>
                        <a:buChar char="o"/>
                      </a:pPr>
                      <a:r>
                        <a:rPr lang="en-US" sz="1200" dirty="0">
                          <a:effectLst/>
                          <a:latin typeface="Abadi" panose="020B0604020104020204" pitchFamily="34" charset="0"/>
                        </a:rPr>
                        <a:t>Have married Native Americans and raised families with them in America</a:t>
                      </a:r>
                    </a:p>
                    <a:p>
                      <a:pPr marL="285750" indent="-285750">
                        <a:buFont typeface="Courier New" panose="02070309020205020404" pitchFamily="49" charset="0"/>
                        <a:buChar char="o"/>
                      </a:pPr>
                      <a:r>
                        <a:rPr lang="en-US" sz="1200" dirty="0">
                          <a:effectLst/>
                          <a:latin typeface="Abadi" panose="020B0604020104020204" pitchFamily="34" charset="0"/>
                        </a:rPr>
                        <a:t>Have many missionaries living in the west that try to convert Native Americans to Christianity</a:t>
                      </a:r>
                    </a:p>
                    <a:p>
                      <a:pPr marL="285750" indent="-285750">
                        <a:buFont typeface="Courier New" panose="02070309020205020404" pitchFamily="49" charset="0"/>
                        <a:buChar char="o"/>
                      </a:pPr>
                      <a:r>
                        <a:rPr lang="en-US" sz="1200" dirty="0">
                          <a:effectLst/>
                          <a:latin typeface="Abadi" panose="020B0604020104020204" pitchFamily="34" charset="0"/>
                        </a:rPr>
                        <a:t>Have a relatively small population in America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97CDCEAB-61C5-401F-8098-37766045B96E}"/>
              </a:ext>
            </a:extLst>
          </p:cNvPr>
          <p:cNvSpPr/>
          <p:nvPr/>
        </p:nvSpPr>
        <p:spPr>
          <a:xfrm>
            <a:off x="9144" y="0"/>
            <a:ext cx="6163056" cy="584775"/>
          </a:xfrm>
          <a:prstGeom prst="rect">
            <a:avLst/>
          </a:prstGeom>
        </p:spPr>
        <p:txBody>
          <a:bodyPr wrap="square">
            <a:spAutoFit/>
          </a:bodyPr>
          <a:lstStyle/>
          <a:p>
            <a:r>
              <a:rPr lang="en-US" sz="3200" dirty="0">
                <a:latin typeface="+mn-lt"/>
              </a:rPr>
              <a:t>I. FRENCH AND INDIAN WAR:</a:t>
            </a:r>
          </a:p>
        </p:txBody>
      </p:sp>
      <p:sp>
        <p:nvSpPr>
          <p:cNvPr id="10" name="Rectangle 12">
            <a:extLst>
              <a:ext uri="{FF2B5EF4-FFF2-40B4-BE49-F238E27FC236}">
                <a16:creationId xmlns:a16="http://schemas.microsoft.com/office/drawing/2014/main" id="{6B5F65FD-24E5-47FA-A9BE-78A025A575FD}"/>
              </a:ext>
            </a:extLst>
          </p:cNvPr>
          <p:cNvSpPr>
            <a:spLocks noChangeArrowheads="1"/>
          </p:cNvSpPr>
          <p:nvPr/>
        </p:nvSpPr>
        <p:spPr bwMode="auto">
          <a:xfrm>
            <a:off x="12192" y="5209937"/>
            <a:ext cx="61356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latin typeface="+mn-lt"/>
              </a:rPr>
              <a:t>Which side will you choose?</a:t>
            </a:r>
            <a:endParaRPr lang="en-US" altLang="en-US" sz="1600" dirty="0">
              <a:latin typeface="+mn-lt"/>
            </a:endParaRPr>
          </a:p>
          <a:p>
            <a:pPr eaLnBrk="1" hangingPunct="1">
              <a:spcBef>
                <a:spcPct val="0"/>
              </a:spcBef>
              <a:buFontTx/>
              <a:buNone/>
            </a:pPr>
            <a:r>
              <a:rPr lang="en-US" altLang="en-US" sz="1200" dirty="0">
                <a:latin typeface="+mn-lt"/>
              </a:rPr>
              <a:t>In the 1750s war was about to break out between the French and the English, and Native American tribes were faced with a tough choice.   Which side would they choose?  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1" name="Picture 10">
            <a:extLst>
              <a:ext uri="{FF2B5EF4-FFF2-40B4-BE49-F238E27FC236}">
                <a16:creationId xmlns:a16="http://schemas.microsoft.com/office/drawing/2014/main" id="{BF07D393-5676-4015-99E9-837EE1610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51053"/>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2E9A2-C483-49FA-BF13-BA8661DBA57C}"/>
              </a:ext>
            </a:extLst>
          </p:cNvPr>
          <p:cNvSpPr/>
          <p:nvPr/>
        </p:nvSpPr>
        <p:spPr>
          <a:xfrm>
            <a:off x="-37113" y="1398962"/>
            <a:ext cx="1706073" cy="246221"/>
          </a:xfrm>
          <a:prstGeom prst="rect">
            <a:avLst/>
          </a:prstGeom>
        </p:spPr>
        <p:txBody>
          <a:bodyPr wrap="square">
            <a:spAutoFit/>
          </a:bodyPr>
          <a:lstStyle/>
          <a:p>
            <a:r>
              <a:rPr lang="en-US" dirty="0">
                <a:hlinkClick r:id="rId2"/>
              </a:rPr>
              <a:t>https://www.mission-us.org/</a:t>
            </a:r>
            <a:endParaRPr lang="en-US" dirty="0"/>
          </a:p>
        </p:txBody>
      </p:sp>
      <p:pic>
        <p:nvPicPr>
          <p:cNvPr id="4098" name="Picture 2">
            <a:extLst>
              <a:ext uri="{FF2B5EF4-FFF2-40B4-BE49-F238E27FC236}">
                <a16:creationId xmlns:a16="http://schemas.microsoft.com/office/drawing/2014/main" id="{F2593087-37AD-407E-B7C2-12A721C1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1621563"/>
            <a:ext cx="1206500" cy="1206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68F46C-87EE-4F49-B18A-E6651EDBA911}"/>
              </a:ext>
            </a:extLst>
          </p:cNvPr>
          <p:cNvSpPr/>
          <p:nvPr/>
        </p:nvSpPr>
        <p:spPr>
          <a:xfrm>
            <a:off x="58649" y="689827"/>
            <a:ext cx="6566344" cy="702372"/>
          </a:xfrm>
          <a:prstGeom prst="rect">
            <a:avLst/>
          </a:prstGeom>
        </p:spPr>
        <p:txBody>
          <a:bodyPr wrap="square">
            <a:spAutoFit/>
          </a:bodyPr>
          <a:lstStyle/>
          <a:p>
            <a:pPr algn="ctr">
              <a:lnSpc>
                <a:spcPct val="115000"/>
              </a:lnSpc>
            </a:pPr>
            <a:r>
              <a:rPr lang="en-US" sz="1800" b="1" dirty="0">
                <a:latin typeface="Arial" panose="020B0604020202020204" pitchFamily="34" charset="0"/>
                <a:ea typeface="SimSun-ExtB" panose="02010609060101010101" pitchFamily="49" charset="-122"/>
                <a:cs typeface="Arial" panose="020B0604020202020204" pitchFamily="34" charset="0"/>
              </a:rPr>
              <a:t>Purpose: Experience life in colonial New England on the eve of the Revolution.</a:t>
            </a:r>
          </a:p>
        </p:txBody>
      </p:sp>
      <p:pic>
        <p:nvPicPr>
          <p:cNvPr id="5" name="Picture 4">
            <a:extLst>
              <a:ext uri="{FF2B5EF4-FFF2-40B4-BE49-F238E27FC236}">
                <a16:creationId xmlns:a16="http://schemas.microsoft.com/office/drawing/2014/main" id="{520AAC4E-753C-4428-9E66-5C5F441FBE10}"/>
              </a:ext>
            </a:extLst>
          </p:cNvPr>
          <p:cNvPicPr>
            <a:picLocks noChangeAspect="1"/>
          </p:cNvPicPr>
          <p:nvPr/>
        </p:nvPicPr>
        <p:blipFill>
          <a:blip r:embed="rId4"/>
          <a:stretch>
            <a:fillRect/>
          </a:stretch>
        </p:blipFill>
        <p:spPr>
          <a:xfrm>
            <a:off x="0" y="21363"/>
            <a:ext cx="6683641" cy="590849"/>
          </a:xfrm>
          <a:prstGeom prst="rect">
            <a:avLst/>
          </a:prstGeom>
        </p:spPr>
      </p:pic>
      <p:pic>
        <p:nvPicPr>
          <p:cNvPr id="4" name="Picture 3">
            <a:extLst>
              <a:ext uri="{FF2B5EF4-FFF2-40B4-BE49-F238E27FC236}">
                <a16:creationId xmlns:a16="http://schemas.microsoft.com/office/drawing/2014/main" id="{DBD8D259-5594-441E-8DCB-321F96DF2D9E}"/>
              </a:ext>
            </a:extLst>
          </p:cNvPr>
          <p:cNvPicPr>
            <a:picLocks noChangeAspect="1"/>
          </p:cNvPicPr>
          <p:nvPr/>
        </p:nvPicPr>
        <p:blipFill>
          <a:blip r:embed="rId5"/>
          <a:stretch>
            <a:fillRect/>
          </a:stretch>
        </p:blipFill>
        <p:spPr>
          <a:xfrm>
            <a:off x="6683641" y="21363"/>
            <a:ext cx="2397303" cy="1600200"/>
          </a:xfrm>
          <a:prstGeom prst="rect">
            <a:avLst/>
          </a:prstGeom>
        </p:spPr>
      </p:pic>
      <p:sp>
        <p:nvSpPr>
          <p:cNvPr id="7" name="Rectangle 6">
            <a:extLst>
              <a:ext uri="{FF2B5EF4-FFF2-40B4-BE49-F238E27FC236}">
                <a16:creationId xmlns:a16="http://schemas.microsoft.com/office/drawing/2014/main" id="{B1B5D5AD-6AA0-4FBE-8D66-AA3F0F36560D}"/>
              </a:ext>
            </a:extLst>
          </p:cNvPr>
          <p:cNvSpPr/>
          <p:nvPr/>
        </p:nvSpPr>
        <p:spPr>
          <a:xfrm>
            <a:off x="-37113" y="2616459"/>
            <a:ext cx="4913913" cy="3385542"/>
          </a:xfrm>
          <a:prstGeom prst="rect">
            <a:avLst/>
          </a:prstGeom>
        </p:spPr>
        <p:txBody>
          <a:bodyPr wrap="square">
            <a:spAutoFit/>
          </a:bodyPr>
          <a:lstStyle/>
          <a:p>
            <a:br>
              <a:rPr lang="en-US" sz="1400" dirty="0"/>
            </a:br>
            <a:r>
              <a:rPr lang="en-US" sz="1800" b="1" u="sng" dirty="0">
                <a:solidFill>
                  <a:srgbClr val="000000"/>
                </a:solidFill>
                <a:latin typeface="Arial" panose="020B0604020202020204" pitchFamily="34" charset="0"/>
              </a:rPr>
              <a:t>Part 1</a:t>
            </a:r>
            <a:endParaRPr lang="en-US" sz="1800" b="1" u="sng" dirty="0"/>
          </a:p>
          <a:p>
            <a:pPr fontAlgn="base">
              <a:buFont typeface="+mj-lt"/>
              <a:buAutoNum type="arabicPeriod"/>
            </a:pPr>
            <a:r>
              <a:rPr lang="en-US" sz="1400" dirty="0">
                <a:solidFill>
                  <a:srgbClr val="000000"/>
                </a:solidFill>
                <a:latin typeface="Arial" panose="020B0604020202020204" pitchFamily="34" charset="0"/>
              </a:rPr>
              <a:t>Why is J. Langdon's Dry Goods store closed for business? (Try to visit the store during part 1.) It can be found in North End.</a:t>
            </a: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r>
              <a:rPr lang="en-US" sz="1400" dirty="0">
                <a:solidFill>
                  <a:srgbClr val="000000"/>
                </a:solidFill>
                <a:latin typeface="Arial" panose="020B0604020202020204" pitchFamily="34" charset="0"/>
              </a:rPr>
              <a:t>Who are the Sons of Liberty?</a:t>
            </a: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endParaRPr lang="en-US" sz="1400" dirty="0">
              <a:solidFill>
                <a:srgbClr val="000000"/>
              </a:solidFill>
              <a:latin typeface="Arial" panose="020B0604020202020204" pitchFamily="34" charset="0"/>
            </a:endParaRPr>
          </a:p>
          <a:p>
            <a:pPr fontAlgn="base">
              <a:buFont typeface="+mj-lt"/>
              <a:buAutoNum type="arabicPeriod"/>
            </a:pPr>
            <a:r>
              <a:rPr lang="en-US" sz="1400" dirty="0">
                <a:solidFill>
                  <a:srgbClr val="000000"/>
                </a:solidFill>
                <a:latin typeface="Arial" panose="020B0604020202020204" pitchFamily="34" charset="0"/>
              </a:rPr>
              <a:t>Why do so many people dislike the Boston Gazette?</a:t>
            </a:r>
          </a:p>
        </p:txBody>
      </p:sp>
      <p:sp>
        <p:nvSpPr>
          <p:cNvPr id="6" name="Rectangle 5">
            <a:extLst>
              <a:ext uri="{FF2B5EF4-FFF2-40B4-BE49-F238E27FC236}">
                <a16:creationId xmlns:a16="http://schemas.microsoft.com/office/drawing/2014/main" id="{62B9A3B5-4EF4-4ACE-8158-78210CDEFB22}"/>
              </a:ext>
            </a:extLst>
          </p:cNvPr>
          <p:cNvSpPr/>
          <p:nvPr/>
        </p:nvSpPr>
        <p:spPr>
          <a:xfrm>
            <a:off x="4876800" y="3119385"/>
            <a:ext cx="4572000" cy="3108543"/>
          </a:xfrm>
          <a:prstGeom prst="rect">
            <a:avLst/>
          </a:prstGeom>
        </p:spPr>
        <p:txBody>
          <a:bodyPr>
            <a:spAutoFit/>
          </a:bodyPr>
          <a:lstStyle/>
          <a:p>
            <a:r>
              <a:rPr lang="en-US" sz="1400" dirty="0">
                <a:solidFill>
                  <a:srgbClr val="000000"/>
                </a:solidFill>
                <a:latin typeface="Arial" panose="020B0604020202020204" pitchFamily="34" charset="0"/>
              </a:rPr>
              <a:t>4. What is a patriot?</a:t>
            </a: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5. Why do some </a:t>
            </a:r>
            <a:r>
              <a:rPr lang="en-US" sz="1400" dirty="0">
                <a:solidFill>
                  <a:srgbClr val="000000"/>
                </a:solidFill>
              </a:rPr>
              <a:t>people</a:t>
            </a:r>
            <a:r>
              <a:rPr lang="en-US" sz="1400" dirty="0">
                <a:solidFill>
                  <a:srgbClr val="000000"/>
                </a:solidFill>
                <a:latin typeface="Arial" panose="020B0604020202020204" pitchFamily="34" charset="0"/>
              </a:rPr>
              <a:t> in Boston refuse to work with each other?</a:t>
            </a: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pPr>
              <a:buFont typeface="+mj-lt"/>
              <a:buAutoNum type="arabicPeriod"/>
            </a:pP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6. Did you doff your hat to the British official? Why or why not?</a:t>
            </a:r>
          </a:p>
        </p:txBody>
      </p:sp>
      <p:sp>
        <p:nvSpPr>
          <p:cNvPr id="8" name="Rectangle 7">
            <a:extLst>
              <a:ext uri="{FF2B5EF4-FFF2-40B4-BE49-F238E27FC236}">
                <a16:creationId xmlns:a16="http://schemas.microsoft.com/office/drawing/2014/main" id="{3F6D3F5B-E9F5-4F3A-8847-681AFA17A5D1}"/>
              </a:ext>
            </a:extLst>
          </p:cNvPr>
          <p:cNvSpPr/>
          <p:nvPr/>
        </p:nvSpPr>
        <p:spPr>
          <a:xfrm>
            <a:off x="1224085" y="1785935"/>
            <a:ext cx="7856859" cy="584775"/>
          </a:xfrm>
          <a:prstGeom prst="rect">
            <a:avLst/>
          </a:prstGeom>
        </p:spPr>
        <p:txBody>
          <a:bodyPr wrap="square">
            <a:spAutoFit/>
          </a:bodyPr>
          <a:lstStyle/>
          <a:p>
            <a:pPr algn="ctr"/>
            <a:r>
              <a:rPr lang="en-US" sz="1600" b="1" dirty="0">
                <a:solidFill>
                  <a:srgbClr val="000000"/>
                </a:solidFill>
                <a:latin typeface="Arial" panose="020B0604020202020204" pitchFamily="34" charset="0"/>
              </a:rPr>
              <a:t>Directions: Answer the following questions as you play through or after you finish part 1</a:t>
            </a:r>
            <a:endParaRPr lang="en-US" sz="1600" b="1" dirty="0"/>
          </a:p>
        </p:txBody>
      </p:sp>
      <p:cxnSp>
        <p:nvCxnSpPr>
          <p:cNvPr id="10" name="Straight Connector 9">
            <a:extLst>
              <a:ext uri="{FF2B5EF4-FFF2-40B4-BE49-F238E27FC236}">
                <a16:creationId xmlns:a16="http://schemas.microsoft.com/office/drawing/2014/main" id="{38C30DBF-CC3A-48F4-9E85-FF2722B4C644}"/>
              </a:ext>
            </a:extLst>
          </p:cNvPr>
          <p:cNvCxnSpPr/>
          <p:nvPr/>
        </p:nvCxnSpPr>
        <p:spPr>
          <a:xfrm>
            <a:off x="58649" y="1621563"/>
            <a:ext cx="9022295"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89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2E9A2-C483-49FA-BF13-BA8661DBA57C}"/>
              </a:ext>
            </a:extLst>
          </p:cNvPr>
          <p:cNvSpPr/>
          <p:nvPr/>
        </p:nvSpPr>
        <p:spPr>
          <a:xfrm>
            <a:off x="11723" y="1029454"/>
            <a:ext cx="1706073" cy="246221"/>
          </a:xfrm>
          <a:prstGeom prst="rect">
            <a:avLst/>
          </a:prstGeom>
        </p:spPr>
        <p:txBody>
          <a:bodyPr wrap="square">
            <a:spAutoFit/>
          </a:bodyPr>
          <a:lstStyle/>
          <a:p>
            <a:r>
              <a:rPr lang="en-US" dirty="0">
                <a:hlinkClick r:id="rId2"/>
              </a:rPr>
              <a:t>https://www.mission-us.org/</a:t>
            </a:r>
            <a:endParaRPr lang="en-US" dirty="0"/>
          </a:p>
        </p:txBody>
      </p:sp>
      <p:pic>
        <p:nvPicPr>
          <p:cNvPr id="4098" name="Picture 2">
            <a:extLst>
              <a:ext uri="{FF2B5EF4-FFF2-40B4-BE49-F238E27FC236}">
                <a16:creationId xmlns:a16="http://schemas.microsoft.com/office/drawing/2014/main" id="{F2593087-37AD-407E-B7C2-12A721C1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 y="1293355"/>
            <a:ext cx="820615" cy="820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68F46C-87EE-4F49-B18A-E6651EDBA911}"/>
              </a:ext>
            </a:extLst>
          </p:cNvPr>
          <p:cNvSpPr/>
          <p:nvPr/>
        </p:nvSpPr>
        <p:spPr>
          <a:xfrm>
            <a:off x="58649" y="689827"/>
            <a:ext cx="6566344" cy="566758"/>
          </a:xfrm>
          <a:prstGeom prst="rect">
            <a:avLst/>
          </a:prstGeom>
        </p:spPr>
        <p:txBody>
          <a:bodyPr wrap="square">
            <a:spAutoFit/>
          </a:bodyPr>
          <a:lstStyle/>
          <a:p>
            <a:pPr algn="ctr">
              <a:lnSpc>
                <a:spcPct val="115000"/>
              </a:lnSpc>
            </a:pPr>
            <a:r>
              <a:rPr lang="en-US" sz="1400" b="1" dirty="0">
                <a:latin typeface="Arial" panose="020B0604020202020204" pitchFamily="34" charset="0"/>
                <a:ea typeface="SimSun-ExtB" panose="02010609060101010101" pitchFamily="49" charset="-122"/>
                <a:cs typeface="Arial" panose="020B0604020202020204" pitchFamily="34" charset="0"/>
              </a:rPr>
              <a:t>Purpose: Experience life in colonial New England on the eve of the Revolution.</a:t>
            </a:r>
          </a:p>
        </p:txBody>
      </p:sp>
      <p:pic>
        <p:nvPicPr>
          <p:cNvPr id="5" name="Picture 4">
            <a:extLst>
              <a:ext uri="{FF2B5EF4-FFF2-40B4-BE49-F238E27FC236}">
                <a16:creationId xmlns:a16="http://schemas.microsoft.com/office/drawing/2014/main" id="{520AAC4E-753C-4428-9E66-5C5F441FBE10}"/>
              </a:ext>
            </a:extLst>
          </p:cNvPr>
          <p:cNvPicPr>
            <a:picLocks noChangeAspect="1"/>
          </p:cNvPicPr>
          <p:nvPr/>
        </p:nvPicPr>
        <p:blipFill>
          <a:blip r:embed="rId4"/>
          <a:stretch>
            <a:fillRect/>
          </a:stretch>
        </p:blipFill>
        <p:spPr>
          <a:xfrm>
            <a:off x="0" y="21363"/>
            <a:ext cx="6683641" cy="590849"/>
          </a:xfrm>
          <a:prstGeom prst="rect">
            <a:avLst/>
          </a:prstGeom>
        </p:spPr>
      </p:pic>
      <p:pic>
        <p:nvPicPr>
          <p:cNvPr id="4" name="Picture 3">
            <a:extLst>
              <a:ext uri="{FF2B5EF4-FFF2-40B4-BE49-F238E27FC236}">
                <a16:creationId xmlns:a16="http://schemas.microsoft.com/office/drawing/2014/main" id="{DBD8D259-5594-441E-8DCB-321F96DF2D9E}"/>
              </a:ext>
            </a:extLst>
          </p:cNvPr>
          <p:cNvPicPr>
            <a:picLocks noChangeAspect="1"/>
          </p:cNvPicPr>
          <p:nvPr/>
        </p:nvPicPr>
        <p:blipFill>
          <a:blip r:embed="rId5"/>
          <a:stretch>
            <a:fillRect/>
          </a:stretch>
        </p:blipFill>
        <p:spPr>
          <a:xfrm>
            <a:off x="6683641" y="21363"/>
            <a:ext cx="2397303" cy="1600200"/>
          </a:xfrm>
          <a:prstGeom prst="rect">
            <a:avLst/>
          </a:prstGeom>
        </p:spPr>
      </p:pic>
      <p:sp>
        <p:nvSpPr>
          <p:cNvPr id="7" name="Rectangle 6">
            <a:extLst>
              <a:ext uri="{FF2B5EF4-FFF2-40B4-BE49-F238E27FC236}">
                <a16:creationId xmlns:a16="http://schemas.microsoft.com/office/drawing/2014/main" id="{B1B5D5AD-6AA0-4FBE-8D66-AA3F0F36560D}"/>
              </a:ext>
            </a:extLst>
          </p:cNvPr>
          <p:cNvSpPr/>
          <p:nvPr/>
        </p:nvSpPr>
        <p:spPr>
          <a:xfrm>
            <a:off x="-37113" y="2117642"/>
            <a:ext cx="4913913" cy="5078313"/>
          </a:xfrm>
          <a:prstGeom prst="rect">
            <a:avLst/>
          </a:prstGeom>
        </p:spPr>
        <p:txBody>
          <a:bodyPr wrap="square">
            <a:spAutoFit/>
          </a:bodyPr>
          <a:lstStyle/>
          <a:p>
            <a:r>
              <a:rPr lang="en-US" sz="1800" b="1" u="sng" dirty="0">
                <a:solidFill>
                  <a:srgbClr val="000000"/>
                </a:solidFill>
                <a:latin typeface="Arial" panose="020B0604020202020204" pitchFamily="34" charset="0"/>
              </a:rPr>
              <a:t>Part 2</a:t>
            </a:r>
            <a:endParaRPr lang="en-US" sz="1800" b="1" u="sng" dirty="0"/>
          </a:p>
          <a:p>
            <a:pPr>
              <a:buFont typeface="+mj-lt"/>
              <a:buAutoNum type="arabicPeriod" startAt="7"/>
            </a:pPr>
            <a:r>
              <a:rPr lang="en-US" sz="1400" dirty="0">
                <a:solidFill>
                  <a:srgbClr val="000000"/>
                </a:solidFill>
                <a:latin typeface="Arial" panose="020B0604020202020204" pitchFamily="34" charset="0"/>
              </a:rPr>
              <a:t>What is the difference between a patriot and a loyalist?</a:t>
            </a: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8. Why are people so angry at Theophilus Lillie?</a:t>
            </a: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r>
              <a:rPr lang="en-US" sz="1400" dirty="0">
                <a:solidFill>
                  <a:srgbClr val="000000"/>
                </a:solidFill>
                <a:latin typeface="Arial" panose="020B0604020202020204" pitchFamily="34" charset="0"/>
              </a:rPr>
              <a:t>What happened to Christopher </a:t>
            </a:r>
            <a:r>
              <a:rPr lang="en-US" sz="1400" dirty="0" err="1">
                <a:solidFill>
                  <a:srgbClr val="000000"/>
                </a:solidFill>
                <a:latin typeface="Arial" panose="020B0604020202020204" pitchFamily="34" charset="0"/>
              </a:rPr>
              <a:t>Seider</a:t>
            </a:r>
            <a:r>
              <a:rPr lang="en-US" sz="1400" dirty="0">
                <a:solidFill>
                  <a:srgbClr val="000000"/>
                </a:solidFill>
                <a:latin typeface="Arial" panose="020B0604020202020204" pitchFamily="34" charset="0"/>
              </a:rPr>
              <a:t>?</a:t>
            </a: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endParaRPr lang="en-US" sz="1400" dirty="0">
              <a:solidFill>
                <a:srgbClr val="000000"/>
              </a:solidFill>
              <a:latin typeface="Arial" panose="020B0604020202020204" pitchFamily="34" charset="0"/>
            </a:endParaRPr>
          </a:p>
          <a:p>
            <a:pPr>
              <a:buFont typeface="+mj-lt"/>
              <a:buAutoNum type="arabicPeriod" startAt="7"/>
            </a:pPr>
            <a:r>
              <a:rPr lang="en-US" sz="1400" dirty="0">
                <a:solidFill>
                  <a:srgbClr val="000000"/>
                </a:solidFill>
                <a:latin typeface="Arial" panose="020B0604020202020204" pitchFamily="34" charset="0"/>
              </a:rPr>
              <a:t>What do the Sons of Liberty want to do in response to </a:t>
            </a:r>
            <a:r>
              <a:rPr lang="en-US" sz="1400" dirty="0" err="1">
                <a:solidFill>
                  <a:srgbClr val="000000"/>
                </a:solidFill>
                <a:latin typeface="Arial" panose="020B0604020202020204" pitchFamily="34" charset="0"/>
              </a:rPr>
              <a:t>Seider</a:t>
            </a:r>
            <a:r>
              <a:rPr lang="en-US" sz="1400" dirty="0">
                <a:solidFill>
                  <a:srgbClr val="000000"/>
                </a:solidFill>
                <a:latin typeface="Arial" panose="020B0604020202020204" pitchFamily="34" charset="0"/>
              </a:rPr>
              <a:t>?</a:t>
            </a:r>
          </a:p>
          <a:p>
            <a:pPr>
              <a:buFont typeface="+mj-lt"/>
              <a:buAutoNum type="arabicPeriod" startAt="7"/>
            </a:pPr>
            <a:endParaRPr lang="en-US" sz="1800" dirty="0">
              <a:solidFill>
                <a:srgbClr val="000000"/>
              </a:solidFill>
              <a:latin typeface="Arial" panose="020B0604020202020204" pitchFamily="34" charset="0"/>
            </a:endParaRPr>
          </a:p>
          <a:p>
            <a:pPr>
              <a:buFont typeface="+mj-lt"/>
              <a:buAutoNum type="arabicPeriod" startAt="7"/>
            </a:pPr>
            <a:endParaRPr lang="en-US" sz="1800" dirty="0">
              <a:solidFill>
                <a:srgbClr val="000000"/>
              </a:solidFill>
              <a:latin typeface="Arial" panose="020B0604020202020204" pitchFamily="34" charset="0"/>
            </a:endParaRPr>
          </a:p>
          <a:p>
            <a:pPr>
              <a:buFont typeface="+mj-lt"/>
              <a:buAutoNum type="arabicPeriod" startAt="7"/>
            </a:pPr>
            <a:endParaRPr lang="en-US" sz="1800" dirty="0">
              <a:solidFill>
                <a:srgbClr val="000000"/>
              </a:solidFill>
              <a:latin typeface="Arial" panose="020B0604020202020204" pitchFamily="34" charset="0"/>
            </a:endParaRPr>
          </a:p>
        </p:txBody>
      </p:sp>
      <p:sp>
        <p:nvSpPr>
          <p:cNvPr id="6" name="Rectangle 5">
            <a:extLst>
              <a:ext uri="{FF2B5EF4-FFF2-40B4-BE49-F238E27FC236}">
                <a16:creationId xmlns:a16="http://schemas.microsoft.com/office/drawing/2014/main" id="{62B9A3B5-4EF4-4ACE-8158-78210CDEFB22}"/>
              </a:ext>
            </a:extLst>
          </p:cNvPr>
          <p:cNvSpPr/>
          <p:nvPr/>
        </p:nvSpPr>
        <p:spPr>
          <a:xfrm>
            <a:off x="4888523" y="2143095"/>
            <a:ext cx="4267200" cy="3170099"/>
          </a:xfrm>
          <a:prstGeom prst="rect">
            <a:avLst/>
          </a:prstGeom>
        </p:spPr>
        <p:txBody>
          <a:bodyPr wrap="square">
            <a:spAutoFit/>
          </a:bodyPr>
          <a:lstStyle/>
          <a:p>
            <a:r>
              <a:rPr lang="en-US" sz="1800" b="1" u="sng" dirty="0">
                <a:solidFill>
                  <a:srgbClr val="000000"/>
                </a:solidFill>
                <a:latin typeface="Arial" panose="020B0604020202020204" pitchFamily="34" charset="0"/>
              </a:rPr>
              <a:t>Part 3</a:t>
            </a:r>
            <a:endParaRPr lang="en-US" sz="1800" b="1" u="sng" dirty="0"/>
          </a:p>
          <a:p>
            <a:r>
              <a:rPr lang="en-US" sz="1400" dirty="0">
                <a:solidFill>
                  <a:srgbClr val="000000"/>
                </a:solidFill>
                <a:latin typeface="Arial" panose="020B0604020202020204" pitchFamily="34" charset="0"/>
              </a:rPr>
              <a:t>9. Who would you say is more responsible for the tension in the city - the Sons of Liberty or the British soldiers? Explain.</a:t>
            </a: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pPr>
              <a:buFont typeface="+mj-lt"/>
              <a:buAutoNum type="arabicPeriod" startAt="12"/>
            </a:pPr>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10How do you feel about your boss, Mr. </a:t>
            </a:r>
            <a:r>
              <a:rPr lang="en-US" sz="1400" dirty="0" err="1">
                <a:solidFill>
                  <a:srgbClr val="000000"/>
                </a:solidFill>
                <a:latin typeface="Arial" panose="020B0604020202020204" pitchFamily="34" charset="0"/>
              </a:rPr>
              <a:t>Edes</a:t>
            </a:r>
            <a:r>
              <a:rPr lang="en-US" sz="1400" dirty="0">
                <a:solidFill>
                  <a:srgbClr val="000000"/>
                </a:solidFill>
                <a:latin typeface="Arial" panose="020B0604020202020204" pitchFamily="34" charset="0"/>
              </a:rPr>
              <a:t>?</a:t>
            </a:r>
          </a:p>
        </p:txBody>
      </p:sp>
      <p:sp>
        <p:nvSpPr>
          <p:cNvPr id="8" name="Rectangle 7">
            <a:extLst>
              <a:ext uri="{FF2B5EF4-FFF2-40B4-BE49-F238E27FC236}">
                <a16:creationId xmlns:a16="http://schemas.microsoft.com/office/drawing/2014/main" id="{3F6D3F5B-E9F5-4F3A-8847-681AFA17A5D1}"/>
              </a:ext>
            </a:extLst>
          </p:cNvPr>
          <p:cNvSpPr/>
          <p:nvPr/>
        </p:nvSpPr>
        <p:spPr>
          <a:xfrm>
            <a:off x="643570" y="1376415"/>
            <a:ext cx="6040071" cy="584775"/>
          </a:xfrm>
          <a:prstGeom prst="rect">
            <a:avLst/>
          </a:prstGeom>
        </p:spPr>
        <p:txBody>
          <a:bodyPr wrap="square">
            <a:spAutoFit/>
          </a:bodyPr>
          <a:lstStyle/>
          <a:p>
            <a:pPr algn="ctr"/>
            <a:r>
              <a:rPr lang="en-US" sz="1600" b="1" dirty="0">
                <a:solidFill>
                  <a:srgbClr val="000000"/>
                </a:solidFill>
                <a:latin typeface="Arial" panose="020B0604020202020204" pitchFamily="34" charset="0"/>
              </a:rPr>
              <a:t>Directions: Answer the following questions as you play through or after you finish part2</a:t>
            </a:r>
            <a:endParaRPr lang="en-US" sz="1600" b="1" dirty="0"/>
          </a:p>
        </p:txBody>
      </p:sp>
      <p:cxnSp>
        <p:nvCxnSpPr>
          <p:cNvPr id="10" name="Straight Connector 9">
            <a:extLst>
              <a:ext uri="{FF2B5EF4-FFF2-40B4-BE49-F238E27FC236}">
                <a16:creationId xmlns:a16="http://schemas.microsoft.com/office/drawing/2014/main" id="{38C30DBF-CC3A-48F4-9E85-FF2722B4C644}"/>
              </a:ext>
            </a:extLst>
          </p:cNvPr>
          <p:cNvCxnSpPr>
            <a:cxnSpLocks/>
          </p:cNvCxnSpPr>
          <p:nvPr/>
        </p:nvCxnSpPr>
        <p:spPr>
          <a:xfrm flipV="1">
            <a:off x="58649" y="1256585"/>
            <a:ext cx="6624992" cy="190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279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2E9A2-C483-49FA-BF13-BA8661DBA57C}"/>
              </a:ext>
            </a:extLst>
          </p:cNvPr>
          <p:cNvSpPr/>
          <p:nvPr/>
        </p:nvSpPr>
        <p:spPr>
          <a:xfrm>
            <a:off x="11723" y="1029454"/>
            <a:ext cx="1706073" cy="246221"/>
          </a:xfrm>
          <a:prstGeom prst="rect">
            <a:avLst/>
          </a:prstGeom>
        </p:spPr>
        <p:txBody>
          <a:bodyPr wrap="square">
            <a:spAutoFit/>
          </a:bodyPr>
          <a:lstStyle/>
          <a:p>
            <a:r>
              <a:rPr lang="en-US" dirty="0">
                <a:hlinkClick r:id="rId2"/>
              </a:rPr>
              <a:t>https://www.mission-us.org/</a:t>
            </a:r>
            <a:endParaRPr lang="en-US" dirty="0"/>
          </a:p>
        </p:txBody>
      </p:sp>
      <p:pic>
        <p:nvPicPr>
          <p:cNvPr id="4098" name="Picture 2">
            <a:extLst>
              <a:ext uri="{FF2B5EF4-FFF2-40B4-BE49-F238E27FC236}">
                <a16:creationId xmlns:a16="http://schemas.microsoft.com/office/drawing/2014/main" id="{F2593087-37AD-407E-B7C2-12A721C10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3" y="1293355"/>
            <a:ext cx="820615" cy="820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68F46C-87EE-4F49-B18A-E6651EDBA911}"/>
              </a:ext>
            </a:extLst>
          </p:cNvPr>
          <p:cNvSpPr/>
          <p:nvPr/>
        </p:nvSpPr>
        <p:spPr>
          <a:xfrm>
            <a:off x="58649" y="689827"/>
            <a:ext cx="6566344" cy="566758"/>
          </a:xfrm>
          <a:prstGeom prst="rect">
            <a:avLst/>
          </a:prstGeom>
        </p:spPr>
        <p:txBody>
          <a:bodyPr wrap="square">
            <a:spAutoFit/>
          </a:bodyPr>
          <a:lstStyle/>
          <a:p>
            <a:pPr algn="ctr">
              <a:lnSpc>
                <a:spcPct val="115000"/>
              </a:lnSpc>
            </a:pPr>
            <a:r>
              <a:rPr lang="en-US" sz="1400" b="1" dirty="0">
                <a:latin typeface="Arial" panose="020B0604020202020204" pitchFamily="34" charset="0"/>
                <a:ea typeface="SimSun-ExtB" panose="02010609060101010101" pitchFamily="49" charset="-122"/>
                <a:cs typeface="Arial" panose="020B0604020202020204" pitchFamily="34" charset="0"/>
              </a:rPr>
              <a:t>Purpose: Experience life in colonial New England on the eve of the Revolution.</a:t>
            </a:r>
          </a:p>
        </p:txBody>
      </p:sp>
      <p:pic>
        <p:nvPicPr>
          <p:cNvPr id="5" name="Picture 4">
            <a:extLst>
              <a:ext uri="{FF2B5EF4-FFF2-40B4-BE49-F238E27FC236}">
                <a16:creationId xmlns:a16="http://schemas.microsoft.com/office/drawing/2014/main" id="{520AAC4E-753C-4428-9E66-5C5F441FBE10}"/>
              </a:ext>
            </a:extLst>
          </p:cNvPr>
          <p:cNvPicPr>
            <a:picLocks noChangeAspect="1"/>
          </p:cNvPicPr>
          <p:nvPr/>
        </p:nvPicPr>
        <p:blipFill>
          <a:blip r:embed="rId4"/>
          <a:stretch>
            <a:fillRect/>
          </a:stretch>
        </p:blipFill>
        <p:spPr>
          <a:xfrm>
            <a:off x="0" y="21363"/>
            <a:ext cx="6683641" cy="590849"/>
          </a:xfrm>
          <a:prstGeom prst="rect">
            <a:avLst/>
          </a:prstGeom>
        </p:spPr>
      </p:pic>
      <p:pic>
        <p:nvPicPr>
          <p:cNvPr id="4" name="Picture 3">
            <a:extLst>
              <a:ext uri="{FF2B5EF4-FFF2-40B4-BE49-F238E27FC236}">
                <a16:creationId xmlns:a16="http://schemas.microsoft.com/office/drawing/2014/main" id="{DBD8D259-5594-441E-8DCB-321F96DF2D9E}"/>
              </a:ext>
            </a:extLst>
          </p:cNvPr>
          <p:cNvPicPr>
            <a:picLocks noChangeAspect="1"/>
          </p:cNvPicPr>
          <p:nvPr/>
        </p:nvPicPr>
        <p:blipFill>
          <a:blip r:embed="rId5"/>
          <a:stretch>
            <a:fillRect/>
          </a:stretch>
        </p:blipFill>
        <p:spPr>
          <a:xfrm>
            <a:off x="6683641" y="21363"/>
            <a:ext cx="2397303" cy="1600200"/>
          </a:xfrm>
          <a:prstGeom prst="rect">
            <a:avLst/>
          </a:prstGeom>
        </p:spPr>
      </p:pic>
      <p:sp>
        <p:nvSpPr>
          <p:cNvPr id="7" name="Rectangle 6">
            <a:extLst>
              <a:ext uri="{FF2B5EF4-FFF2-40B4-BE49-F238E27FC236}">
                <a16:creationId xmlns:a16="http://schemas.microsoft.com/office/drawing/2014/main" id="{B1B5D5AD-6AA0-4FBE-8D66-AA3F0F36560D}"/>
              </a:ext>
            </a:extLst>
          </p:cNvPr>
          <p:cNvSpPr/>
          <p:nvPr/>
        </p:nvSpPr>
        <p:spPr>
          <a:xfrm>
            <a:off x="-37113" y="2117642"/>
            <a:ext cx="3389913" cy="3139321"/>
          </a:xfrm>
          <a:prstGeom prst="rect">
            <a:avLst/>
          </a:prstGeom>
        </p:spPr>
        <p:txBody>
          <a:bodyPr wrap="square">
            <a:spAutoFit/>
          </a:bodyPr>
          <a:lstStyle/>
          <a:p>
            <a:r>
              <a:rPr lang="en-US" sz="1800" b="1" u="sng" dirty="0">
                <a:solidFill>
                  <a:srgbClr val="000000"/>
                </a:solidFill>
                <a:latin typeface="Arial" panose="020B0604020202020204" pitchFamily="34" charset="0"/>
              </a:rPr>
              <a:t>Part 4/5</a:t>
            </a:r>
            <a:endParaRPr lang="en-US" sz="1800" b="1" u="sng" dirty="0"/>
          </a:p>
          <a:p>
            <a:r>
              <a:rPr lang="en-US" sz="1400" dirty="0">
                <a:solidFill>
                  <a:srgbClr val="000000"/>
                </a:solidFill>
                <a:latin typeface="Arial" panose="020B0604020202020204" pitchFamily="34" charset="0"/>
              </a:rPr>
              <a:t>11. Who did you choose to join? Why?</a:t>
            </a:r>
          </a:p>
          <a:p>
            <a:pPr>
              <a:buFont typeface="+mj-lt"/>
              <a:buAutoNum type="arabicPeriod" startAt="15"/>
            </a:pPr>
            <a:endParaRPr lang="en-US" sz="1400" dirty="0">
              <a:solidFill>
                <a:srgbClr val="000000"/>
              </a:solidFill>
              <a:latin typeface="Arial" panose="020B0604020202020204" pitchFamily="34" charset="0"/>
            </a:endParaRPr>
          </a:p>
          <a:p>
            <a:pPr>
              <a:buFont typeface="+mj-lt"/>
              <a:buAutoNum type="arabicPeriod" startAt="15"/>
            </a:pPr>
            <a:endParaRPr lang="en-US" sz="1400" dirty="0">
              <a:solidFill>
                <a:srgbClr val="000000"/>
              </a:solidFill>
              <a:latin typeface="Arial" panose="020B0604020202020204" pitchFamily="34" charset="0"/>
            </a:endParaRPr>
          </a:p>
          <a:p>
            <a:pPr>
              <a:buFont typeface="+mj-lt"/>
              <a:buAutoNum type="arabicPeriod" startAt="15"/>
            </a:pPr>
            <a:endParaRPr lang="en-US" sz="1400" dirty="0">
              <a:solidFill>
                <a:srgbClr val="000000"/>
              </a:solidFill>
              <a:latin typeface="Arial" panose="020B0604020202020204" pitchFamily="34" charset="0"/>
            </a:endParaRPr>
          </a:p>
          <a:p>
            <a:pPr>
              <a:buFont typeface="+mj-lt"/>
              <a:buAutoNum type="arabicPeriod" startAt="15"/>
            </a:pPr>
            <a:endParaRPr lang="en-US" sz="1400" dirty="0">
              <a:solidFill>
                <a:srgbClr val="000000"/>
              </a:solidFill>
              <a:latin typeface="Arial" panose="020B0604020202020204" pitchFamily="34" charset="0"/>
            </a:endParaRPr>
          </a:p>
          <a:p>
            <a:pPr>
              <a:buFont typeface="+mj-lt"/>
              <a:buAutoNum type="arabicPeriod" startAt="15"/>
            </a:pPr>
            <a:endParaRPr lang="en-US" sz="1400" dirty="0">
              <a:solidFill>
                <a:srgbClr val="000000"/>
              </a:solidFill>
              <a:latin typeface="Arial" panose="020B0604020202020204" pitchFamily="34" charset="0"/>
            </a:endParaRPr>
          </a:p>
          <a:p>
            <a:pPr>
              <a:buFont typeface="+mj-lt"/>
              <a:buAutoNum type="arabicPeriod" startAt="15"/>
            </a:pPr>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12. What happened to you next?</a:t>
            </a:r>
          </a:p>
          <a:p>
            <a:pPr>
              <a:buFont typeface="+mj-lt"/>
              <a:buAutoNum type="arabicPeriod" startAt="7"/>
            </a:pPr>
            <a:endParaRPr lang="en-US" sz="1800" dirty="0">
              <a:solidFill>
                <a:srgbClr val="000000"/>
              </a:solidFill>
              <a:latin typeface="Arial" panose="020B0604020202020204" pitchFamily="34" charset="0"/>
            </a:endParaRPr>
          </a:p>
          <a:p>
            <a:pPr>
              <a:buFont typeface="+mj-lt"/>
              <a:buAutoNum type="arabicPeriod" startAt="7"/>
            </a:pPr>
            <a:endParaRPr lang="en-US" sz="1800" dirty="0">
              <a:solidFill>
                <a:srgbClr val="000000"/>
              </a:solidFill>
              <a:latin typeface="Arial" panose="020B0604020202020204" pitchFamily="34" charset="0"/>
            </a:endParaRPr>
          </a:p>
          <a:p>
            <a:pPr>
              <a:buFont typeface="+mj-lt"/>
              <a:buAutoNum type="arabicPeriod" startAt="7"/>
            </a:pPr>
            <a:endParaRPr lang="en-US" sz="1800" dirty="0">
              <a:solidFill>
                <a:srgbClr val="000000"/>
              </a:solidFill>
              <a:latin typeface="Arial" panose="020B0604020202020204" pitchFamily="34" charset="0"/>
            </a:endParaRPr>
          </a:p>
        </p:txBody>
      </p:sp>
      <p:sp>
        <p:nvSpPr>
          <p:cNvPr id="6" name="Rectangle 5">
            <a:extLst>
              <a:ext uri="{FF2B5EF4-FFF2-40B4-BE49-F238E27FC236}">
                <a16:creationId xmlns:a16="http://schemas.microsoft.com/office/drawing/2014/main" id="{62B9A3B5-4EF4-4ACE-8158-78210CDEFB22}"/>
              </a:ext>
            </a:extLst>
          </p:cNvPr>
          <p:cNvSpPr/>
          <p:nvPr/>
        </p:nvSpPr>
        <p:spPr>
          <a:xfrm>
            <a:off x="4038600" y="2143095"/>
            <a:ext cx="5117123" cy="3600986"/>
          </a:xfrm>
          <a:prstGeom prst="rect">
            <a:avLst/>
          </a:prstGeom>
        </p:spPr>
        <p:txBody>
          <a:bodyPr wrap="square">
            <a:spAutoFit/>
          </a:bodyPr>
          <a:lstStyle/>
          <a:p>
            <a:r>
              <a:rPr lang="en-US" sz="1800" b="1" u="sng" dirty="0">
                <a:solidFill>
                  <a:srgbClr val="000000"/>
                </a:solidFill>
                <a:latin typeface="Arial" panose="020B0604020202020204" pitchFamily="34" charset="0"/>
              </a:rPr>
              <a:t>Epilogue</a:t>
            </a:r>
            <a:endParaRPr lang="en-US" sz="1800" b="1" u="sng" dirty="0"/>
          </a:p>
          <a:p>
            <a:r>
              <a:rPr lang="en-US" sz="1400" dirty="0">
                <a:solidFill>
                  <a:srgbClr val="000000"/>
                </a:solidFill>
                <a:latin typeface="Arial" panose="020B0604020202020204" pitchFamily="34" charset="0"/>
              </a:rPr>
              <a:t>13. Do you think the patriots reacted properly to the events of these 5 days? Explain.</a:t>
            </a: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14. What is one choice in the game you wish you had made differently? Explain.</a:t>
            </a: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15. After playing through the game are you more or less convinced that going to war with Britain was the right choice? Explain.</a:t>
            </a:r>
          </a:p>
        </p:txBody>
      </p:sp>
      <p:sp>
        <p:nvSpPr>
          <p:cNvPr id="8" name="Rectangle 7">
            <a:extLst>
              <a:ext uri="{FF2B5EF4-FFF2-40B4-BE49-F238E27FC236}">
                <a16:creationId xmlns:a16="http://schemas.microsoft.com/office/drawing/2014/main" id="{3F6D3F5B-E9F5-4F3A-8847-681AFA17A5D1}"/>
              </a:ext>
            </a:extLst>
          </p:cNvPr>
          <p:cNvSpPr/>
          <p:nvPr/>
        </p:nvSpPr>
        <p:spPr>
          <a:xfrm>
            <a:off x="643570" y="1376415"/>
            <a:ext cx="6040071" cy="584775"/>
          </a:xfrm>
          <a:prstGeom prst="rect">
            <a:avLst/>
          </a:prstGeom>
        </p:spPr>
        <p:txBody>
          <a:bodyPr wrap="square">
            <a:spAutoFit/>
          </a:bodyPr>
          <a:lstStyle/>
          <a:p>
            <a:pPr algn="ctr"/>
            <a:r>
              <a:rPr lang="en-US" sz="1600" b="1" dirty="0">
                <a:solidFill>
                  <a:srgbClr val="000000"/>
                </a:solidFill>
                <a:latin typeface="Arial" panose="020B0604020202020204" pitchFamily="34" charset="0"/>
              </a:rPr>
              <a:t>Directions: Answer the following questions as you play through or after you finish part2</a:t>
            </a:r>
            <a:endParaRPr lang="en-US" sz="1600" b="1" dirty="0"/>
          </a:p>
        </p:txBody>
      </p:sp>
      <p:cxnSp>
        <p:nvCxnSpPr>
          <p:cNvPr id="10" name="Straight Connector 9">
            <a:extLst>
              <a:ext uri="{FF2B5EF4-FFF2-40B4-BE49-F238E27FC236}">
                <a16:creationId xmlns:a16="http://schemas.microsoft.com/office/drawing/2014/main" id="{38C30DBF-CC3A-48F4-9E85-FF2722B4C644}"/>
              </a:ext>
            </a:extLst>
          </p:cNvPr>
          <p:cNvCxnSpPr>
            <a:cxnSpLocks/>
          </p:cNvCxnSpPr>
          <p:nvPr/>
        </p:nvCxnSpPr>
        <p:spPr>
          <a:xfrm flipV="1">
            <a:off x="58649" y="1256585"/>
            <a:ext cx="6624992" cy="1909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03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34B68DA8-50D6-4532-B3EE-10B1483F8890}"/>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BCC6BC91-D6FA-4E83-BF5A-BF35CD204EE4}" type="slidenum">
              <a:rPr lang="en-US" altLang="en-US" sz="1400">
                <a:latin typeface="Arial" panose="020B0604020202020204" pitchFamily="34" charset="0"/>
              </a:rPr>
              <a:pPr eaLnBrk="1" hangingPunct="1"/>
              <a:t>43</a:t>
            </a:fld>
            <a:endParaRPr lang="en-US" altLang="en-US" sz="1400">
              <a:latin typeface="Arial" panose="020B0604020202020204" pitchFamily="34" charset="0"/>
            </a:endParaRPr>
          </a:p>
        </p:txBody>
      </p:sp>
      <p:sp>
        <p:nvSpPr>
          <p:cNvPr id="34819" name="Text Box 4">
            <a:extLst>
              <a:ext uri="{FF2B5EF4-FFF2-40B4-BE49-F238E27FC236}">
                <a16:creationId xmlns:a16="http://schemas.microsoft.com/office/drawing/2014/main" id="{C27541FF-16BE-40B9-BC1C-B692084FFEDD}"/>
              </a:ext>
            </a:extLst>
          </p:cNvPr>
          <p:cNvSpPr txBox="1">
            <a:spLocks noChangeArrowheads="1"/>
          </p:cNvSpPr>
          <p:nvPr/>
        </p:nvSpPr>
        <p:spPr bwMode="auto">
          <a:xfrm>
            <a:off x="15240" y="-18320"/>
            <a:ext cx="735482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u="sng" dirty="0">
                <a:latin typeface="+mn-lt"/>
              </a:rPr>
              <a:t>THE AMERICAN REVOLUTION: </a:t>
            </a:r>
          </a:p>
          <a:p>
            <a:pPr marL="171450" indent="-171450" eaLnBrk="1" hangingPunct="1">
              <a:spcBef>
                <a:spcPct val="50000"/>
              </a:spcBef>
              <a:buFont typeface="Wingdings" panose="05000000000000000000" pitchFamily="2" charset="2"/>
              <a:buChar char="q"/>
            </a:pPr>
            <a:r>
              <a:rPr lang="en-US" altLang="en-US" sz="1200" b="1" dirty="0">
                <a:latin typeface="+mn-lt"/>
              </a:rPr>
              <a:t>-</a:t>
            </a:r>
            <a:r>
              <a:rPr lang="en-US" altLang="en-US" sz="1200" b="1" u="sng" dirty="0">
                <a:latin typeface="+mn-lt"/>
              </a:rPr>
              <a:t>The American Army</a:t>
            </a:r>
            <a:r>
              <a:rPr lang="en-US" altLang="en-US" sz="1200" b="1" dirty="0">
                <a:latin typeface="+mn-lt"/>
              </a:rPr>
              <a:t>: (____________________ Army, _____________________ Army)</a:t>
            </a:r>
          </a:p>
          <a:p>
            <a:pPr marL="171450" indent="-171450" eaLnBrk="1" hangingPunct="1">
              <a:spcBef>
                <a:spcPct val="50000"/>
              </a:spcBef>
              <a:buFont typeface="Wingdings" panose="05000000000000000000" pitchFamily="2" charset="2"/>
              <a:buChar char="q"/>
            </a:pPr>
            <a:r>
              <a:rPr lang="en-US" altLang="en-US" sz="1200" b="1" dirty="0">
                <a:latin typeface="+mn-lt"/>
              </a:rPr>
              <a:t>  </a:t>
            </a:r>
            <a:r>
              <a:rPr lang="en-US" altLang="en-US" sz="1200" dirty="0">
                <a:latin typeface="+mn-lt"/>
              </a:rPr>
              <a:t>In the beginning, the Continental Army was made up of ___________________, frontiersmen, and ___________________ who left their homes to fight the British.  Many believed the war would be short.  	</a:t>
            </a:r>
          </a:p>
          <a:p>
            <a:pPr marL="171450" indent="-171450" eaLnBrk="1" hangingPunct="1">
              <a:spcBef>
                <a:spcPct val="50000"/>
              </a:spcBef>
              <a:buFont typeface="Wingdings" panose="05000000000000000000" pitchFamily="2" charset="2"/>
              <a:buChar char="q"/>
            </a:pPr>
            <a:r>
              <a:rPr lang="en-US" altLang="en-US" sz="1200" dirty="0">
                <a:latin typeface="+mn-lt"/>
              </a:rPr>
              <a:t>  At first, they had to provide their own __________________, ammunition, and uniforms.  </a:t>
            </a:r>
          </a:p>
          <a:p>
            <a:pPr marL="171450" indent="-171450" eaLnBrk="1" hangingPunct="1">
              <a:spcBef>
                <a:spcPct val="50000"/>
              </a:spcBef>
              <a:buFont typeface="Wingdings" panose="05000000000000000000" pitchFamily="2" charset="2"/>
              <a:buChar char="q"/>
            </a:pPr>
            <a:r>
              <a:rPr lang="en-US" altLang="en-US" sz="1200" dirty="0">
                <a:latin typeface="+mn-lt"/>
              </a:rPr>
              <a:t>  Over time, they would be formed into regular units with uniforms and proper equipment. </a:t>
            </a:r>
            <a:endParaRPr lang="en-US" altLang="en-US" sz="1200" b="1" dirty="0">
              <a:latin typeface="+mn-lt"/>
            </a:endParaRPr>
          </a:p>
        </p:txBody>
      </p:sp>
      <p:pic>
        <p:nvPicPr>
          <p:cNvPr id="34821" name="Picture 10" descr="13 star flag">
            <a:extLst>
              <a:ext uri="{FF2B5EF4-FFF2-40B4-BE49-F238E27FC236}">
                <a16:creationId xmlns:a16="http://schemas.microsoft.com/office/drawing/2014/main" id="{92BB5CCA-49ED-4C61-A43B-24B348A1A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23056"/>
            <a:ext cx="16002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11">
            <a:extLst>
              <a:ext uri="{FF2B5EF4-FFF2-40B4-BE49-F238E27FC236}">
                <a16:creationId xmlns:a16="http://schemas.microsoft.com/office/drawing/2014/main" id="{F57118BE-70E2-4A43-BCB3-20F06F18EFDF}"/>
              </a:ext>
            </a:extLst>
          </p:cNvPr>
          <p:cNvSpPr txBox="1">
            <a:spLocks noChangeArrowheads="1"/>
          </p:cNvSpPr>
          <p:nvPr/>
        </p:nvSpPr>
        <p:spPr bwMode="auto">
          <a:xfrm>
            <a:off x="7505700" y="1581546"/>
            <a:ext cx="1371600" cy="468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b="1" dirty="0">
                <a:latin typeface="Times New Roman" panose="02020603050405020304" pitchFamily="18" charset="0"/>
              </a:rPr>
              <a:t>The Betsy Ross Flag: One of the first flags used in the United States.  </a:t>
            </a:r>
          </a:p>
        </p:txBody>
      </p:sp>
      <p:graphicFrame>
        <p:nvGraphicFramePr>
          <p:cNvPr id="28719" name="Group 47">
            <a:extLst>
              <a:ext uri="{FF2B5EF4-FFF2-40B4-BE49-F238E27FC236}">
                <a16:creationId xmlns:a16="http://schemas.microsoft.com/office/drawing/2014/main" id="{9E5557D1-422B-412F-9443-D6958A4926D9}"/>
              </a:ext>
            </a:extLst>
          </p:cNvPr>
          <p:cNvGraphicFramePr>
            <a:graphicFrameLocks noGrp="1"/>
          </p:cNvGraphicFramePr>
          <p:nvPr>
            <p:extLst>
              <p:ext uri="{D42A27DB-BD31-4B8C-83A1-F6EECF244321}">
                <p14:modId xmlns:p14="http://schemas.microsoft.com/office/powerpoint/2010/main" val="3780464316"/>
              </p:ext>
            </p:extLst>
          </p:nvPr>
        </p:nvGraphicFramePr>
        <p:xfrm>
          <a:off x="36576" y="2362200"/>
          <a:ext cx="9107424" cy="4495795"/>
        </p:xfrm>
        <a:graphic>
          <a:graphicData uri="http://schemas.openxmlformats.org/drawingml/2006/table">
            <a:tbl>
              <a:tblPr/>
              <a:tblGrid>
                <a:gridCol w="4553712">
                  <a:extLst>
                    <a:ext uri="{9D8B030D-6E8A-4147-A177-3AD203B41FA5}">
                      <a16:colId xmlns:a16="http://schemas.microsoft.com/office/drawing/2014/main" val="20000"/>
                    </a:ext>
                  </a:extLst>
                </a:gridCol>
                <a:gridCol w="4553712">
                  <a:extLst>
                    <a:ext uri="{9D8B030D-6E8A-4147-A177-3AD203B41FA5}">
                      <a16:colId xmlns:a16="http://schemas.microsoft.com/office/drawing/2014/main" val="20001"/>
                    </a:ext>
                  </a:extLst>
                </a:gridCol>
              </a:tblGrid>
              <a:tr h="354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American Advantages: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American Disadvantages: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11" name="Picture 10">
            <a:extLst>
              <a:ext uri="{FF2B5EF4-FFF2-40B4-BE49-F238E27FC236}">
                <a16:creationId xmlns:a16="http://schemas.microsoft.com/office/drawing/2014/main" id="{C05E39B5-29F9-48C7-A658-04A8831A86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429" y="2033500"/>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7D559820-D100-4B4B-90BA-39AA78B08D2C}"/>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0181604F-61C4-48B2-AC8E-E7237812F3C6}" type="slidenum">
              <a:rPr lang="en-US" altLang="en-US" sz="1400">
                <a:latin typeface="Arial" panose="020B0604020202020204" pitchFamily="34" charset="0"/>
              </a:rPr>
              <a:pPr eaLnBrk="1" hangingPunct="1"/>
              <a:t>44</a:t>
            </a:fld>
            <a:endParaRPr lang="en-US" altLang="en-US" sz="1400">
              <a:latin typeface="Arial" panose="020B0604020202020204" pitchFamily="34" charset="0"/>
            </a:endParaRPr>
          </a:p>
        </p:txBody>
      </p:sp>
      <p:sp>
        <p:nvSpPr>
          <p:cNvPr id="35843" name="Text Box 2">
            <a:extLst>
              <a:ext uri="{FF2B5EF4-FFF2-40B4-BE49-F238E27FC236}">
                <a16:creationId xmlns:a16="http://schemas.microsoft.com/office/drawing/2014/main" id="{69DD192B-96B1-4A0E-89E7-273029C3EDA3}"/>
              </a:ext>
            </a:extLst>
          </p:cNvPr>
          <p:cNvSpPr txBox="1">
            <a:spLocks noChangeArrowheads="1"/>
          </p:cNvSpPr>
          <p:nvPr/>
        </p:nvSpPr>
        <p:spPr bwMode="auto">
          <a:xfrm>
            <a:off x="0" y="0"/>
            <a:ext cx="7534656"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dirty="0">
                <a:latin typeface="+mn-lt"/>
              </a:rPr>
              <a:t>THE AMERICAN REVOLUTION: </a:t>
            </a:r>
          </a:p>
          <a:p>
            <a:pPr marL="285750" indent="-285750" eaLnBrk="1" hangingPunct="1">
              <a:spcBef>
                <a:spcPct val="50000"/>
              </a:spcBef>
              <a:buFont typeface="Wingdings" panose="05000000000000000000" pitchFamily="2" charset="2"/>
              <a:buChar char="q"/>
            </a:pPr>
            <a:r>
              <a:rPr lang="en-US" altLang="en-US" sz="1400" b="1" u="sng" dirty="0">
                <a:latin typeface="+mn-lt"/>
              </a:rPr>
              <a:t>The British Army</a:t>
            </a:r>
            <a:r>
              <a:rPr lang="en-US" altLang="en-US" sz="1400" b="1" dirty="0">
                <a:latin typeface="+mn-lt"/>
              </a:rPr>
              <a:t>: (_________________, ________________)</a:t>
            </a:r>
          </a:p>
          <a:p>
            <a:pPr marL="285750" indent="-285750" eaLnBrk="1" hangingPunct="1">
              <a:spcBef>
                <a:spcPct val="50000"/>
              </a:spcBef>
              <a:buFont typeface="Wingdings" panose="05000000000000000000" pitchFamily="2" charset="2"/>
              <a:buChar char="q"/>
            </a:pPr>
            <a:r>
              <a:rPr lang="en-US" altLang="en-US" sz="1400" dirty="0">
                <a:latin typeface="+mn-lt"/>
              </a:rPr>
              <a:t>The British Army was made up of ___________________ soldiers.  They were highly ____________________ and the best equipped army in the world.  </a:t>
            </a:r>
          </a:p>
          <a:p>
            <a:pPr marL="285750" indent="-285750" eaLnBrk="1" hangingPunct="1">
              <a:spcBef>
                <a:spcPct val="50000"/>
              </a:spcBef>
              <a:buFont typeface="Wingdings" panose="05000000000000000000" pitchFamily="2" charset="2"/>
              <a:buChar char="q"/>
            </a:pPr>
            <a:r>
              <a:rPr lang="en-US" altLang="en-US" sz="1400" dirty="0">
                <a:latin typeface="+mn-lt"/>
              </a:rPr>
              <a:t>They believed the war would be short.    	</a:t>
            </a:r>
          </a:p>
          <a:p>
            <a:pPr marL="285750" indent="-285750" eaLnBrk="1" hangingPunct="1">
              <a:spcBef>
                <a:spcPct val="50000"/>
              </a:spcBef>
              <a:buFont typeface="Wingdings" panose="05000000000000000000" pitchFamily="2" charset="2"/>
              <a:buChar char="q"/>
            </a:pPr>
            <a:r>
              <a:rPr lang="en-US" altLang="en-US" sz="1400" dirty="0">
                <a:latin typeface="+mn-lt"/>
              </a:rPr>
              <a:t>The British would hire German ________________________ to help fight the war.  </a:t>
            </a:r>
            <a:endParaRPr lang="en-US" altLang="en-US" sz="1400" b="1" dirty="0">
              <a:latin typeface="+mn-lt"/>
            </a:endParaRPr>
          </a:p>
        </p:txBody>
      </p:sp>
      <p:graphicFrame>
        <p:nvGraphicFramePr>
          <p:cNvPr id="217095" name="Group 7">
            <a:extLst>
              <a:ext uri="{FF2B5EF4-FFF2-40B4-BE49-F238E27FC236}">
                <a16:creationId xmlns:a16="http://schemas.microsoft.com/office/drawing/2014/main" id="{76B17358-D5B5-4666-9ED7-9E24893004B5}"/>
              </a:ext>
            </a:extLst>
          </p:cNvPr>
          <p:cNvGraphicFramePr>
            <a:graphicFrameLocks noGrp="1"/>
          </p:cNvGraphicFramePr>
          <p:nvPr>
            <p:extLst>
              <p:ext uri="{D42A27DB-BD31-4B8C-83A1-F6EECF244321}">
                <p14:modId xmlns:p14="http://schemas.microsoft.com/office/powerpoint/2010/main" val="2421536166"/>
              </p:ext>
            </p:extLst>
          </p:nvPr>
        </p:nvGraphicFramePr>
        <p:xfrm>
          <a:off x="0" y="2362200"/>
          <a:ext cx="9134856" cy="4495795"/>
        </p:xfrm>
        <a:graphic>
          <a:graphicData uri="http://schemas.openxmlformats.org/drawingml/2006/table">
            <a:tbl>
              <a:tblPr/>
              <a:tblGrid>
                <a:gridCol w="4567428">
                  <a:extLst>
                    <a:ext uri="{9D8B030D-6E8A-4147-A177-3AD203B41FA5}">
                      <a16:colId xmlns:a16="http://schemas.microsoft.com/office/drawing/2014/main" val="20000"/>
                    </a:ext>
                  </a:extLst>
                </a:gridCol>
                <a:gridCol w="4567428">
                  <a:extLst>
                    <a:ext uri="{9D8B030D-6E8A-4147-A177-3AD203B41FA5}">
                      <a16:colId xmlns:a16="http://schemas.microsoft.com/office/drawing/2014/main" val="20001"/>
                    </a:ext>
                  </a:extLst>
                </a:gridCol>
              </a:tblGrid>
              <a:tr h="354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British Advantages: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British Disadvantages: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1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35873" name="Picture 38" descr="British Flag">
            <a:extLst>
              <a:ext uri="{FF2B5EF4-FFF2-40B4-BE49-F238E27FC236}">
                <a16:creationId xmlns:a16="http://schemas.microsoft.com/office/drawing/2014/main" id="{CF4C6C4E-E71C-45C7-88A9-B8D68CCB6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6" y="0"/>
            <a:ext cx="1600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6" name="Text Box 43">
            <a:extLst>
              <a:ext uri="{FF2B5EF4-FFF2-40B4-BE49-F238E27FC236}">
                <a16:creationId xmlns:a16="http://schemas.microsoft.com/office/drawing/2014/main" id="{0B6A22D2-14F5-47D8-90E9-FFCA9FCC8BFB}"/>
              </a:ext>
            </a:extLst>
          </p:cNvPr>
          <p:cNvSpPr txBox="1">
            <a:spLocks noChangeArrowheads="1"/>
          </p:cNvSpPr>
          <p:nvPr/>
        </p:nvSpPr>
        <p:spPr bwMode="auto">
          <a:xfrm>
            <a:off x="7589520" y="1138237"/>
            <a:ext cx="1447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b="1">
                <a:latin typeface="Times New Roman" panose="02020603050405020304" pitchFamily="18" charset="0"/>
              </a:rPr>
              <a:t>The British flag was known as the “Union Jack.”</a:t>
            </a:r>
          </a:p>
        </p:txBody>
      </p:sp>
      <p:pic>
        <p:nvPicPr>
          <p:cNvPr id="11" name="Picture 10">
            <a:extLst>
              <a:ext uri="{FF2B5EF4-FFF2-40B4-BE49-F238E27FC236}">
                <a16:creationId xmlns:a16="http://schemas.microsoft.com/office/drawing/2014/main" id="{FDBB2DB6-9C13-4DDF-9839-E17966C2DB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569" y="2061555"/>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51D9D-3097-4259-BA8B-606C4BF44B8A}"/>
              </a:ext>
            </a:extLst>
          </p:cNvPr>
          <p:cNvSpPr>
            <a:spLocks noGrp="1"/>
          </p:cNvSpPr>
          <p:nvPr>
            <p:ph type="sldNum" sz="quarter" idx="12"/>
          </p:nvPr>
        </p:nvSpPr>
        <p:spPr/>
        <p:txBody>
          <a:bodyPr/>
          <a:lstStyle/>
          <a:p>
            <a:fld id="{BCC37CEF-5FE3-4095-B60F-EF55546D0F10}" type="slidenum">
              <a:rPr lang="en-US" altLang="en-US" smtClean="0"/>
              <a:pPr/>
              <a:t>45</a:t>
            </a:fld>
            <a:endParaRPr lang="en-US" altLang="en-US"/>
          </a:p>
        </p:txBody>
      </p:sp>
      <p:sp>
        <p:nvSpPr>
          <p:cNvPr id="3" name="Rectangle 2">
            <a:extLst>
              <a:ext uri="{FF2B5EF4-FFF2-40B4-BE49-F238E27FC236}">
                <a16:creationId xmlns:a16="http://schemas.microsoft.com/office/drawing/2014/main" id="{2F471D03-FE29-48A3-9979-B760B1B1C2FD}"/>
              </a:ext>
            </a:extLst>
          </p:cNvPr>
          <p:cNvSpPr/>
          <p:nvPr/>
        </p:nvSpPr>
        <p:spPr>
          <a:xfrm>
            <a:off x="5867400" y="354973"/>
            <a:ext cx="1731264" cy="400110"/>
          </a:xfrm>
          <a:prstGeom prst="rect">
            <a:avLst/>
          </a:prstGeom>
        </p:spPr>
        <p:txBody>
          <a:bodyPr wrap="square">
            <a:spAutoFit/>
          </a:bodyPr>
          <a:lstStyle/>
          <a:p>
            <a:r>
              <a:rPr lang="en-US" dirty="0">
                <a:hlinkClick r:id="rId2"/>
              </a:rPr>
              <a:t>https://www.youtube.com/watch?v=JeqtkPR9l_0</a:t>
            </a:r>
            <a:endParaRPr lang="en-US" dirty="0"/>
          </a:p>
        </p:txBody>
      </p:sp>
      <p:pic>
        <p:nvPicPr>
          <p:cNvPr id="4" name="Picture 3">
            <a:extLst>
              <a:ext uri="{FF2B5EF4-FFF2-40B4-BE49-F238E27FC236}">
                <a16:creationId xmlns:a16="http://schemas.microsoft.com/office/drawing/2014/main" id="{34D19E06-9335-4792-9937-638E3C4AFA24}"/>
              </a:ext>
            </a:extLst>
          </p:cNvPr>
          <p:cNvPicPr>
            <a:picLocks noChangeAspect="1"/>
          </p:cNvPicPr>
          <p:nvPr/>
        </p:nvPicPr>
        <p:blipFill>
          <a:blip r:embed="rId3"/>
          <a:stretch>
            <a:fillRect/>
          </a:stretch>
        </p:blipFill>
        <p:spPr>
          <a:xfrm>
            <a:off x="0" y="1146546"/>
            <a:ext cx="9144000" cy="5711454"/>
          </a:xfrm>
          <a:prstGeom prst="rect">
            <a:avLst/>
          </a:prstGeom>
        </p:spPr>
      </p:pic>
      <p:pic>
        <p:nvPicPr>
          <p:cNvPr id="9218" name="Picture 2">
            <a:extLst>
              <a:ext uri="{FF2B5EF4-FFF2-40B4-BE49-F238E27FC236}">
                <a16:creationId xmlns:a16="http://schemas.microsoft.com/office/drawing/2014/main" id="{5AD33E9A-04F6-4A7F-A07E-9EF71615C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110056" cy="1110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69B1A7-9B06-4ED8-BDA4-ECFD383F188A}"/>
              </a:ext>
            </a:extLst>
          </p:cNvPr>
          <p:cNvSpPr txBox="1"/>
          <p:nvPr/>
        </p:nvSpPr>
        <p:spPr>
          <a:xfrm>
            <a:off x="185344" y="431917"/>
            <a:ext cx="3091257" cy="646331"/>
          </a:xfrm>
          <a:prstGeom prst="rect">
            <a:avLst/>
          </a:prstGeom>
          <a:noFill/>
        </p:spPr>
        <p:txBody>
          <a:bodyPr wrap="square" rtlCol="0">
            <a:spAutoFit/>
          </a:bodyPr>
          <a:lstStyle/>
          <a:p>
            <a:r>
              <a:rPr lang="en-US" sz="1200" b="1" dirty="0">
                <a:latin typeface="+mn-lt"/>
              </a:rPr>
              <a:t>Directions: Watch the Video &amp; place the timeline events in the correct order on the Time Line. </a:t>
            </a:r>
          </a:p>
        </p:txBody>
      </p:sp>
      <p:pic>
        <p:nvPicPr>
          <p:cNvPr id="8" name="Picture 7" descr="A close up of a device&#10;&#10;Description automatically generated">
            <a:hlinkClick r:id="rId5"/>
            <a:extLst>
              <a:ext uri="{FF2B5EF4-FFF2-40B4-BE49-F238E27FC236}">
                <a16:creationId xmlns:a16="http://schemas.microsoft.com/office/drawing/2014/main" id="{3B7A6862-FC20-4230-A354-863274D8F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575" y="297882"/>
            <a:ext cx="1343025" cy="914400"/>
          </a:xfrm>
          <a:prstGeom prst="rect">
            <a:avLst/>
          </a:prstGeom>
        </p:spPr>
      </p:pic>
    </p:spTree>
    <p:extLst>
      <p:ext uri="{BB962C8B-B14F-4D97-AF65-F5344CB8AC3E}">
        <p14:creationId xmlns:p14="http://schemas.microsoft.com/office/powerpoint/2010/main" val="2968394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EF7251-0828-422A-9E0D-157B293A1D8D}"/>
              </a:ext>
            </a:extLst>
          </p:cNvPr>
          <p:cNvSpPr>
            <a:spLocks noGrp="1"/>
          </p:cNvSpPr>
          <p:nvPr>
            <p:ph type="sldNum" sz="quarter" idx="12"/>
          </p:nvPr>
        </p:nvSpPr>
        <p:spPr/>
        <p:txBody>
          <a:bodyPr/>
          <a:lstStyle/>
          <a:p>
            <a:fld id="{BCC37CEF-5FE3-4095-B60F-EF55546D0F10}" type="slidenum">
              <a:rPr lang="en-US" altLang="en-US" smtClean="0"/>
              <a:pPr/>
              <a:t>46</a:t>
            </a:fld>
            <a:endParaRPr lang="en-US" altLang="en-US"/>
          </a:p>
        </p:txBody>
      </p:sp>
      <p:pic>
        <p:nvPicPr>
          <p:cNvPr id="3" name="Picture 2">
            <a:extLst>
              <a:ext uri="{FF2B5EF4-FFF2-40B4-BE49-F238E27FC236}">
                <a16:creationId xmlns:a16="http://schemas.microsoft.com/office/drawing/2014/main" id="{0716C79A-5938-4AE1-BE41-8F4FA9B96F94}"/>
              </a:ext>
            </a:extLst>
          </p:cNvPr>
          <p:cNvPicPr>
            <a:picLocks noChangeAspect="1"/>
          </p:cNvPicPr>
          <p:nvPr/>
        </p:nvPicPr>
        <p:blipFill>
          <a:blip r:embed="rId2"/>
          <a:stretch>
            <a:fillRect/>
          </a:stretch>
        </p:blipFill>
        <p:spPr>
          <a:xfrm>
            <a:off x="0" y="672083"/>
            <a:ext cx="9144000" cy="5513833"/>
          </a:xfrm>
          <a:prstGeom prst="rect">
            <a:avLst/>
          </a:prstGeom>
        </p:spPr>
      </p:pic>
    </p:spTree>
    <p:extLst>
      <p:ext uri="{BB962C8B-B14F-4D97-AF65-F5344CB8AC3E}">
        <p14:creationId xmlns:p14="http://schemas.microsoft.com/office/powerpoint/2010/main" val="3010385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42D530-CFA6-4797-AD18-C08285851785}"/>
              </a:ext>
            </a:extLst>
          </p:cNvPr>
          <p:cNvSpPr>
            <a:spLocks noGrp="1"/>
          </p:cNvSpPr>
          <p:nvPr>
            <p:ph type="sldNum" sz="quarter" idx="12"/>
          </p:nvPr>
        </p:nvSpPr>
        <p:spPr/>
        <p:txBody>
          <a:bodyPr/>
          <a:lstStyle/>
          <a:p>
            <a:fld id="{BCC37CEF-5FE3-4095-B60F-EF55546D0F10}" type="slidenum">
              <a:rPr lang="en-US" altLang="en-US" smtClean="0"/>
              <a:pPr/>
              <a:t>47</a:t>
            </a:fld>
            <a:endParaRPr lang="en-US" altLang="en-US"/>
          </a:p>
        </p:txBody>
      </p:sp>
      <p:grpSp>
        <p:nvGrpSpPr>
          <p:cNvPr id="5" name="Group 4">
            <a:extLst>
              <a:ext uri="{FF2B5EF4-FFF2-40B4-BE49-F238E27FC236}">
                <a16:creationId xmlns:a16="http://schemas.microsoft.com/office/drawing/2014/main" id="{60D04CA0-DE26-4E4C-9A3D-2FFAE9451BBC}"/>
              </a:ext>
            </a:extLst>
          </p:cNvPr>
          <p:cNvGrpSpPr/>
          <p:nvPr/>
        </p:nvGrpSpPr>
        <p:grpSpPr>
          <a:xfrm>
            <a:off x="457200" y="457200"/>
            <a:ext cx="8610600" cy="1631216"/>
            <a:chOff x="4099560" y="775067"/>
            <a:chExt cx="4587240" cy="1631216"/>
          </a:xfrm>
        </p:grpSpPr>
        <p:sp>
          <p:nvSpPr>
            <p:cNvPr id="3" name="Rectangle 2">
              <a:extLst>
                <a:ext uri="{FF2B5EF4-FFF2-40B4-BE49-F238E27FC236}">
                  <a16:creationId xmlns:a16="http://schemas.microsoft.com/office/drawing/2014/main" id="{04F5E36D-CD3C-4331-A343-385BD5A5F74E}"/>
                </a:ext>
              </a:extLst>
            </p:cNvPr>
            <p:cNvSpPr>
              <a:spLocks noChangeArrowheads="1"/>
            </p:cNvSpPr>
            <p:nvPr/>
          </p:nvSpPr>
          <p:spPr bwMode="auto">
            <a:xfrm>
              <a:off x="4099560" y="775067"/>
              <a:ext cx="458724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Create a graffiti poster  </a:t>
              </a:r>
              <a:r>
                <a:rPr kumimoji="0" lang="en-US" altLang="en-US" sz="18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that illustrates various causes/ or events of the American Revolution. Your poster should include ten facts about the causes of the American Revolution. </a:t>
              </a:r>
              <a:endParaRPr kumimoji="0" lang="en-US" altLang="en-US" sz="6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On a separate sheet of paper</a:t>
              </a:r>
              <a:endParaRPr kumimoji="0" lang="en-US" altLang="en-US" sz="6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17B20AF5-F6A2-4906-8C48-4895DACBE51B}"/>
                </a:ext>
              </a:extLst>
            </p:cNvPr>
            <p:cNvSpPr>
              <a:spLocks noChangeArrowheads="1"/>
            </p:cNvSpPr>
            <p:nvPr/>
          </p:nvSpPr>
          <p:spPr bwMode="auto">
            <a:xfrm>
              <a:off x="4099560" y="1819275"/>
              <a:ext cx="45872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pic>
        <p:nvPicPr>
          <p:cNvPr id="7" name="irc_mi" descr="Related image">
            <a:hlinkClick r:id="rId2"/>
            <a:extLst>
              <a:ext uri="{FF2B5EF4-FFF2-40B4-BE49-F238E27FC236}">
                <a16:creationId xmlns:a16="http://schemas.microsoft.com/office/drawing/2014/main" id="{857F149D-D25A-452B-9639-7781E2546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3077408" cy="397064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extra credit">
            <a:extLst>
              <a:ext uri="{FF2B5EF4-FFF2-40B4-BE49-F238E27FC236}">
                <a16:creationId xmlns:a16="http://schemas.microsoft.com/office/drawing/2014/main" id="{79B2CD8A-7E29-436C-BE58-58258E1AE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32624"/>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8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a:extLst>
              <a:ext uri="{FF2B5EF4-FFF2-40B4-BE49-F238E27FC236}">
                <a16:creationId xmlns:a16="http://schemas.microsoft.com/office/drawing/2014/main" id="{8FD403CA-B1B6-4C63-9252-D0A0D5EF9F08}"/>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1361E35D-A63A-4578-B004-0A2030A76A90}" type="slidenum">
              <a:rPr lang="en-US" altLang="en-US" sz="1400">
                <a:latin typeface="Arial" panose="020B0604020202020204" pitchFamily="34" charset="0"/>
              </a:rPr>
              <a:pPr eaLnBrk="1" hangingPunct="1"/>
              <a:t>5</a:t>
            </a:fld>
            <a:endParaRPr lang="en-US" altLang="en-US" sz="1400">
              <a:latin typeface="Arial" panose="020B0604020202020204" pitchFamily="34" charset="0"/>
            </a:endParaRPr>
          </a:p>
        </p:txBody>
      </p:sp>
      <p:sp>
        <p:nvSpPr>
          <p:cNvPr id="26" name="Title 1">
            <a:extLst>
              <a:ext uri="{FF2B5EF4-FFF2-40B4-BE49-F238E27FC236}">
                <a16:creationId xmlns:a16="http://schemas.microsoft.com/office/drawing/2014/main" id="{B1CCB60A-5583-4D77-AEAC-A15D732B1540}"/>
              </a:ext>
            </a:extLst>
          </p:cNvPr>
          <p:cNvSpPr txBox="1">
            <a:spLocks/>
          </p:cNvSpPr>
          <p:nvPr/>
        </p:nvSpPr>
        <p:spPr>
          <a:xfrm>
            <a:off x="-51055" y="213868"/>
            <a:ext cx="9195055" cy="1085377"/>
          </a:xfrm>
          <a:prstGeom prst="rect">
            <a:avLst/>
          </a:prstGeom>
        </p:spPr>
        <p:txBody>
          <a:bodyPr>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2800" dirty="0"/>
              <a:t> 2. British Colonies Prepare for War:</a:t>
            </a:r>
          </a:p>
        </p:txBody>
      </p:sp>
      <p:sp>
        <p:nvSpPr>
          <p:cNvPr id="27" name="Rectangle 26">
            <a:extLst>
              <a:ext uri="{FF2B5EF4-FFF2-40B4-BE49-F238E27FC236}">
                <a16:creationId xmlns:a16="http://schemas.microsoft.com/office/drawing/2014/main" id="{67AAC86C-8FB4-421E-94FE-FE6782B8FDC0}"/>
              </a:ext>
            </a:extLst>
          </p:cNvPr>
          <p:cNvSpPr/>
          <p:nvPr/>
        </p:nvSpPr>
        <p:spPr>
          <a:xfrm>
            <a:off x="195052" y="756556"/>
            <a:ext cx="6647728" cy="1015663"/>
          </a:xfrm>
          <a:prstGeom prst="rect">
            <a:avLst/>
          </a:prstGeom>
        </p:spPr>
        <p:txBody>
          <a:bodyPr wrap="square">
            <a:spAutoFit/>
          </a:bodyPr>
          <a:lstStyle/>
          <a:p>
            <a:pPr defTabSz="457200" fontAlgn="auto">
              <a:spcBef>
                <a:spcPts val="0"/>
              </a:spcBef>
              <a:spcAft>
                <a:spcPts val="0"/>
              </a:spcAft>
            </a:pPr>
            <a:r>
              <a:rPr lang="en-US" sz="1800" b="1" dirty="0">
                <a:solidFill>
                  <a:prstClr val="black"/>
                </a:solidFill>
                <a:latin typeface="Calibri Light" panose="020F0302020204030204"/>
              </a:rPr>
              <a:t>Albany Plan (1754):</a:t>
            </a:r>
          </a:p>
          <a:p>
            <a:pPr marL="285750" indent="-285750" defTabSz="457200" fontAlgn="auto">
              <a:spcBef>
                <a:spcPts val="0"/>
              </a:spcBef>
              <a:spcAft>
                <a:spcPts val="0"/>
              </a:spcAft>
              <a:buFont typeface="Wingdings" panose="05000000000000000000" pitchFamily="2" charset="2"/>
              <a:buChar char="q"/>
            </a:pPr>
            <a:r>
              <a:rPr lang="en-US" sz="1400" dirty="0">
                <a:solidFill>
                  <a:prstClr val="black"/>
                </a:solidFill>
                <a:latin typeface="Calibri Light" panose="020F0302020204030204"/>
              </a:rPr>
              <a:t>Ben Franklin’s plan to ___________ _____ ________ _____ ____________ _____________ __ ______________________</a:t>
            </a:r>
          </a:p>
          <a:p>
            <a:pPr marL="285750" indent="-285750" defTabSz="457200" fontAlgn="auto">
              <a:spcBef>
                <a:spcPts val="0"/>
              </a:spcBef>
              <a:spcAft>
                <a:spcPts val="0"/>
              </a:spcAft>
              <a:buFont typeface="Wingdings" panose="05000000000000000000" pitchFamily="2" charset="2"/>
              <a:buChar char="q"/>
            </a:pPr>
            <a:r>
              <a:rPr lang="en-US" sz="1400" dirty="0">
                <a:solidFill>
                  <a:prstClr val="black"/>
                </a:solidFill>
                <a:latin typeface="Calibri Light" panose="020F0302020204030204"/>
              </a:rPr>
              <a:t> (join or die).</a:t>
            </a:r>
          </a:p>
        </p:txBody>
      </p:sp>
      <p:graphicFrame>
        <p:nvGraphicFramePr>
          <p:cNvPr id="29" name="Object 7">
            <a:extLst>
              <a:ext uri="{FF2B5EF4-FFF2-40B4-BE49-F238E27FC236}">
                <a16:creationId xmlns:a16="http://schemas.microsoft.com/office/drawing/2014/main" id="{D844821D-AD40-4787-BB45-3DFDEAE2E973}"/>
              </a:ext>
            </a:extLst>
          </p:cNvPr>
          <p:cNvGraphicFramePr>
            <a:graphicFrameLocks noChangeAspect="1"/>
          </p:cNvGraphicFramePr>
          <p:nvPr>
            <p:extLst>
              <p:ext uri="{D42A27DB-BD31-4B8C-83A1-F6EECF244321}">
                <p14:modId xmlns:p14="http://schemas.microsoft.com/office/powerpoint/2010/main" val="3324117924"/>
              </p:ext>
            </p:extLst>
          </p:nvPr>
        </p:nvGraphicFramePr>
        <p:xfrm>
          <a:off x="4829725" y="2743200"/>
          <a:ext cx="4332770" cy="3202940"/>
        </p:xfrm>
        <a:graphic>
          <a:graphicData uri="http://schemas.openxmlformats.org/presentationml/2006/ole">
            <mc:AlternateContent xmlns:mc="http://schemas.openxmlformats.org/markup-compatibility/2006">
              <mc:Choice xmlns:v="urn:schemas-microsoft-com:vml" Requires="v">
                <p:oleObj spid="_x0000_s7230" name="Photo Editor Photo" r:id="rId3" imgW="4933333" imgH="3648584" progId="MSPhotoEd.3">
                  <p:embed/>
                </p:oleObj>
              </mc:Choice>
              <mc:Fallback>
                <p:oleObj name="Photo Editor Photo" r:id="rId3" imgW="4933333" imgH="3648584" progId="MSPhotoEd.3">
                  <p:embed/>
                  <p:pic>
                    <p:nvPicPr>
                      <p:cNvPr id="4" name="Object 7">
                        <a:extLst>
                          <a:ext uri="{FF2B5EF4-FFF2-40B4-BE49-F238E27FC236}">
                            <a16:creationId xmlns:a16="http://schemas.microsoft.com/office/drawing/2014/main" id="{87F8DDA7-94D0-4418-9304-517BEC25E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725" y="2743200"/>
                        <a:ext cx="4332770" cy="3202940"/>
                      </a:xfrm>
                      <a:prstGeom prst="rect">
                        <a:avLst/>
                      </a:prstGeom>
                      <a:noFill/>
                      <a:ln>
                        <a:noFill/>
                      </a:ln>
                      <a:effectLst/>
                    </p:spPr>
                  </p:pic>
                </p:oleObj>
              </mc:Fallback>
            </mc:AlternateContent>
          </a:graphicData>
        </a:graphic>
      </p:graphicFrame>
      <p:pic>
        <p:nvPicPr>
          <p:cNvPr id="30" name="Picture 4" descr="http://img.docstoccdn.com/thumb/orig/19855964.png">
            <a:extLst>
              <a:ext uri="{FF2B5EF4-FFF2-40B4-BE49-F238E27FC236}">
                <a16:creationId xmlns:a16="http://schemas.microsoft.com/office/drawing/2014/main" id="{6D994B62-6E1F-4C31-AA58-6F62BCB0A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684" y="656580"/>
            <a:ext cx="1713706" cy="1092824"/>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a:extLst>
              <a:ext uri="{FF2B5EF4-FFF2-40B4-BE49-F238E27FC236}">
                <a16:creationId xmlns:a16="http://schemas.microsoft.com/office/drawing/2014/main" id="{CB142945-5580-48CD-BBB1-A81AC93A9202}"/>
              </a:ext>
            </a:extLst>
          </p:cNvPr>
          <p:cNvSpPr txBox="1">
            <a:spLocks/>
          </p:cNvSpPr>
          <p:nvPr/>
        </p:nvSpPr>
        <p:spPr>
          <a:xfrm>
            <a:off x="195052" y="1749404"/>
            <a:ext cx="8948948" cy="289699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en-US" sz="1600" kern="0" dirty="0">
                <a:latin typeface="Calibri Light" panose="020F0302020204030204" pitchFamily="34" charset="0"/>
                <a:cs typeface="Calibri Light" panose="020F0302020204030204" pitchFamily="34" charset="0"/>
              </a:rPr>
              <a:t>Wanted to form ____ ____________ __________ to defend against the French.</a:t>
            </a:r>
          </a:p>
          <a:p>
            <a:pPr>
              <a:buFont typeface="Wingdings" panose="05000000000000000000" pitchFamily="2" charset="2"/>
              <a:buChar char="q"/>
            </a:pPr>
            <a:r>
              <a:rPr lang="en-US" altLang="en-US" sz="1600" kern="0" dirty="0">
                <a:latin typeface="Calibri Light" panose="020F0302020204030204" pitchFamily="34" charset="0"/>
                <a:cs typeface="Calibri Light" panose="020F0302020204030204" pitchFamily="34" charset="0"/>
              </a:rPr>
              <a:t>Result: The plan was ______ ________________ by the ____________ ___________________: they feared the _____ ________________ would be _____ ______________ for Parliament to control. </a:t>
            </a:r>
          </a:p>
          <a:p>
            <a:endParaRPr lang="en-US" sz="1400" kern="0" dirty="0">
              <a:latin typeface="Calibri Light" panose="020F0302020204030204" pitchFamily="34" charset="0"/>
              <a:cs typeface="Calibri Light" panose="020F0302020204030204" pitchFamily="34" charset="0"/>
            </a:endParaRPr>
          </a:p>
        </p:txBody>
      </p:sp>
      <p:sp>
        <p:nvSpPr>
          <p:cNvPr id="33" name="Rectangle 3">
            <a:extLst>
              <a:ext uri="{FF2B5EF4-FFF2-40B4-BE49-F238E27FC236}">
                <a16:creationId xmlns:a16="http://schemas.microsoft.com/office/drawing/2014/main" id="{C8B88B40-DC2F-4B24-8C59-9FA82C43B3AF}"/>
              </a:ext>
            </a:extLst>
          </p:cNvPr>
          <p:cNvSpPr>
            <a:spLocks noChangeArrowheads="1"/>
          </p:cNvSpPr>
          <p:nvPr/>
        </p:nvSpPr>
        <p:spPr bwMode="auto">
          <a:xfrm>
            <a:off x="-12577" y="3509056"/>
            <a:ext cx="505288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defRPr/>
            </a:pPr>
            <a:r>
              <a:rPr lang="en-US" altLang="en-US" sz="1200" dirty="0">
                <a:latin typeface="+mn-lt"/>
              </a:rPr>
              <a:t>Delegates from New England, New York, Pennsylvania, and Maryland met in Albany, New York, to discuss the threat of war and plan their defense. They also wanted to sway the Iroquois to become their allies against the French. Benjamin Franklin’s plan, called the Albany Plan of Union, was adopted by the delegates. It called for a general government for the American colonies. It further proposed an elected legislature with the power to collect taxes, establish an army, and regulate trade. None of the colonies approved the plan or united to fight the French. A series of battles and a war followed, called the French and Indian War. The British were fighting the French and their Native American allies.</a:t>
            </a:r>
          </a:p>
          <a:p>
            <a:pPr eaLnBrk="1" hangingPunct="1">
              <a:defRPr/>
            </a:pPr>
            <a:endParaRPr lang="en-US" altLang="en-US" sz="1200" dirty="0">
              <a:latin typeface="+mn-lt"/>
            </a:endParaRPr>
          </a:p>
          <a:p>
            <a:pPr eaLnBrk="1" hangingPunct="1">
              <a:defRPr/>
            </a:pPr>
            <a:r>
              <a:rPr lang="en-US" altLang="en-US" sz="1200" b="1" dirty="0">
                <a:latin typeface="+mn-lt"/>
              </a:rPr>
              <a:t>CRQ: What was the goal of the Albany Plan of Union? TTQA </a:t>
            </a:r>
            <a:r>
              <a:rPr lang="en-US" altLang="en-US" sz="120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34" name="Picture 33">
            <a:extLst>
              <a:ext uri="{FF2B5EF4-FFF2-40B4-BE49-F238E27FC236}">
                <a16:creationId xmlns:a16="http://schemas.microsoft.com/office/drawing/2014/main" id="{333650D1-BFD2-4D56-A1A2-088B7C25D6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163035"/>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733EA880-9217-42C3-AC42-65BC032D9E42}"/>
              </a:ext>
            </a:extLst>
          </p:cNvPr>
          <p:cNvSpPr/>
          <p:nvPr/>
        </p:nvSpPr>
        <p:spPr>
          <a:xfrm>
            <a:off x="5562600" y="6160184"/>
            <a:ext cx="2743200" cy="646331"/>
          </a:xfrm>
          <a:prstGeom prst="rect">
            <a:avLst/>
          </a:prstGeom>
          <a:ln w="19050">
            <a:solidFill>
              <a:schemeClr val="tx1"/>
            </a:solidFill>
          </a:ln>
        </p:spPr>
        <p:txBody>
          <a:bodyPr wrap="square">
            <a:spAutoFit/>
          </a:bodyPr>
          <a:lstStyle/>
          <a:p>
            <a:pPr lvl="0" algn="ctr"/>
            <a:r>
              <a:rPr lang="en-US" sz="1200" b="1" dirty="0">
                <a:latin typeface="Calibri" panose="020F0502020204030204" pitchFamily="34" charset="0"/>
                <a:cs typeface="Calibri" panose="020F0502020204030204" pitchFamily="34" charset="0"/>
              </a:rPr>
              <a:t>Unit 5 Objective 1: How did the rivalry of Britain and France lead to war in North America?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circle(in)">
                                      <p:cBhvr>
                                        <p:cTn id="16" dur="2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wipe(down)">
                                      <p:cBhvr>
                                        <p:cTn id="21" dur="500"/>
                                        <p:tgtEl>
                                          <p:spTgt spid="3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Effect transition="in" filter="wipe(down)">
                                      <p:cBhvr>
                                        <p:cTn id="26" dur="500"/>
                                        <p:tgtEl>
                                          <p:spTgt spid="3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build="p"/>
      <p:bldP spid="32"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854368-4028-4614-AD29-6F9765373BE0}"/>
              </a:ext>
            </a:extLst>
          </p:cNvPr>
          <p:cNvSpPr>
            <a:spLocks noGrp="1"/>
          </p:cNvSpPr>
          <p:nvPr>
            <p:ph type="sldNum" sz="quarter" idx="12"/>
          </p:nvPr>
        </p:nvSpPr>
        <p:spPr/>
        <p:txBody>
          <a:bodyPr/>
          <a:lstStyle/>
          <a:p>
            <a:fld id="{BCC37CEF-5FE3-4095-B60F-EF55546D0F10}" type="slidenum">
              <a:rPr lang="en-US" altLang="en-US" smtClean="0"/>
              <a:pPr/>
              <a:t>6</a:t>
            </a:fld>
            <a:endParaRPr lang="en-US" altLang="en-US"/>
          </a:p>
        </p:txBody>
      </p:sp>
      <p:pic>
        <p:nvPicPr>
          <p:cNvPr id="3" name="Picture 2">
            <a:extLst>
              <a:ext uri="{FF2B5EF4-FFF2-40B4-BE49-F238E27FC236}">
                <a16:creationId xmlns:a16="http://schemas.microsoft.com/office/drawing/2014/main" id="{C18827FD-6CA6-4BC3-AC0B-CCA90035AFE9}"/>
              </a:ext>
            </a:extLst>
          </p:cNvPr>
          <p:cNvPicPr>
            <a:picLocks noChangeAspect="1"/>
          </p:cNvPicPr>
          <p:nvPr/>
        </p:nvPicPr>
        <p:blipFill>
          <a:blip r:embed="rId2"/>
          <a:stretch>
            <a:fillRect/>
          </a:stretch>
        </p:blipFill>
        <p:spPr>
          <a:xfrm>
            <a:off x="15812" y="370514"/>
            <a:ext cx="9144000" cy="6487486"/>
          </a:xfrm>
          <a:prstGeom prst="rect">
            <a:avLst/>
          </a:prstGeom>
        </p:spPr>
      </p:pic>
      <p:pic>
        <p:nvPicPr>
          <p:cNvPr id="4" name="Picture 3">
            <a:extLst>
              <a:ext uri="{FF2B5EF4-FFF2-40B4-BE49-F238E27FC236}">
                <a16:creationId xmlns:a16="http://schemas.microsoft.com/office/drawing/2014/main" id="{BBE77360-1211-40B6-A2EA-407ECC971E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13401"/>
            <a:ext cx="16757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tar: 12 Points 4">
            <a:extLst>
              <a:ext uri="{FF2B5EF4-FFF2-40B4-BE49-F238E27FC236}">
                <a16:creationId xmlns:a16="http://schemas.microsoft.com/office/drawing/2014/main" id="{5701AA4C-70B0-49CF-8B61-901B90449920}"/>
              </a:ext>
            </a:extLst>
          </p:cNvPr>
          <p:cNvSpPr/>
          <p:nvPr/>
        </p:nvSpPr>
        <p:spPr bwMode="auto">
          <a:xfrm>
            <a:off x="1" y="0"/>
            <a:ext cx="1510050" cy="978634"/>
          </a:xfrm>
          <a:prstGeom prst="star12">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KBSticktoIt" panose="02000603000000000000" pitchFamily="2" charset="0"/>
                <a:ea typeface="KBSticktoIt" panose="02000603000000000000" pitchFamily="2" charset="0"/>
              </a:rPr>
              <a:t>HW</a:t>
            </a:r>
          </a:p>
        </p:txBody>
      </p:sp>
      <p:sp>
        <p:nvSpPr>
          <p:cNvPr id="6" name="Rectangle 5">
            <a:extLst>
              <a:ext uri="{FF2B5EF4-FFF2-40B4-BE49-F238E27FC236}">
                <a16:creationId xmlns:a16="http://schemas.microsoft.com/office/drawing/2014/main" id="{7424C452-5871-4D4E-9E3F-E1BCE46BC724}"/>
              </a:ext>
            </a:extLst>
          </p:cNvPr>
          <p:cNvSpPr/>
          <p:nvPr/>
        </p:nvSpPr>
        <p:spPr>
          <a:xfrm>
            <a:off x="5781868" y="51181"/>
            <a:ext cx="2239436" cy="664172"/>
          </a:xfrm>
          <a:prstGeom prst="rect">
            <a:avLst/>
          </a:prstGeom>
          <a:ln w="19050">
            <a:solidFill>
              <a:schemeClr val="tx1"/>
            </a:solidFill>
          </a:ln>
        </p:spPr>
        <p:txBody>
          <a:bodyPr wrap="square">
            <a:spAutoFit/>
          </a:bodyPr>
          <a:lstStyle/>
          <a:p>
            <a:pPr lvl="0" algn="ctr"/>
            <a:r>
              <a:rPr lang="en-US" sz="1200" b="1" dirty="0">
                <a:latin typeface="Calibri" panose="020F0502020204030204" pitchFamily="34" charset="0"/>
                <a:cs typeface="Calibri" panose="020F0502020204030204" pitchFamily="34" charset="0"/>
              </a:rPr>
              <a:t>Unit 5 Objective 1: How did the rivalry of Britain and France lead to war in North America? </a:t>
            </a:r>
          </a:p>
        </p:txBody>
      </p:sp>
    </p:spTree>
    <p:extLst>
      <p:ext uri="{BB962C8B-B14F-4D97-AF65-F5344CB8AC3E}">
        <p14:creationId xmlns:p14="http://schemas.microsoft.com/office/powerpoint/2010/main" val="259834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DF30A-59E8-4732-9DA8-21A371AB2360}"/>
              </a:ext>
            </a:extLst>
          </p:cNvPr>
          <p:cNvSpPr>
            <a:spLocks noGrp="1"/>
          </p:cNvSpPr>
          <p:nvPr>
            <p:ph type="sldNum" sz="quarter" idx="12"/>
          </p:nvPr>
        </p:nvSpPr>
        <p:spPr/>
        <p:txBody>
          <a:bodyPr/>
          <a:lstStyle/>
          <a:p>
            <a:fld id="{BCC37CEF-5FE3-4095-B60F-EF55546D0F10}" type="slidenum">
              <a:rPr lang="en-US" altLang="en-US" smtClean="0"/>
              <a:pPr/>
              <a:t>7</a:t>
            </a:fld>
            <a:endParaRPr lang="en-US" altLang="en-US"/>
          </a:p>
        </p:txBody>
      </p:sp>
      <p:pic>
        <p:nvPicPr>
          <p:cNvPr id="3" name="Picture 2">
            <a:extLst>
              <a:ext uri="{FF2B5EF4-FFF2-40B4-BE49-F238E27FC236}">
                <a16:creationId xmlns:a16="http://schemas.microsoft.com/office/drawing/2014/main" id="{CAC62A30-7AFC-472B-8695-0481186A09B5}"/>
              </a:ext>
            </a:extLst>
          </p:cNvPr>
          <p:cNvPicPr>
            <a:picLocks noChangeAspect="1"/>
          </p:cNvPicPr>
          <p:nvPr/>
        </p:nvPicPr>
        <p:blipFill>
          <a:blip r:embed="rId2"/>
          <a:stretch>
            <a:fillRect/>
          </a:stretch>
        </p:blipFill>
        <p:spPr>
          <a:xfrm>
            <a:off x="0" y="49695"/>
            <a:ext cx="9144000" cy="6758609"/>
          </a:xfrm>
          <a:prstGeom prst="rect">
            <a:avLst/>
          </a:prstGeom>
        </p:spPr>
      </p:pic>
    </p:spTree>
    <p:extLst>
      <p:ext uri="{BB962C8B-B14F-4D97-AF65-F5344CB8AC3E}">
        <p14:creationId xmlns:p14="http://schemas.microsoft.com/office/powerpoint/2010/main" val="2164425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D5822A3-11E5-4DB4-A79C-F900DF5BF4F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03052EBD-4BD2-4917-BB63-7CA1CE84CF4D}"/>
              </a:ext>
            </a:extLst>
          </p:cNvPr>
          <p:cNvSpPr>
            <a:spLocks noGrp="1"/>
          </p:cNvSpPr>
          <p:nvPr>
            <p:ph type="sldNum" sz="quarter" idx="12"/>
          </p:nvPr>
        </p:nvSpPr>
        <p:spPr/>
        <p:txBody>
          <a:bodyPr/>
          <a:lstStyle/>
          <a:p>
            <a:fld id="{E632A421-7B6C-4611-AAC6-5F95A6742CDE}" type="slidenum">
              <a:rPr lang="en-US" smtClean="0"/>
              <a:pPr/>
              <a:t>8</a:t>
            </a:fld>
            <a:endParaRPr lang="en-US" dirty="0"/>
          </a:p>
        </p:txBody>
      </p:sp>
      <p:pic>
        <p:nvPicPr>
          <p:cNvPr id="16" name="Picture 15">
            <a:extLst>
              <a:ext uri="{FF2B5EF4-FFF2-40B4-BE49-F238E27FC236}">
                <a16:creationId xmlns:a16="http://schemas.microsoft.com/office/drawing/2014/main" id="{BE5866F1-7C87-41C8-AFE3-5FAA3386F153}"/>
              </a:ext>
            </a:extLst>
          </p:cNvPr>
          <p:cNvPicPr>
            <a:picLocks noChangeAspect="1"/>
          </p:cNvPicPr>
          <p:nvPr/>
        </p:nvPicPr>
        <p:blipFill>
          <a:blip r:embed="rId2"/>
          <a:stretch>
            <a:fillRect/>
          </a:stretch>
        </p:blipFill>
        <p:spPr>
          <a:xfrm>
            <a:off x="180362" y="156706"/>
            <a:ext cx="8783276" cy="6544588"/>
          </a:xfrm>
          <a:prstGeom prst="rect">
            <a:avLst/>
          </a:prstGeom>
        </p:spPr>
      </p:pic>
      <p:pic>
        <p:nvPicPr>
          <p:cNvPr id="17" name="Picture 16">
            <a:extLst>
              <a:ext uri="{FF2B5EF4-FFF2-40B4-BE49-F238E27FC236}">
                <a16:creationId xmlns:a16="http://schemas.microsoft.com/office/drawing/2014/main" id="{AE8C6FE1-07D1-427A-9657-5D057580D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81000"/>
            <a:ext cx="1904317" cy="2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8E52883-2075-4134-B820-66243655F66B}"/>
              </a:ext>
            </a:extLst>
          </p:cNvPr>
          <p:cNvSpPr/>
          <p:nvPr/>
        </p:nvSpPr>
        <p:spPr>
          <a:xfrm>
            <a:off x="457200" y="195792"/>
            <a:ext cx="2225612" cy="646331"/>
          </a:xfrm>
          <a:prstGeom prst="rect">
            <a:avLst/>
          </a:prstGeom>
          <a:ln w="19050">
            <a:solidFill>
              <a:schemeClr val="tx1"/>
            </a:solidFill>
          </a:ln>
        </p:spPr>
        <p:txBody>
          <a:bodyPr wrap="square">
            <a:spAutoFit/>
          </a:bodyPr>
          <a:lstStyle/>
          <a:p>
            <a:pPr lvl="0" algn="ctr"/>
            <a:r>
              <a:rPr lang="en-US" sz="1200" b="1" dirty="0">
                <a:solidFill>
                  <a:srgbClr val="0070C0"/>
                </a:solidFill>
                <a:latin typeface="Calibri" panose="020F0502020204030204" pitchFamily="34" charset="0"/>
                <a:cs typeface="Calibri" panose="020F0502020204030204" pitchFamily="34" charset="0"/>
              </a:rPr>
              <a:t>Unit 5 Objective 1: How did the rivalry of Britain and France lead to war in North America? </a:t>
            </a:r>
          </a:p>
        </p:txBody>
      </p:sp>
    </p:spTree>
    <p:extLst>
      <p:ext uri="{BB962C8B-B14F-4D97-AF65-F5344CB8AC3E}">
        <p14:creationId xmlns:p14="http://schemas.microsoft.com/office/powerpoint/2010/main" val="86031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B79C84-FCD3-4705-B4C9-CFAC98A87672}"/>
              </a:ext>
            </a:extLst>
          </p:cNvPr>
          <p:cNvSpPr>
            <a:spLocks noGrp="1"/>
          </p:cNvSpPr>
          <p:nvPr>
            <p:ph type="sldNum" sz="quarter" idx="12"/>
          </p:nvPr>
        </p:nvSpPr>
        <p:spPr/>
        <p:txBody>
          <a:bodyPr/>
          <a:lstStyle/>
          <a:p>
            <a:fld id="{E632A421-7B6C-4611-AAC6-5F95A6742CDE}" type="slidenum">
              <a:rPr lang="en-US" smtClean="0"/>
              <a:t>9</a:t>
            </a:fld>
            <a:endParaRPr lang="en-US" dirty="0"/>
          </a:p>
        </p:txBody>
      </p:sp>
      <p:pic>
        <p:nvPicPr>
          <p:cNvPr id="4" name="Picture 3">
            <a:extLst>
              <a:ext uri="{FF2B5EF4-FFF2-40B4-BE49-F238E27FC236}">
                <a16:creationId xmlns:a16="http://schemas.microsoft.com/office/drawing/2014/main" id="{164FAAA5-C13D-4AC2-AEED-1A1921A85A5F}"/>
              </a:ext>
            </a:extLst>
          </p:cNvPr>
          <p:cNvPicPr>
            <a:picLocks noChangeAspect="1"/>
          </p:cNvPicPr>
          <p:nvPr/>
        </p:nvPicPr>
        <p:blipFill>
          <a:blip r:embed="rId2"/>
          <a:stretch>
            <a:fillRect/>
          </a:stretch>
        </p:blipFill>
        <p:spPr>
          <a:xfrm>
            <a:off x="180362" y="142386"/>
            <a:ext cx="8783276" cy="3772426"/>
          </a:xfrm>
          <a:prstGeom prst="rect">
            <a:avLst/>
          </a:prstGeom>
        </p:spPr>
      </p:pic>
      <p:sp>
        <p:nvSpPr>
          <p:cNvPr id="5" name="Rectangle 1">
            <a:extLst>
              <a:ext uri="{FF2B5EF4-FFF2-40B4-BE49-F238E27FC236}">
                <a16:creationId xmlns:a16="http://schemas.microsoft.com/office/drawing/2014/main" id="{AD1A1897-DFF5-45A7-AC0B-3FAB9C21A27D}"/>
              </a:ext>
            </a:extLst>
          </p:cNvPr>
          <p:cNvSpPr>
            <a:spLocks noChangeArrowheads="1"/>
          </p:cNvSpPr>
          <p:nvPr/>
        </p:nvSpPr>
        <p:spPr bwMode="auto">
          <a:xfrm>
            <a:off x="0" y="4370138"/>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latin typeface="+mn-lt"/>
              </a:rPr>
              <a:t>French fur traders and British colonists needed Native American allies to help them establish control of North America. The French had better relations with Native Americans because they did not try to take Native American land or change their way of life. Native Americans helped the French in the wars between Great Britain and France by raiding British settlements.</a:t>
            </a:r>
          </a:p>
          <a:p>
            <a:pPr eaLnBrk="1" hangingPunct="1">
              <a:spcBef>
                <a:spcPct val="0"/>
              </a:spcBef>
              <a:buFontTx/>
              <a:buNone/>
            </a:pPr>
            <a:endParaRPr lang="en-US" altLang="en-US" sz="1200" dirty="0">
              <a:latin typeface="+mn-lt"/>
            </a:endParaRPr>
          </a:p>
          <a:p>
            <a:pPr eaLnBrk="1" hangingPunct="1">
              <a:spcBef>
                <a:spcPct val="0"/>
              </a:spcBef>
              <a:buFontTx/>
              <a:buNone/>
            </a:pPr>
            <a:r>
              <a:rPr lang="en-US" altLang="en-US" sz="1200" dirty="0">
                <a:latin typeface="+mn-lt"/>
              </a:rPr>
              <a:t>The </a:t>
            </a:r>
            <a:r>
              <a:rPr lang="en-US" altLang="en-US" sz="1200" b="1" i="1" dirty="0">
                <a:latin typeface="+mn-lt"/>
              </a:rPr>
              <a:t>Iroquois Confederacy</a:t>
            </a:r>
            <a:r>
              <a:rPr lang="en-US" altLang="en-US" sz="1200" dirty="0">
                <a:latin typeface="+mn-lt"/>
              </a:rPr>
              <a:t>, the most powerful group of Native Americans in the East, was a union of many different groups of Native Americans. They traded with both the British and French and dominated the Great Lakes region. When the British moved into the Ohio Valley, the Iroquois Confederacy became their allies and gave them trading rights. As a result, the British had more power than the French.</a:t>
            </a:r>
          </a:p>
          <a:p>
            <a:pPr eaLnBrk="1" hangingPunct="1">
              <a:spcBef>
                <a:spcPct val="0"/>
              </a:spcBef>
              <a:buFontTx/>
              <a:buNone/>
            </a:pPr>
            <a:endParaRPr lang="en-US" altLang="en-US" sz="1200" b="1" dirty="0">
              <a:latin typeface="+mn-lt"/>
            </a:endParaRPr>
          </a:p>
          <a:p>
            <a:pPr eaLnBrk="1" hangingPunct="1">
              <a:spcBef>
                <a:spcPct val="0"/>
              </a:spcBef>
              <a:buFontTx/>
              <a:buNone/>
            </a:pPr>
            <a:r>
              <a:rPr lang="en-US" altLang="en-US" sz="1600" b="1" dirty="0">
                <a:latin typeface="+mn-lt"/>
              </a:rPr>
              <a:t>CRQ 1.  Why was the Ohio Valley important to both the French and the British? </a:t>
            </a:r>
            <a:r>
              <a:rPr lang="en-US" altLang="en-US" sz="1400" b="1"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6" name="Picture 5">
            <a:extLst>
              <a:ext uri="{FF2B5EF4-FFF2-40B4-BE49-F238E27FC236}">
                <a16:creationId xmlns:a16="http://schemas.microsoft.com/office/drawing/2014/main" id="{1B720BD5-E0E6-4260-B118-C63BD9B2E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8950" y="232368"/>
            <a:ext cx="3200479" cy="49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FB64915-532F-4ED7-99AB-1CE9DF595AC3}"/>
              </a:ext>
            </a:extLst>
          </p:cNvPr>
          <p:cNvSpPr/>
          <p:nvPr/>
        </p:nvSpPr>
        <p:spPr>
          <a:xfrm>
            <a:off x="2411483" y="3835409"/>
            <a:ext cx="4435412" cy="461665"/>
          </a:xfrm>
          <a:prstGeom prst="rect">
            <a:avLst/>
          </a:prstGeom>
          <a:ln w="19050">
            <a:solidFill>
              <a:schemeClr val="tx1"/>
            </a:solidFill>
          </a:ln>
        </p:spPr>
        <p:txBody>
          <a:bodyPr wrap="square">
            <a:spAutoFit/>
          </a:bodyPr>
          <a:lstStyle/>
          <a:p>
            <a:pPr lvl="0" algn="ctr"/>
            <a:r>
              <a:rPr lang="en-US" sz="1200" b="1" dirty="0">
                <a:solidFill>
                  <a:srgbClr val="0070C0"/>
                </a:solidFill>
                <a:latin typeface="Calibri" panose="020F0502020204030204" pitchFamily="34" charset="0"/>
                <a:cs typeface="Calibri" panose="020F0502020204030204" pitchFamily="34" charset="0"/>
              </a:rPr>
              <a:t>Unit 5 Objective 1: How did the rivalry of Britain and France lead to war in North America? </a:t>
            </a:r>
          </a:p>
        </p:txBody>
      </p:sp>
    </p:spTree>
    <p:extLst>
      <p:ext uri="{BB962C8B-B14F-4D97-AF65-F5344CB8AC3E}">
        <p14:creationId xmlns:p14="http://schemas.microsoft.com/office/powerpoint/2010/main" val="20242226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8263</TotalTime>
  <Words>6219</Words>
  <Application>Microsoft Office PowerPoint</Application>
  <PresentationFormat>On-screen Show (4:3)</PresentationFormat>
  <Paragraphs>673</Paragraphs>
  <Slides>47</Slides>
  <Notes>4</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7" baseType="lpstr">
      <vt:lpstr>Abadi</vt:lpstr>
      <vt:lpstr>Arial</vt:lpstr>
      <vt:lpstr>Arial Narrow</vt:lpstr>
      <vt:lpstr>Arial Rounded MT Bold</vt:lpstr>
      <vt:lpstr>Calibri</vt:lpstr>
      <vt:lpstr>Calibri Light</vt:lpstr>
      <vt:lpstr>Courier New</vt:lpstr>
      <vt:lpstr>Courier New, Courier, mono</vt:lpstr>
      <vt:lpstr>Helvetica Neue</vt:lpstr>
      <vt:lpstr>KBSticktoIt</vt:lpstr>
      <vt:lpstr>Roboto</vt:lpstr>
      <vt:lpstr>Source Sans Pro Black</vt:lpstr>
      <vt:lpstr>Symbol</vt:lpstr>
      <vt:lpstr>Times New Roman</vt:lpstr>
      <vt:lpstr>Verdana</vt:lpstr>
      <vt:lpstr>Wingdings</vt:lpstr>
      <vt:lpstr>Default Design</vt:lpstr>
      <vt:lpstr>Office Theme</vt:lpstr>
      <vt:lpstr>1_Office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Kermit Ackley</dc:creator>
  <cp:lastModifiedBy>Veronica Oliver</cp:lastModifiedBy>
  <cp:revision>188</cp:revision>
  <cp:lastPrinted>2020-03-03T15:30:21Z</cp:lastPrinted>
  <dcterms:created xsi:type="dcterms:W3CDTF">2003-02-08T20:53:28Z</dcterms:created>
  <dcterms:modified xsi:type="dcterms:W3CDTF">2020-03-04T18:00:47Z</dcterms:modified>
</cp:coreProperties>
</file>