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5" r:id="rId1"/>
  </p:sldMasterIdLst>
  <p:notesMasterIdLst>
    <p:notesMasterId r:id="rId31"/>
  </p:notesMasterIdLst>
  <p:handoutMasterIdLst>
    <p:handoutMasterId r:id="rId32"/>
  </p:handoutMasterIdLst>
  <p:sldIdLst>
    <p:sldId id="296" r:id="rId2"/>
    <p:sldId id="256" r:id="rId3"/>
    <p:sldId id="289" r:id="rId4"/>
    <p:sldId id="291" r:id="rId5"/>
    <p:sldId id="290" r:id="rId6"/>
    <p:sldId id="292" r:id="rId7"/>
    <p:sldId id="293" r:id="rId8"/>
    <p:sldId id="294" r:id="rId9"/>
    <p:sldId id="271" r:id="rId10"/>
    <p:sldId id="258" r:id="rId11"/>
    <p:sldId id="284" r:id="rId12"/>
    <p:sldId id="264" r:id="rId13"/>
    <p:sldId id="273" r:id="rId14"/>
    <p:sldId id="295" r:id="rId15"/>
    <p:sldId id="259" r:id="rId16"/>
    <p:sldId id="275" r:id="rId17"/>
    <p:sldId id="280" r:id="rId18"/>
    <p:sldId id="274" r:id="rId19"/>
    <p:sldId id="260" r:id="rId20"/>
    <p:sldId id="276" r:id="rId21"/>
    <p:sldId id="277" r:id="rId22"/>
    <p:sldId id="262" r:id="rId23"/>
    <p:sldId id="297" r:id="rId24"/>
    <p:sldId id="298" r:id="rId25"/>
    <p:sldId id="286" r:id="rId26"/>
    <p:sldId id="287" r:id="rId27"/>
    <p:sldId id="268" r:id="rId28"/>
    <p:sldId id="278" r:id="rId29"/>
    <p:sldId id="279" r:id="rId3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5" d="100"/>
          <a:sy n="65" d="100"/>
        </p:scale>
        <p:origin x="1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20767-C801-45DF-9F01-DF11F498908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6310E-6002-442D-A67C-30AA59A86FB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2D620-5D6D-4EB9-95B9-11287F873252}" type="datetimeFigureOut">
              <a:rPr lang="en-US" smtClean="0"/>
              <a:t>2/1/2018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C3D792-4DE2-416F-8925-D3E51B2783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86C58D-D709-4EC3-B30D-A2D178DF4D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CED8C-38D0-4044-A87B-8E78624F6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80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8EB3D0-1E18-45F0-9D22-5B0A37D93AD9}" type="datetimeFigureOut">
              <a:rPr lang="en-US" smtClean="0"/>
              <a:t>1/31/2018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47F5A1-6529-46A1-AE99-344E0462ED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D44FBF42-F853-4C2F-80BA-60232821893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28BD41C6-0E91-4546-B9FB-077F3B416A40}" type="slidenum">
              <a:rPr lang="en-US" altLang="en-US" sz="1200">
                <a:latin typeface="Arial" panose="020B0604020202020204" pitchFamily="34" charset="0"/>
              </a:rPr>
              <a:pPr algn="r" eaLnBrk="1" hangingPunct="1"/>
              <a:t>7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CBE115F-187D-433B-9219-30A3245C8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86FD4105-22C0-4DB1-9A7F-0F1A64E18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087" y="5164667"/>
            <a:ext cx="188242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502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011CA0D-7EF9-4AF3-80D4-D860BD0C4A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5F27C4-3444-4FF7-BB5C-C354AA9CF12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C08DA59-55F9-475E-9A07-36FAEED6BD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D20CFB45-CCD2-4ABD-96AB-AED9B9B08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973" y="4803140"/>
            <a:ext cx="188242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>
            <a:spAutoFit/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87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D6C59E42-653E-44D7-B1FB-DB31FBB8501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F52001-B5ED-4002-9ABC-4FCCD85B8278}" type="slidenum">
              <a:rPr lang="en-US" altLang="en-US"/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D68C316F-EC07-4418-A5CB-F4EC28330B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Text Box 4">
            <a:extLst>
              <a:ext uri="{FF2B5EF4-FFF2-40B4-BE49-F238E27FC236}">
                <a16:creationId xmlns:a16="http://schemas.microsoft.com/office/drawing/2014/main" id="{AE290806-3E59-4C7F-A02F-C2396E817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79" y="4736968"/>
            <a:ext cx="188242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169150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47F5A1-6529-46A1-AE99-344E0462ED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492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886E6398-2C53-4149-B0AD-2B6B2F57A6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052786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1F3C760-1698-4EED-8173-D31E7998D95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2A300B-FCF2-460A-A83E-4E0EF677B612}" type="slidenum">
              <a:rPr lang="en-US" altLang="en-US"/>
              <a:pPr algn="r"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1EA60B0-E3BF-4287-A23F-308CD11C3B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Text Box 4">
            <a:extLst>
              <a:ext uri="{FF2B5EF4-FFF2-40B4-BE49-F238E27FC236}">
                <a16:creationId xmlns:a16="http://schemas.microsoft.com/office/drawing/2014/main" id="{79C6AF66-3D72-49B6-80D6-AE624AAE7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4279" y="4736968"/>
            <a:ext cx="188242" cy="30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3177" tIns="46589" rIns="93177" bIns="46589">
            <a:spAutoFit/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69551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4F6A289F-2313-4DC3-BC8B-CB55A2EE81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82327"/>
      </p:ext>
    </p:extLst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9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402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8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81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8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0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77E80-A25A-47EC-9C0E-C5E9CF4539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02570"/>
      </p:ext>
    </p:extLst>
  </p:cSld>
  <p:clrMapOvr>
    <a:masterClrMapping/>
  </p:clrMapOvr>
  <p:transition>
    <p:blinds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219A3-1502-4269-BB02-4710F10572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46237"/>
      </p:ext>
    </p:extLst>
  </p:cSld>
  <p:clrMapOvr>
    <a:masterClrMapping/>
  </p:clrMapOvr>
  <p:transition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903FA-B441-490B-A787-BC57266FB7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6337"/>
      </p:ext>
    </p:extLst>
  </p:cSld>
  <p:clrMapOvr>
    <a:masterClrMapping/>
  </p:clrMapOvr>
  <p:transition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497D3-7A36-4A29-9DCE-E99917EF6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06367"/>
      </p:ext>
    </p:extLst>
  </p:cSld>
  <p:clrMapOvr>
    <a:masterClrMapping/>
  </p:clrMapOvr>
  <p:transition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5813A-E430-4F65-9E96-BEE7A9BFA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58428"/>
      </p:ext>
    </p:extLst>
  </p:cSld>
  <p:clrMapOvr>
    <a:masterClrMapping/>
  </p:clrMapOvr>
  <p:transition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1AC38-6713-483C-B68F-1108B5F16F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09833"/>
      </p:ext>
    </p:extLst>
  </p:cSld>
  <p:clrMapOvr>
    <a:masterClrMapping/>
  </p:clrMapOvr>
  <p:transition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BF8DA-08D8-4402-AABC-91DC6029EE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494800"/>
      </p:ext>
    </p:extLst>
  </p:cSld>
  <p:clrMapOvr>
    <a:masterClrMapping/>
  </p:clrMapOvr>
  <p:transition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FBA4-AB43-4A07-8947-EAB0E6D04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305273"/>
      </p:ext>
    </p:extLst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DC195-E33B-403B-8368-F1AF08B29D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49613"/>
      </p:ext>
    </p:extLst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B267-EC53-4DA8-9D22-7D9435B2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9148"/>
      </p:ext>
    </p:extLst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5F0A22-786C-46B5-AD4C-5FDA2526C2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67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ransition>
    <p:blinds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ypdoLm4Rn8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feature=endscreen&amp;v=wAcnOpOHeCU&amp;NR=1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://www.youtube.com/watch?v=mR7Dskv0dKY" TargetMode="Externa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427A3-5A21-47F6-98E9-E369D2A764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5 Part 2 – Industrial Businesses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D69A9-073E-4C16-9434-FEA55B75F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397412"/>
      </p:ext>
    </p:extLst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6790" y="-22860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B. Oil Refining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8382000" cy="3886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3600" dirty="0"/>
              <a:t>John D. Rockefeller </a:t>
            </a:r>
          </a:p>
          <a:p>
            <a:pPr>
              <a:buFontTx/>
              <a:buChar char="="/>
            </a:pPr>
            <a:r>
              <a:rPr lang="en-US" sz="3600" dirty="0"/>
              <a:t>developed oil refineries in Cleveland</a:t>
            </a:r>
          </a:p>
          <a:p>
            <a:pPr>
              <a:buFontTx/>
              <a:buChar char="="/>
            </a:pPr>
            <a:r>
              <a:rPr lang="en-US" sz="3600" dirty="0"/>
              <a:t>formed the Standard Oil Company 1867</a:t>
            </a:r>
          </a:p>
          <a:p>
            <a:pPr>
              <a:buFontTx/>
              <a:buChar char="="/>
            </a:pPr>
            <a:r>
              <a:rPr lang="en-US" sz="3600" dirty="0"/>
              <a:t>built his own warehouses, barrels, and pipelines</a:t>
            </a:r>
          </a:p>
          <a:p>
            <a:pPr>
              <a:buFontTx/>
              <a:buChar char="="/>
            </a:pPr>
            <a:r>
              <a:rPr lang="en-US" sz="3600" dirty="0"/>
              <a:t>received shipping deal from RR’s </a:t>
            </a:r>
          </a:p>
          <a:p>
            <a:pPr>
              <a:buFontTx/>
              <a:buChar char=" "/>
            </a:pPr>
            <a:r>
              <a:rPr lang="en-US" sz="3600" dirty="0"/>
              <a:t>result = cheaper to produce / ship oil = cheaper to sell oil = controlled 90% of the oil refining business</a:t>
            </a:r>
          </a:p>
        </p:txBody>
      </p:sp>
      <p:pic>
        <p:nvPicPr>
          <p:cNvPr id="4" name="Picture 6" descr="http://callisto.ggsrv.com/imgsrv/FastFetch/UBER2/dirl_0001_0003_0_img0177">
            <a:extLst>
              <a:ext uri="{FF2B5EF4-FFF2-40B4-BE49-F238E27FC236}">
                <a16:creationId xmlns:a16="http://schemas.microsoft.com/office/drawing/2014/main" id="{34C88DE8-8792-49CB-B151-3BEE77017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733" y="4034528"/>
            <a:ext cx="5826270" cy="294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2">
            <a:extLst>
              <a:ext uri="{FF2B5EF4-FFF2-40B4-BE49-F238E27FC236}">
                <a16:creationId xmlns:a16="http://schemas.microsoft.com/office/drawing/2014/main" id="{A531A0D8-4CCB-4A0F-BD0D-B489A6D2C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150" y="182562"/>
            <a:ext cx="7239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anose="020B0604030504040204" pitchFamily="34" charset="0"/>
              </a:rPr>
              <a:t>People began to wonder—Is big business bad for small businesses?</a:t>
            </a:r>
          </a:p>
        </p:txBody>
      </p:sp>
      <p:pic>
        <p:nvPicPr>
          <p:cNvPr id="13315" name="Picture 8" descr="53381399_edit">
            <a:extLst>
              <a:ext uri="{FF2B5EF4-FFF2-40B4-BE49-F238E27FC236}">
                <a16:creationId xmlns:a16="http://schemas.microsoft.com/office/drawing/2014/main" id="{53DD95DE-C555-4DB8-987E-813576B2E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6481"/>
            <a:ext cx="4343400" cy="579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2">
            <a:extLst>
              <a:ext uri="{FF2B5EF4-FFF2-40B4-BE49-F238E27FC236}">
                <a16:creationId xmlns:a16="http://schemas.microsoft.com/office/drawing/2014/main" id="{65FA933F-EF8C-44B4-977C-EDFF8C9C9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219200"/>
            <a:ext cx="33512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Verdana" panose="020B0604030504040204" pitchFamily="34" charset="0"/>
              </a:rPr>
              <a:t>Or is big business good for the nation?</a:t>
            </a:r>
          </a:p>
        </p:txBody>
      </p:sp>
      <p:sp>
        <p:nvSpPr>
          <p:cNvPr id="5" name="Text Box 18">
            <a:extLst>
              <a:ext uri="{FF2B5EF4-FFF2-40B4-BE49-F238E27FC236}">
                <a16:creationId xmlns:a16="http://schemas.microsoft.com/office/drawing/2014/main" id="{D96BFDAC-B720-4857-8389-B19EEA277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124671"/>
            <a:ext cx="3657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provides jobs</a:t>
            </a:r>
            <a:endParaRPr lang="en-US" altLang="en-US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19">
            <a:extLst>
              <a:ext uri="{FF2B5EF4-FFF2-40B4-BE49-F238E27FC236}">
                <a16:creationId xmlns:a16="http://schemas.microsoft.com/office/drawing/2014/main" id="{40EC3D28-EDD5-4B2C-882E-6D3FFC78C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594928"/>
            <a:ext cx="228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allows for </a:t>
            </a:r>
            <a:r>
              <a:rPr lang="en-US" altLang="en-US" dirty="0">
                <a:solidFill>
                  <a:srgbClr val="0033CC"/>
                </a:solidFill>
                <a:latin typeface="Verdana" panose="020B0604030504040204" pitchFamily="34" charset="0"/>
              </a:rPr>
              <a:t>product innovations </a:t>
            </a:r>
          </a:p>
        </p:txBody>
      </p:sp>
      <p:sp>
        <p:nvSpPr>
          <p:cNvPr id="7" name="Text Box 20">
            <a:extLst>
              <a:ext uri="{FF2B5EF4-FFF2-40B4-BE49-F238E27FC236}">
                <a16:creationId xmlns:a16="http://schemas.microsoft.com/office/drawing/2014/main" id="{C87C12C4-6024-4956-9CA6-300107B3F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7908" y="3284479"/>
            <a:ext cx="3581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Verdana" panose="020B0604030504040204" pitchFamily="34" charset="0"/>
              </a:rPr>
              <a:t>financially supports universities, libraries, and museums</a:t>
            </a:r>
          </a:p>
        </p:txBody>
      </p:sp>
      <p:pic>
        <p:nvPicPr>
          <p:cNvPr id="8" name="Picture 4" descr="http://www.colorantshistory.org/images/Standard_Oil_Refinery_Linden_1909_for_web.jpg">
            <a:extLst>
              <a:ext uri="{FF2B5EF4-FFF2-40B4-BE49-F238E27FC236}">
                <a16:creationId xmlns:a16="http://schemas.microsoft.com/office/drawing/2014/main" id="{B435588F-B2F2-4B86-B339-2684741A8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95259"/>
            <a:ext cx="4184617" cy="252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36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upload.wikimedia.org/wikipedia/commons/6/6f/John_D._Rockefeller_18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6433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4e7221.medialib.glogster.com/media/074958109650cb240f106b4aa2859b34dee564219fe0f55ed5f0acd6e86d1eae/-west-front-of-house-of-john-d.jpg">
            <a:extLst>
              <a:ext uri="{FF2B5EF4-FFF2-40B4-BE49-F238E27FC236}">
                <a16:creationId xmlns:a16="http://schemas.microsoft.com/office/drawing/2014/main" id="{4479329E-9153-4519-8CF7-FC3F38421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1993"/>
            <a:ext cx="4495647" cy="339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5134CDD-1282-4305-9032-FD9F35270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3056" y="3052682"/>
            <a:ext cx="2713911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8D5F4E-D59A-4E31-951E-DAC9B97B3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33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781830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lth.com/news/wp-content/uploads/2013/11/6a0134840f8738970c0147e037874b970b-800wi.jpg">
            <a:extLst>
              <a:ext uri="{FF2B5EF4-FFF2-40B4-BE49-F238E27FC236}">
                <a16:creationId xmlns:a16="http://schemas.microsoft.com/office/drawing/2014/main" id="{DA582B64-DC2A-4B51-8B5C-EFDDF3750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/>
          <a:stretch/>
        </p:blipFill>
        <p:spPr bwMode="auto">
          <a:xfrm>
            <a:off x="20" y="975"/>
            <a:ext cx="56646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394B1D-523F-47FD-ABF4-6DAFC2FF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354" y="643463"/>
            <a:ext cx="2780072" cy="1608124"/>
          </a:xfrm>
        </p:spPr>
        <p:txBody>
          <a:bodyPr>
            <a:normAutofit fontScale="90000"/>
          </a:bodyPr>
          <a:lstStyle/>
          <a:p>
            <a:r>
              <a:rPr lang="en-US" dirty="0"/>
              <a:t>How did Rockefeller become the leader of the oil industry?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79DF4-4A54-4465-BA1A-FE3BFEBF4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4" y="2251587"/>
            <a:ext cx="2780072" cy="3972232"/>
          </a:xfrm>
        </p:spPr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77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/>
              <a:t>C. Steel Industry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762000"/>
            <a:ext cx="5334000" cy="59436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sz="3600" dirty="0"/>
              <a:t>Andrew Carnegie</a:t>
            </a:r>
          </a:p>
          <a:p>
            <a:pPr>
              <a:buFontTx/>
              <a:buChar char="="/>
            </a:pPr>
            <a:r>
              <a:rPr lang="en-US" sz="3600" dirty="0"/>
              <a:t>used technology &amp; latest equipment to make steel</a:t>
            </a:r>
          </a:p>
          <a:p>
            <a:pPr>
              <a:buFontTx/>
              <a:buChar char="="/>
            </a:pPr>
            <a:r>
              <a:rPr lang="en-US" sz="3600" dirty="0"/>
              <a:t>bought iron ore mines, boats &amp; RR’s for shipping</a:t>
            </a:r>
          </a:p>
          <a:p>
            <a:pPr>
              <a:buFontTx/>
              <a:buChar char=" "/>
            </a:pPr>
            <a:r>
              <a:rPr lang="en-US" sz="3600" dirty="0"/>
              <a:t>result </a:t>
            </a:r>
          </a:p>
          <a:p>
            <a:pPr lvl="1"/>
            <a:r>
              <a:rPr lang="en-US" sz="3400" dirty="0"/>
              <a:t>cheaper to produce and ship steel </a:t>
            </a:r>
          </a:p>
          <a:p>
            <a:pPr lvl="1"/>
            <a:r>
              <a:rPr lang="en-US" sz="3400" dirty="0"/>
              <a:t>cheaper to sell steel</a:t>
            </a:r>
          </a:p>
          <a:p>
            <a:pPr lvl="1"/>
            <a:r>
              <a:rPr lang="en-US" sz="3400" dirty="0"/>
              <a:t> controlled the US steel industry </a:t>
            </a:r>
          </a:p>
          <a:p>
            <a:pPr lvl="1"/>
            <a:r>
              <a:rPr lang="en-US" sz="3400" dirty="0"/>
              <a:t>became the first billion $ company</a:t>
            </a:r>
          </a:p>
        </p:txBody>
      </p:sp>
      <p:pic>
        <p:nvPicPr>
          <p:cNvPr id="4" name="Picture 4" descr="H:\a.jpg">
            <a:extLst>
              <a:ext uri="{FF2B5EF4-FFF2-40B4-BE49-F238E27FC236}">
                <a16:creationId xmlns:a16="http://schemas.microsoft.com/office/drawing/2014/main" id="{1230CA9A-10FD-4F8A-B763-C468CC35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598" y="-152400"/>
            <a:ext cx="3628672" cy="5638800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mrspencer.info/wp-content/uploads/2012/03/Carnegie-Ste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709" y="171066"/>
            <a:ext cx="9422218" cy="607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596058"/>
      </p:ext>
    </p:extLst>
  </p:cSld>
  <p:clrMapOvr>
    <a:masterClrMapping/>
  </p:clrMapOvr>
  <p:transition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C575-6C84-41BE-B9C6-E7421267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539"/>
            <a:ext cx="7772400" cy="862739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err="1"/>
              <a:t>Bessmer</a:t>
            </a:r>
            <a:r>
              <a:rPr lang="en-US" sz="4800" b="1" dirty="0"/>
              <a:t>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1B84C-087A-4539-9D30-79F28CDFFC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38200"/>
            <a:ext cx="59436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4400" dirty="0"/>
              <a:t>Before the Civil War, skilled workers used a slow and costly process to produce iron, which tended to be soft and malleable. </a:t>
            </a:r>
          </a:p>
          <a:p>
            <a:pPr lvl="1"/>
            <a:r>
              <a:rPr lang="en-US" sz="4000" dirty="0"/>
              <a:t>The development of Henry Bessemer's converter aided the search for a more durable metal. </a:t>
            </a:r>
          </a:p>
          <a:p>
            <a:endParaRPr lang="en-US" sz="4800" dirty="0"/>
          </a:p>
        </p:txBody>
      </p:sp>
      <p:pic>
        <p:nvPicPr>
          <p:cNvPr id="4" name="Picture 2">
            <a:hlinkClick r:id="rId3"/>
            <a:extLst>
              <a:ext uri="{FF2B5EF4-FFF2-40B4-BE49-F238E27FC236}">
                <a16:creationId xmlns:a16="http://schemas.microsoft.com/office/drawing/2014/main" id="{802038C5-012E-42DE-AD17-89BDA911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914400"/>
            <a:ext cx="313639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19521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1888" y="228601"/>
            <a:ext cx="5913078" cy="6540446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The Bessemer process transformed iron into steel by injecting air into it, thereby reducing the amount of carbon. </a:t>
            </a:r>
          </a:p>
          <a:p>
            <a:pPr lvl="1"/>
            <a:r>
              <a:rPr lang="en-US" sz="3200" dirty="0"/>
              <a:t>The process is credited with launching the steel industry and cheapening the cost of production because it was no longer necessary to employ highly paid skilled workers.</a:t>
            </a:r>
          </a:p>
          <a:p>
            <a:endParaRPr lang="en-US" sz="2000" dirty="0"/>
          </a:p>
        </p:txBody>
      </p:sp>
      <p:pic>
        <p:nvPicPr>
          <p:cNvPr id="7170" name="Picture 2" descr="http://media.web.britannica.com/eb-media/91/111491-004-9353EF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" y="0"/>
            <a:ext cx="318760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hlinkClick r:id="rId3"/>
            <a:extLst>
              <a:ext uri="{FF2B5EF4-FFF2-40B4-BE49-F238E27FC236}">
                <a16:creationId xmlns:a16="http://schemas.microsoft.com/office/drawing/2014/main" id="{FD2175AA-FF8C-415E-B147-95B06DA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8331" y="3585687"/>
            <a:ext cx="3220218" cy="329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264400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772400" cy="1143000"/>
          </a:xfrm>
        </p:spPr>
        <p:txBody>
          <a:bodyPr/>
          <a:lstStyle/>
          <a:p>
            <a:pPr algn="l"/>
            <a:r>
              <a:rPr lang="en-US"/>
              <a:t>D. Meat-Packing Industry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839200" cy="4114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en-US" sz="3600"/>
              <a:t>prior to 1860, cattle shipped to cities </a:t>
            </a:r>
            <a:r>
              <a:rPr lang="en-US" sz="3600">
                <a:sym typeface="Symbol" pitchFamily="18" charset="2"/>
              </a:rPr>
              <a:t> slaughtered  sold</a:t>
            </a:r>
          </a:p>
          <a:p>
            <a:pPr>
              <a:buFontTx/>
              <a:buChar char="-"/>
            </a:pPr>
            <a:r>
              <a:rPr lang="en-US" sz="3600">
                <a:sym typeface="Symbol" pitchFamily="18" charset="2"/>
              </a:rPr>
              <a:t>Gustavus Swift </a:t>
            </a:r>
          </a:p>
          <a:p>
            <a:pPr>
              <a:buFontTx/>
              <a:buChar char="="/>
            </a:pPr>
            <a:r>
              <a:rPr lang="en-US" sz="3600"/>
              <a:t>developed the refrigerator RR car</a:t>
            </a:r>
          </a:p>
          <a:p>
            <a:pPr>
              <a:buFontTx/>
              <a:buChar char="="/>
            </a:pPr>
            <a:r>
              <a:rPr lang="en-US" sz="3600"/>
              <a:t>meat was now slaughtered then shipped</a:t>
            </a:r>
          </a:p>
          <a:p>
            <a:pPr>
              <a:buFontTx/>
              <a:buChar char=" "/>
            </a:pPr>
            <a:r>
              <a:rPr lang="en-US" sz="3600"/>
              <a:t>result = cheaper to produce and ship meat = cheaper to sell meat = controlled the meat packing industry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5400" dirty="0"/>
              <a:t>I. Captains of Industry </a:t>
            </a:r>
            <a:br>
              <a:rPr lang="en-US" sz="5400" dirty="0"/>
            </a:br>
            <a:r>
              <a:rPr lang="en-US" sz="5400" dirty="0"/>
              <a:t>      (Robber Barons)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="/>
            </a:pPr>
            <a:r>
              <a:rPr lang="en-US" sz="3600"/>
              <a:t>RR’s, oil refining, steel, and meat packing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581" y="3419475"/>
            <a:ext cx="917058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upload.wikimedia.org/wikipedia/commons/b/b8/Gustavus_Swift_enlarg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"/>
            <a:ext cx="305924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2712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" y="380875"/>
            <a:ext cx="9142984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-34291"/>
            <a:ext cx="6172200" cy="689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:\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3813" y="1008448"/>
            <a:ext cx="9144000" cy="5000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3682662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7454" y="0"/>
            <a:ext cx="7772400" cy="1456267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E. Philosophy of Business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7772400" cy="3649133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en-US" sz="3600" u="sng" dirty="0"/>
              <a:t>laissez-faire</a:t>
            </a:r>
            <a:r>
              <a:rPr lang="en-US" sz="3600" dirty="0"/>
              <a:t> = government does not make rules or control business </a:t>
            </a:r>
          </a:p>
          <a:p>
            <a:pPr>
              <a:buFontTx/>
              <a:buChar char="-"/>
            </a:pPr>
            <a:r>
              <a:rPr lang="en-US" sz="3600" u="sng" dirty="0"/>
              <a:t>Gospel of Wealth </a:t>
            </a:r>
            <a:r>
              <a:rPr lang="en-US" sz="3600" dirty="0"/>
              <a:t>= big business owners use part of their wealth for the good of society (philanthropist) </a:t>
            </a:r>
          </a:p>
          <a:p>
            <a:pPr>
              <a:buFontTx/>
              <a:buChar char="-"/>
            </a:pPr>
            <a:r>
              <a:rPr lang="en-US" sz="3600" u="sng" dirty="0"/>
              <a:t>social Darwinism </a:t>
            </a:r>
            <a:r>
              <a:rPr lang="en-US" sz="3600" dirty="0"/>
              <a:t>= survival of the fittest 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609601"/>
            <a:ext cx="2514600" cy="1456267"/>
          </a:xfrm>
        </p:spPr>
        <p:txBody>
          <a:bodyPr/>
          <a:lstStyle/>
          <a:p>
            <a:r>
              <a:rPr lang="en-US" dirty="0"/>
              <a:t>Philanthropy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s://gildedageperiod56.wikispaces.com/file/view/pic-carnegie-cartoon-72.jpg/69285271/288x351/pic-carnegie-cartoon-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98" y="77513"/>
            <a:ext cx="5563477" cy="678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92199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842D8-C548-4C47-9EAB-F89D9985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F3BF3-7404-4B51-87AD-1C6158F0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upload.wikimedia.org/wikipedia/commons/6/62/CMUquadfromCoLcrop.jpg">
            <a:extLst>
              <a:ext uri="{FF2B5EF4-FFF2-40B4-BE49-F238E27FC236}">
                <a16:creationId xmlns:a16="http://schemas.microsoft.com/office/drawing/2014/main" id="{378C6D11-5972-4552-B4F6-6E33CDDC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0" y="138878"/>
            <a:ext cx="3988035" cy="306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916B631E-61E7-4A54-81C1-F6605A9AE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990" y="3584995"/>
            <a:ext cx="4524419" cy="306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9EB4D140-9853-4032-BAF3-EDD8E5F53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9560" y="72603"/>
            <a:ext cx="5029200" cy="6646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979588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4" name="Text Box 4">
            <a:extLst>
              <a:ext uri="{FF2B5EF4-FFF2-40B4-BE49-F238E27FC236}">
                <a16:creationId xmlns:a16="http://schemas.microsoft.com/office/drawing/2014/main" id="{BC82AF8E-0C2C-42E8-A72B-DE55F8F1F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8229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Verdana" panose="020B0604030504040204" pitchFamily="34" charset="0"/>
              </a:rPr>
              <a:t>This is the belief that wealth was a </a:t>
            </a:r>
            <a:br>
              <a:rPr lang="en-US" altLang="en-US" sz="2800" b="1" dirty="0">
                <a:latin typeface="Verdana" panose="020B0604030504040204" pitchFamily="34" charset="0"/>
              </a:rPr>
            </a:br>
            <a:r>
              <a:rPr lang="en-US" altLang="en-US" sz="2800" b="1" dirty="0">
                <a:latin typeface="Verdana" panose="020B0604030504040204" pitchFamily="34" charset="0"/>
              </a:rPr>
              <a:t>measure of a person’s value and </a:t>
            </a:r>
            <a:br>
              <a:rPr lang="en-US" altLang="en-US" sz="2800" b="1" dirty="0">
                <a:latin typeface="Verdana" panose="020B0604030504040204" pitchFamily="34" charset="0"/>
              </a:rPr>
            </a:br>
            <a:r>
              <a:rPr lang="en-US" altLang="en-US" sz="2800" b="1" dirty="0">
                <a:latin typeface="Verdana" panose="020B0604030504040204" pitchFamily="34" charset="0"/>
              </a:rPr>
              <a:t>those who had wealth were the most “fit.”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Verdana" panose="020B0604030504040204" pitchFamily="34" charset="0"/>
            </a:endParaRPr>
          </a:p>
        </p:txBody>
      </p:sp>
      <p:sp>
        <p:nvSpPr>
          <p:cNvPr id="15364" name="Text Box 11">
            <a:extLst>
              <a:ext uri="{FF2B5EF4-FFF2-40B4-BE49-F238E27FC236}">
                <a16:creationId xmlns:a16="http://schemas.microsoft.com/office/drawing/2014/main" id="{0879AC9A-D6C0-49D7-9BDA-386442AF1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22528"/>
            <a:ext cx="8763000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Theory of Survival of the Fittest is Used to Defend Big Business</a:t>
            </a:r>
            <a:endParaRPr lang="en-US" altLang="en-US" sz="2400" dirty="0">
              <a:latin typeface="Verdana" panose="020B060403050404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80000"/>
              </a:spcAft>
              <a:buFontTx/>
              <a:buNone/>
            </a:pPr>
            <a:r>
              <a:rPr lang="en-US" altLang="en-US" sz="2400" dirty="0">
                <a:latin typeface="Verdana" panose="020B0604030504040204" pitchFamily="34" charset="0"/>
              </a:rPr>
              <a:t>Charles Darwin’s idea of evolution of species</a:t>
            </a:r>
            <a:endParaRPr lang="en-US" altLang="en-US" sz="24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04812" name="Text Box 12">
            <a:extLst>
              <a:ext uri="{FF2B5EF4-FFF2-40B4-BE49-F238E27FC236}">
                <a16:creationId xmlns:a16="http://schemas.microsoft.com/office/drawing/2014/main" id="{A039CA91-32AB-40BA-AE7A-FBC166138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819400"/>
            <a:ext cx="731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applied to American capitalism</a:t>
            </a:r>
            <a:endParaRPr lang="en-US" altLang="en-US" sz="28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04813" name="Text Box 13">
            <a:extLst>
              <a:ext uri="{FF2B5EF4-FFF2-40B4-BE49-F238E27FC236}">
                <a16:creationId xmlns:a16="http://schemas.microsoft.com/office/drawing/2014/main" id="{B914E4F5-D5A3-44F2-BE19-C1EBF239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3916363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Verdana" panose="020B0604030504040204" pitchFamily="34" charset="0"/>
              </a:rPr>
              <a:t>becomes </a:t>
            </a:r>
            <a:r>
              <a:rPr lang="en-US" altLang="en-US" sz="3200" b="1" dirty="0">
                <a:solidFill>
                  <a:srgbClr val="FF0000"/>
                </a:solidFill>
                <a:latin typeface="Verdana" panose="020B0604030504040204" pitchFamily="34" charset="0"/>
              </a:rPr>
              <a:t>Social Darwinism</a:t>
            </a:r>
            <a:endParaRPr lang="en-US" altLang="en-US" sz="3200" dirty="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204814" name="AutoShape 14">
            <a:extLst>
              <a:ext uri="{FF2B5EF4-FFF2-40B4-BE49-F238E27FC236}">
                <a16:creationId xmlns:a16="http://schemas.microsoft.com/office/drawing/2014/main" id="{B40B3459-4CD7-4116-8691-D7FDC4F5D40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298156" y="2316957"/>
            <a:ext cx="547687" cy="457200"/>
          </a:xfrm>
          <a:prstGeom prst="rightArrow">
            <a:avLst>
              <a:gd name="adj1" fmla="val 50000"/>
              <a:gd name="adj2" fmla="val 29948"/>
            </a:avLst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lin ang="0" scaled="1"/>
          </a:gradFill>
          <a:ln w="9525">
            <a:solidFill>
              <a:srgbClr val="4343C1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815" name="AutoShape 15">
            <a:extLst>
              <a:ext uri="{FF2B5EF4-FFF2-40B4-BE49-F238E27FC236}">
                <a16:creationId xmlns:a16="http://schemas.microsoft.com/office/drawing/2014/main" id="{AB5E9482-C633-481B-A069-ED1AEA508F5F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05300" y="33909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lin ang="0" scaled="1"/>
          </a:gradFill>
          <a:ln w="9525">
            <a:solidFill>
              <a:srgbClr val="4343C1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4816" name="AutoShape 16">
            <a:extLst>
              <a:ext uri="{FF2B5EF4-FFF2-40B4-BE49-F238E27FC236}">
                <a16:creationId xmlns:a16="http://schemas.microsoft.com/office/drawing/2014/main" id="{F3EE61A4-6520-489B-B498-77D1D8B4FE96}"/>
              </a:ext>
            </a:extLst>
          </p:cNvPr>
          <p:cNvSpPr>
            <a:spLocks noChangeArrowheads="1"/>
          </p:cNvSpPr>
          <p:nvPr/>
        </p:nvSpPr>
        <p:spPr bwMode="auto">
          <a:xfrm rot="5400000" flipV="1">
            <a:off x="4305300" y="4381500"/>
            <a:ext cx="533400" cy="457200"/>
          </a:xfrm>
          <a:prstGeom prst="rightArrow">
            <a:avLst>
              <a:gd name="adj1" fmla="val 50000"/>
              <a:gd name="adj2" fmla="val 29167"/>
            </a:avLst>
          </a:prstGeom>
          <a:gradFill rotWithShape="1">
            <a:gsLst>
              <a:gs pos="0">
                <a:schemeClr val="bg1"/>
              </a:gs>
              <a:gs pos="100000">
                <a:srgbClr val="FF5050"/>
              </a:gs>
            </a:gsLst>
            <a:lin ang="0" scaled="1"/>
          </a:gradFill>
          <a:ln w="9525">
            <a:solidFill>
              <a:srgbClr val="4343C1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vert="eaVert"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122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4" grpId="0"/>
      <p:bldP spid="204812" grpId="0"/>
      <p:bldP spid="204813" grpId="0"/>
      <p:bldP spid="204814" grpId="0" animBg="1"/>
      <p:bldP spid="204815" grpId="0" animBg="1"/>
      <p:bldP spid="2048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1" name="AutoShape 21">
            <a:extLst>
              <a:ext uri="{FF2B5EF4-FFF2-40B4-BE49-F238E27FC236}">
                <a16:creationId xmlns:a16="http://schemas.microsoft.com/office/drawing/2014/main" id="{05C0AA13-9E60-4E3B-A860-A551AB48B0C9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-846675" y="1518321"/>
            <a:ext cx="6265352" cy="4267200"/>
          </a:xfrm>
          <a:prstGeom prst="upArrowCallout">
            <a:avLst>
              <a:gd name="adj1" fmla="val 26417"/>
              <a:gd name="adj2" fmla="val 24292"/>
              <a:gd name="adj3" fmla="val 19704"/>
              <a:gd name="adj4" fmla="val 72509"/>
            </a:avLst>
          </a:prstGeom>
          <a:gradFill rotWithShape="1">
            <a:gsLst>
              <a:gs pos="0">
                <a:srgbClr val="D7D7D7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387" name="Text Box 22">
            <a:extLst>
              <a:ext uri="{FF2B5EF4-FFF2-40B4-BE49-F238E27FC236}">
                <a16:creationId xmlns:a16="http://schemas.microsoft.com/office/drawing/2014/main" id="{40D3C494-5F2F-413B-BA3B-1A923B7452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54" y="733246"/>
            <a:ext cx="2590800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Verdana" panose="020B0604030504040204" pitchFamily="34" charset="0"/>
              </a:rPr>
              <a:t>Social Darwinists believed government should stay out of private business and thought it was wrong to use public funds to assist the poor.</a:t>
            </a:r>
          </a:p>
        </p:txBody>
      </p:sp>
      <p:sp>
        <p:nvSpPr>
          <p:cNvPr id="51225" name="AutoShape 25">
            <a:extLst>
              <a:ext uri="{FF2B5EF4-FFF2-40B4-BE49-F238E27FC236}">
                <a16:creationId xmlns:a16="http://schemas.microsoft.com/office/drawing/2014/main" id="{F2CD5E9F-A5E9-403A-9027-40E27D205D4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3116451" y="952500"/>
            <a:ext cx="6324600" cy="4952999"/>
          </a:xfrm>
          <a:prstGeom prst="upArrowCallout">
            <a:avLst>
              <a:gd name="adj1" fmla="val 25000"/>
              <a:gd name="adj2" fmla="val 25000"/>
              <a:gd name="adj3" fmla="val 17667"/>
              <a:gd name="adj4" fmla="val 71819"/>
            </a:avLst>
          </a:prstGeom>
          <a:gradFill rotWithShape="1"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accent2"/>
            </a:solidFill>
            <a:miter lim="800000"/>
            <a:headEnd/>
            <a:tailEnd/>
          </a:ln>
          <a:effectLst>
            <a:outerShdw dist="45791" dir="3378596" algn="ctr" rotWithShape="0">
              <a:srgbClr val="B2B2B2">
                <a:alpha val="46001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26" name="Text Box 26">
            <a:extLst>
              <a:ext uri="{FF2B5EF4-FFF2-40B4-BE49-F238E27FC236}">
                <a16:creationId xmlns:a16="http://schemas.microsoft.com/office/drawing/2014/main" id="{521A6800-4C9C-4F1B-A069-6953896E8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19245"/>
            <a:ext cx="339154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Verdana" panose="020B0604030504040204" pitchFamily="34" charset="0"/>
              </a:rPr>
              <a:t>Americans who worried about the methods of industrialists  called for federal regulation of business practices.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32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00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5" grpId="0" animBg="1"/>
      <p:bldP spid="512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0"/>
            <a:ext cx="49953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4038600" cy="6953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32827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4441" y="0"/>
            <a:ext cx="5179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 descr="http://i.telegraph.co.uk/multimedia/archive/02119/BILL-GATES_2119696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1808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sharequotes.us/wp-content/uploads/2012/12/Bill-Gates-Charity-Do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139" y="3505200"/>
            <a:ext cx="5197862" cy="344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blog.thebillionaireshop.com/wp-content/uploads/2013/01/Bill-Gates-accepts-End-Polio-jersey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6" t="16082" r="16630" b="15018"/>
          <a:stretch/>
        </p:blipFill>
        <p:spPr bwMode="auto">
          <a:xfrm>
            <a:off x="-16261" y="3825240"/>
            <a:ext cx="39624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gatesfoundation.org/%7E/media/GFO/Site/Logo%20Images/icon_small_bill_melinda_gates_foundation_logo.png?h=178&amp;la=en&amp;w=1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87" y="-8573"/>
            <a:ext cx="3488939" cy="348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416680"/>
      </p:ext>
    </p:extLst>
  </p:cSld>
  <p:clrMapOvr>
    <a:masterClrMapping/>
  </p:clrMapOvr>
  <p:transition>
    <p:blinds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ttp://www.bloomberg.com/image/ixCEqdLcnv1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922622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execdigital.com/entertainment/mark_zuckerberg_2_2010_a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95" y="3647122"/>
            <a:ext cx="5851992" cy="321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27694"/>
      </p:ext>
    </p:extLst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063EDB1-CA4F-4E5C-BAC2-1AE5D872E2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378" y="-313267"/>
            <a:ext cx="9114622" cy="145626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/>
              <a:t> Increased Transportation = </a:t>
            </a:r>
            <a:r>
              <a:rPr lang="en-US" sz="2800" dirty="0"/>
              <a:t>growth of RR’s in the US</a:t>
            </a:r>
            <a:endParaRPr lang="en-US" sz="2400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945CF4A-CF0B-4FA6-A6C2-835E3C1882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114" y="304800"/>
            <a:ext cx="5084285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3200" dirty="0"/>
              <a:t>created giant companies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 labor force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 immigration 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caused pollution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 migration west</a:t>
            </a:r>
            <a:endParaRPr lang="en-US" altLang="en-US" sz="3200" dirty="0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FA70A575-3262-42B5-851C-B1F6D1E33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477" y="3429000"/>
            <a:ext cx="44958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-"/>
            </a:pPr>
            <a:r>
              <a:rPr lang="en-US" altLang="en-US" sz="3200" dirty="0"/>
              <a:t>removed NA from land</a:t>
            </a:r>
          </a:p>
          <a:p>
            <a:pPr eaLnBrk="1" hangingPunct="1">
              <a:buFontTx/>
              <a:buChar char="-"/>
            </a:pPr>
            <a:r>
              <a:rPr lang="en-US" altLang="en-US" sz="3200" dirty="0"/>
              <a:t>towns &amp; cities grew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 need for steel</a:t>
            </a:r>
          </a:p>
          <a:p>
            <a:pPr eaLnBrk="1" hangingPunct="1">
              <a:buFontTx/>
              <a:buChar char="-"/>
            </a:pPr>
            <a:r>
              <a:rPr lang="en-US" altLang="en-US" sz="3200" dirty="0">
                <a:sym typeface="Symbol" panose="05050102010706020507" pitchFamily="18" charset="2"/>
              </a:rPr>
              <a:t>set up time zones</a:t>
            </a:r>
            <a:endParaRPr lang="en-US" altLang="en-US" sz="32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5EC5DB4-A73C-468E-B027-AF93C8970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5845" y="838199"/>
            <a:ext cx="3915958" cy="605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551921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  <p:bldP spid="12292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D2E2D05-1B2F-43F5-8B31-2FFAA61B1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43979EAF-706F-4225-9B4D-9992F48A699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7412" name="Content Placeholder 3">
            <a:extLst>
              <a:ext uri="{FF2B5EF4-FFF2-40B4-BE49-F238E27FC236}">
                <a16:creationId xmlns:a16="http://schemas.microsoft.com/office/drawing/2014/main" id="{EE9DDB53-469F-41A5-83B2-7A6B8926B4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F022CDE1-BAC9-47E0-9376-9A2F686F5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666750"/>
            <a:ext cx="91344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214403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/>
            <a:r>
              <a:rPr lang="en-US" dirty="0"/>
              <a:t>A. Railroads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2229185"/>
            <a:ext cx="8686800" cy="464820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/>
              <a:t>Cornelius Vanderbilt = major leader of RR industry 				</a:t>
            </a:r>
          </a:p>
          <a:p>
            <a:pPr lvl="1">
              <a:buFontTx/>
              <a:buChar char="-"/>
            </a:pPr>
            <a:r>
              <a:rPr lang="en-US" sz="3400" dirty="0"/>
              <a:t>raised several million $’s to build RR’s and upkeep RR’s</a:t>
            </a:r>
          </a:p>
          <a:p>
            <a:pPr lvl="1">
              <a:buFontTx/>
              <a:buChar char="-"/>
            </a:pPr>
            <a:r>
              <a:rPr lang="en-US" sz="3600" dirty="0"/>
              <a:t>hired managers to control sections of RR’s</a:t>
            </a:r>
          </a:p>
        </p:txBody>
      </p:sp>
      <p:pic>
        <p:nvPicPr>
          <p:cNvPr id="4" name="Picture 4" descr="H:\a.jpg">
            <a:extLst>
              <a:ext uri="{FF2B5EF4-FFF2-40B4-BE49-F238E27FC236}">
                <a16:creationId xmlns:a16="http://schemas.microsoft.com/office/drawing/2014/main" id="{29714D59-D0AF-4E79-822D-11C8FE5E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33045" y="18256"/>
            <a:ext cx="3210955" cy="2859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04204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pload.wikimedia.org/wikipedia/commons/6/65/Railroads_of_the_United_States_in_1918_-_Project_Gutenberg_eText_16960.png">
            <a:extLst>
              <a:ext uri="{FF2B5EF4-FFF2-40B4-BE49-F238E27FC236}">
                <a16:creationId xmlns:a16="http://schemas.microsoft.com/office/drawing/2014/main" id="{B4AD3EA6-09A8-40A2-B6CD-154EC5D0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8" y="30296"/>
            <a:ext cx="7341953" cy="470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2BBE67-348F-4E31-B07A-E72EB4DC44FF}"/>
              </a:ext>
            </a:extLst>
          </p:cNvPr>
          <p:cNvSpPr/>
          <p:nvPr/>
        </p:nvSpPr>
        <p:spPr>
          <a:xfrm>
            <a:off x="0" y="4735265"/>
            <a:ext cx="899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200" dirty="0"/>
              <a:t>1860 = 30,000 miles of track</a:t>
            </a:r>
          </a:p>
          <a:p>
            <a:pPr>
              <a:buFontTx/>
              <a:buChar char="-"/>
            </a:pPr>
            <a:r>
              <a:rPr lang="en-US" sz="3200" dirty="0"/>
              <a:t>1900 = over 193,000 miles of track</a:t>
            </a:r>
          </a:p>
          <a:p>
            <a:pPr>
              <a:buFontTx/>
              <a:buChar char="-"/>
            </a:pPr>
            <a:r>
              <a:rPr lang="en-US" sz="3200" dirty="0"/>
              <a:t>famous RR’s = Union Pacific, Santa Fe, Central Pacific &amp; Great Northern</a:t>
            </a:r>
          </a:p>
        </p:txBody>
      </p:sp>
    </p:spTree>
    <p:extLst>
      <p:ext uri="{BB962C8B-B14F-4D97-AF65-F5344CB8AC3E}">
        <p14:creationId xmlns:p14="http://schemas.microsoft.com/office/powerpoint/2010/main" val="387905795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69" name="Rectangle 21">
            <a:extLst>
              <a:ext uri="{FF2B5EF4-FFF2-40B4-BE49-F238E27FC236}">
                <a16:creationId xmlns:a16="http://schemas.microsoft.com/office/drawing/2014/main" id="{625A631D-FDE6-45B0-8511-85A279AC11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4038600"/>
            <a:ext cx="3276600" cy="1981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3256" name="Text Box 21">
            <a:extLst>
              <a:ext uri="{FF2B5EF4-FFF2-40B4-BE49-F238E27FC236}">
                <a16:creationId xmlns:a16="http://schemas.microsoft.com/office/drawing/2014/main" id="{42A5F168-DCAC-427C-8C35-6F04957D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2113" y="4170363"/>
            <a:ext cx="28336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Many Americans moved to cities to find work.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b="1">
              <a:latin typeface="Verdana" panose="020B0604030504040204" pitchFamily="34" charset="0"/>
            </a:endParaRPr>
          </a:p>
        </p:txBody>
      </p:sp>
      <p:sp>
        <p:nvSpPr>
          <p:cNvPr id="53270" name="AutoShape 22">
            <a:extLst>
              <a:ext uri="{FF2B5EF4-FFF2-40B4-BE49-F238E27FC236}">
                <a16:creationId xmlns:a16="http://schemas.microsoft.com/office/drawing/2014/main" id="{AC0FB1A6-0852-4B34-B9CB-58AB4FC447E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14813" y="4208463"/>
            <a:ext cx="1219200" cy="1295400"/>
          </a:xfrm>
          <a:prstGeom prst="down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chemeClr val="accent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45791" dir="2021404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65" name="Rectangle 17">
            <a:extLst>
              <a:ext uri="{FF2B5EF4-FFF2-40B4-BE49-F238E27FC236}">
                <a16:creationId xmlns:a16="http://schemas.microsoft.com/office/drawing/2014/main" id="{76DFFF2B-D675-4FA1-8483-A18CC45CD9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4017963"/>
            <a:ext cx="3214687" cy="200183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53266" name="AutoShape 18">
            <a:extLst>
              <a:ext uri="{FF2B5EF4-FFF2-40B4-BE49-F238E27FC236}">
                <a16:creationId xmlns:a16="http://schemas.microsoft.com/office/drawing/2014/main" id="{38A40A38-ABEF-4CB4-998A-D5BD9CE0CA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113" y="2874963"/>
            <a:ext cx="1219200" cy="1295400"/>
          </a:xfrm>
          <a:prstGeom prst="downArrow">
            <a:avLst>
              <a:gd name="adj1" fmla="val 50000"/>
              <a:gd name="adj2" fmla="val 26563"/>
            </a:avLst>
          </a:prstGeom>
          <a:gradFill rotWithShape="1">
            <a:gsLst>
              <a:gs pos="0">
                <a:srgbClr val="FFDCB9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vert="eaVert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19">
            <a:extLst>
              <a:ext uri="{FF2B5EF4-FFF2-40B4-BE49-F238E27FC236}">
                <a16:creationId xmlns:a16="http://schemas.microsoft.com/office/drawing/2014/main" id="{D60719CD-C292-4E82-83E7-5575D1424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513" y="1350963"/>
            <a:ext cx="6096000" cy="17526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DCB9"/>
              </a:gs>
            </a:gsLst>
            <a:lin ang="5400000" scaled="1"/>
          </a:gradFill>
          <a:ln w="12700">
            <a:solidFill>
              <a:srgbClr val="666699"/>
            </a:solidFill>
            <a:miter lim="800000"/>
            <a:headEnd/>
            <a:tailEnd/>
          </a:ln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8440" name="Text Box 21">
            <a:extLst>
              <a:ext uri="{FF2B5EF4-FFF2-40B4-BE49-F238E27FC236}">
                <a16:creationId xmlns:a16="http://schemas.microsoft.com/office/drawing/2014/main" id="{E1890293-8AA7-423A-B0ED-2528927AFA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1387475"/>
            <a:ext cx="6048375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Verdana" panose="020B0604030504040204" pitchFamily="34" charset="0"/>
              </a:rPr>
              <a:t>America exported grain, steel, and textiles in huge amounts and became a world economic power.</a:t>
            </a:r>
          </a:p>
        </p:txBody>
      </p:sp>
      <p:sp>
        <p:nvSpPr>
          <p:cNvPr id="53268" name="Text Box 21">
            <a:extLst>
              <a:ext uri="{FF2B5EF4-FFF2-40B4-BE49-F238E27FC236}">
                <a16:creationId xmlns:a16="http://schemas.microsoft.com/office/drawing/2014/main" id="{C1B623CE-F03B-4795-A190-DD82D4EAB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4038600"/>
            <a:ext cx="32146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Verdana" panose="020B0604030504040204" pitchFamily="34" charset="0"/>
              </a:rPr>
              <a:t>Mechanization of farming meant fewer farmers were needed to produce food.</a:t>
            </a:r>
            <a:endParaRPr lang="en-US" altLang="en-US" sz="180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698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9" grpId="0" animBg="1"/>
      <p:bldP spid="53256" grpId="0"/>
      <p:bldP spid="53270" grpId="0" animBg="1"/>
      <p:bldP spid="53265" grpId="0" animBg="1"/>
      <p:bldP spid="53266" grpId="0" animBg="1"/>
      <p:bldP spid="532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82" name="Text Box 30">
            <a:extLst>
              <a:ext uri="{FF2B5EF4-FFF2-40B4-BE49-F238E27FC236}">
                <a16:creationId xmlns:a16="http://schemas.microsoft.com/office/drawing/2014/main" id="{4FAB3D7F-F630-4AEC-8DFC-A153558A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07" y="2164556"/>
            <a:ext cx="455779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6538" indent="-236538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Verdana" panose="020B0604030504040204" pitchFamily="34" charset="0"/>
              </a:rPr>
              <a:t>Tied the nation together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Verdana" panose="020B0604030504040204" pitchFamily="34" charset="0"/>
              </a:rPr>
              <a:t>Moved products and people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Verdana" panose="020B0604030504040204" pitchFamily="34" charset="0"/>
              </a:rPr>
              <a:t>Spurred industrial development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Verdana" panose="020B0604030504040204" pitchFamily="34" charset="0"/>
              </a:rPr>
              <a:t>Stimulated the growth of towns and cities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Font typeface="Verdana" panose="020B0604030504040204" pitchFamily="34" charset="0"/>
              <a:buChar char="•"/>
            </a:pPr>
            <a:r>
              <a:rPr lang="en-US" altLang="en-US" sz="2400" dirty="0">
                <a:latin typeface="Verdana" panose="020B0604030504040204" pitchFamily="34" charset="0"/>
              </a:rPr>
              <a:t>Encouraged settlers to continue to move west</a:t>
            </a:r>
          </a:p>
        </p:txBody>
      </p:sp>
      <p:sp>
        <p:nvSpPr>
          <p:cNvPr id="6" name="AutoShape 10">
            <a:extLst>
              <a:ext uri="{FF2B5EF4-FFF2-40B4-BE49-F238E27FC236}">
                <a16:creationId xmlns:a16="http://schemas.microsoft.com/office/drawing/2014/main" id="{017FD1A4-FE8D-435C-8623-D8861219269F}"/>
              </a:ext>
            </a:extLst>
          </p:cNvPr>
          <p:cNvSpPr>
            <a:spLocks noChangeArrowheads="1"/>
          </p:cNvSpPr>
          <p:nvPr/>
        </p:nvSpPr>
        <p:spPr bwMode="auto">
          <a:xfrm rot="10792560" flipH="1">
            <a:off x="306937" y="237502"/>
            <a:ext cx="8229600" cy="1984375"/>
          </a:xfrm>
          <a:prstGeom prst="upArrowCallout">
            <a:avLst>
              <a:gd name="adj1" fmla="val 29760"/>
              <a:gd name="adj2" fmla="val 29894"/>
              <a:gd name="adj3" fmla="val 23699"/>
              <a:gd name="adj4" fmla="val 65458"/>
            </a:avLst>
          </a:prstGeom>
          <a:gradFill rotWithShape="1">
            <a:gsLst>
              <a:gs pos="0">
                <a:srgbClr val="FFCC66">
                  <a:alpha val="62000"/>
                </a:srgbClr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2700000" algn="ctr" rotWithShape="0">
              <a:srgbClr val="ADC793">
                <a:alpha val="46001"/>
              </a:srgbClr>
            </a:outerShdw>
          </a:effec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4" name="Rectangle 29">
            <a:extLst>
              <a:ext uri="{FF2B5EF4-FFF2-40B4-BE49-F238E27FC236}">
                <a16:creationId xmlns:a16="http://schemas.microsoft.com/office/drawing/2014/main" id="{82167B7C-1857-4636-8BE2-7CDE1A516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16879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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90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85000"/>
              <a:buFont typeface="Arial" panose="020B0604020202020204" pitchFamily="34" charset="0"/>
              <a:buChar char="○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D89A4"/>
              </a:buClr>
              <a:buSzPct val="9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48560"/>
              </a:buClr>
              <a:buSzPct val="100000"/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Verdana" panose="020B0604030504040204" pitchFamily="34" charset="0"/>
              </a:rPr>
              <a:t>Railroads change the country. </a:t>
            </a:r>
            <a:endParaRPr lang="en-US" altLang="en-US" sz="2400" dirty="0">
              <a:solidFill>
                <a:srgbClr val="0033CC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Picture 4" descr="http://i.dailymail.co.uk/i/pix/2013/01/30/article-2270927-174241B1000005DC-316_964x694.jpg">
            <a:extLst>
              <a:ext uri="{FF2B5EF4-FFF2-40B4-BE49-F238E27FC236}">
                <a16:creationId xmlns:a16="http://schemas.microsoft.com/office/drawing/2014/main" id="{3C3CF0C2-F3DD-49DC-BE0B-EA88B46C9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49" y="2438400"/>
            <a:ext cx="4303774" cy="309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62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9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8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4" name="Picture 6" descr="http://www.shorpy.com/files/images/4a22982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60" y="36163"/>
            <a:ext cx="8533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upload.wikimedia.org/wikipedia/commons/thumb/6/61/RailUS_GCT-lowerTracksPlan.gif/1024px-RailUS_GCT-lowerTracksPl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34"/>
            <a:ext cx="9116664" cy="25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124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4759</TotalTime>
  <Words>577</Words>
  <Application>Microsoft Office PowerPoint</Application>
  <PresentationFormat>On-screen Show (4:3)</PresentationFormat>
  <Paragraphs>79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Symbol</vt:lpstr>
      <vt:lpstr>Times New Roman</vt:lpstr>
      <vt:lpstr>Verdana</vt:lpstr>
      <vt:lpstr>Celestial</vt:lpstr>
      <vt:lpstr>Unit 5 Part 2 – Industrial Businesses</vt:lpstr>
      <vt:lpstr>I. Captains of Industry        (Robber Barons)</vt:lpstr>
      <vt:lpstr> Increased Transportation = growth of RR’s in the US</vt:lpstr>
      <vt:lpstr>PowerPoint Presentation</vt:lpstr>
      <vt:lpstr>A. Railroads </vt:lpstr>
      <vt:lpstr>PowerPoint Presentation</vt:lpstr>
      <vt:lpstr>PowerPoint Presentation</vt:lpstr>
      <vt:lpstr>PowerPoint Presentation</vt:lpstr>
      <vt:lpstr>PowerPoint Presentation</vt:lpstr>
      <vt:lpstr>B. Oil Refining</vt:lpstr>
      <vt:lpstr>PowerPoint Presentation</vt:lpstr>
      <vt:lpstr>PowerPoint Presentation</vt:lpstr>
      <vt:lpstr>PowerPoint Presentation</vt:lpstr>
      <vt:lpstr>How did Rockefeller become the leader of the oil industry?</vt:lpstr>
      <vt:lpstr>C. Steel Industry</vt:lpstr>
      <vt:lpstr>PowerPoint Presentation</vt:lpstr>
      <vt:lpstr>Bessmer Process</vt:lpstr>
      <vt:lpstr>PowerPoint Presentation</vt:lpstr>
      <vt:lpstr>D. Meat-Packing Industry</vt:lpstr>
      <vt:lpstr>PowerPoint Presentation</vt:lpstr>
      <vt:lpstr>PowerPoint Presentation</vt:lpstr>
      <vt:lpstr>E. Philosophy of Business</vt:lpstr>
      <vt:lpstr>Philanthropy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Rise of Big Business</dc:title>
  <dc:creator>bcs</dc:creator>
  <cp:lastModifiedBy>Veronica Oliver</cp:lastModifiedBy>
  <cp:revision>76</cp:revision>
  <dcterms:created xsi:type="dcterms:W3CDTF">2002-10-25T15:18:26Z</dcterms:created>
  <dcterms:modified xsi:type="dcterms:W3CDTF">2018-02-01T18:49:10Z</dcterms:modified>
</cp:coreProperties>
</file>