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1" r:id="rId1"/>
  </p:sldMasterIdLst>
  <p:notesMasterIdLst>
    <p:notesMasterId r:id="rId20"/>
  </p:notesMasterIdLst>
  <p:sldIdLst>
    <p:sldId id="308" r:id="rId2"/>
    <p:sldId id="256" r:id="rId3"/>
    <p:sldId id="257" r:id="rId4"/>
    <p:sldId id="275" r:id="rId5"/>
    <p:sldId id="274" r:id="rId6"/>
    <p:sldId id="258" r:id="rId7"/>
    <p:sldId id="276" r:id="rId8"/>
    <p:sldId id="267" r:id="rId9"/>
    <p:sldId id="266" r:id="rId10"/>
    <p:sldId id="305" r:id="rId11"/>
    <p:sldId id="261" r:id="rId12"/>
    <p:sldId id="306" r:id="rId13"/>
    <p:sldId id="262" r:id="rId14"/>
    <p:sldId id="269" r:id="rId15"/>
    <p:sldId id="307" r:id="rId16"/>
    <p:sldId id="268" r:id="rId17"/>
    <p:sldId id="304" r:id="rId18"/>
    <p:sldId id="270" r:id="rId1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380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E7124-E1D4-4F64-8A57-297F45F4FF4B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86F4855-1A39-457A-90FD-2DE1949256A8}">
      <dgm:prSet phldrT="[Text]" custT="1"/>
      <dgm:spPr/>
      <dgm:t>
        <a:bodyPr/>
        <a:lstStyle/>
        <a:p>
          <a:r>
            <a:rPr lang="en-US" sz="3600" dirty="0"/>
            <a:t> </a:t>
          </a:r>
        </a:p>
      </dgm:t>
    </dgm:pt>
    <dgm:pt modelId="{5F693865-60AB-4431-A13C-41561EED1854}" type="parTrans" cxnId="{6D82755B-4D92-47B4-96B4-9ADF0466F4B4}">
      <dgm:prSet/>
      <dgm:spPr/>
      <dgm:t>
        <a:bodyPr/>
        <a:lstStyle/>
        <a:p>
          <a:endParaRPr lang="en-US" sz="3600"/>
        </a:p>
      </dgm:t>
    </dgm:pt>
    <dgm:pt modelId="{3B7517CD-98A7-4513-BE16-9A748B25F3CA}" type="sibTrans" cxnId="{6D82755B-4D92-47B4-96B4-9ADF0466F4B4}">
      <dgm:prSet/>
      <dgm:spPr/>
      <dgm:t>
        <a:bodyPr/>
        <a:lstStyle/>
        <a:p>
          <a:endParaRPr lang="en-US" sz="3600"/>
        </a:p>
      </dgm:t>
    </dgm:pt>
    <dgm:pt modelId="{B032BF85-216B-4A58-B3EB-16B3CA165778}">
      <dgm:prSet phldrT="[Text]" custT="1"/>
      <dgm:spPr/>
      <dgm:t>
        <a:bodyPr/>
        <a:lstStyle/>
        <a:p>
          <a:r>
            <a:rPr lang="en-US" sz="3600" dirty="0"/>
            <a:t>Investors seek to make money by investing in companies (buying stock) result </a:t>
          </a:r>
        </a:p>
      </dgm:t>
    </dgm:pt>
    <dgm:pt modelId="{F7F05B22-0999-4E51-84E1-6C0DC62A9122}" type="parTrans" cxnId="{6CB09CA7-DCEC-4D1E-8B32-079938A2E08F}">
      <dgm:prSet/>
      <dgm:spPr/>
      <dgm:t>
        <a:bodyPr/>
        <a:lstStyle/>
        <a:p>
          <a:endParaRPr lang="en-US" sz="3600"/>
        </a:p>
      </dgm:t>
    </dgm:pt>
    <dgm:pt modelId="{3B4352CE-93F2-4D0F-94EB-61D776381175}" type="sibTrans" cxnId="{6CB09CA7-DCEC-4D1E-8B32-079938A2E08F}">
      <dgm:prSet/>
      <dgm:spPr/>
      <dgm:t>
        <a:bodyPr/>
        <a:lstStyle/>
        <a:p>
          <a:endParaRPr lang="en-US" sz="3600"/>
        </a:p>
      </dgm:t>
    </dgm:pt>
    <dgm:pt modelId="{89E058AE-8F3F-449C-B63A-BA4E6599D4B0}">
      <dgm:prSet phldrT="[Text]" custT="1"/>
      <dgm:spPr/>
      <dgm:t>
        <a:bodyPr/>
        <a:lstStyle/>
        <a:p>
          <a:endParaRPr lang="en-US" sz="3600" dirty="0"/>
        </a:p>
      </dgm:t>
    </dgm:pt>
    <dgm:pt modelId="{B6E27CB6-09A1-4444-990F-6C34F15FEDB6}" type="parTrans" cxnId="{78EA732F-CFF0-4BD6-98AF-9066D906DB33}">
      <dgm:prSet/>
      <dgm:spPr/>
      <dgm:t>
        <a:bodyPr/>
        <a:lstStyle/>
        <a:p>
          <a:endParaRPr lang="en-US" sz="3600"/>
        </a:p>
      </dgm:t>
    </dgm:pt>
    <dgm:pt modelId="{16D903E3-D17A-49A9-BC79-CAB86AB89C9C}" type="sibTrans" cxnId="{78EA732F-CFF0-4BD6-98AF-9066D906DB33}">
      <dgm:prSet/>
      <dgm:spPr/>
      <dgm:t>
        <a:bodyPr/>
        <a:lstStyle/>
        <a:p>
          <a:endParaRPr lang="en-US" sz="3600"/>
        </a:p>
      </dgm:t>
    </dgm:pt>
    <dgm:pt modelId="{FFE7C171-8DE5-4CA0-BFF9-3A44B750AB3B}">
      <dgm:prSet phldrT="[Text]" custT="1"/>
      <dgm:spPr/>
      <dgm:t>
        <a:bodyPr/>
        <a:lstStyle/>
        <a:p>
          <a:r>
            <a:rPr lang="en-US" sz="3600" dirty="0"/>
            <a:t>companies have more capital ($) to spend on labor and raw materials</a:t>
          </a:r>
        </a:p>
      </dgm:t>
    </dgm:pt>
    <dgm:pt modelId="{9409EF09-595E-463D-A781-3E28F2EDF30C}" type="parTrans" cxnId="{A3F6CBCB-89CD-4FC2-9558-C28F435F05A0}">
      <dgm:prSet/>
      <dgm:spPr/>
      <dgm:t>
        <a:bodyPr/>
        <a:lstStyle/>
        <a:p>
          <a:endParaRPr lang="en-US" sz="3600"/>
        </a:p>
      </dgm:t>
    </dgm:pt>
    <dgm:pt modelId="{87CD5F49-EDA6-4B19-AE37-4773D4B8D818}" type="sibTrans" cxnId="{A3F6CBCB-89CD-4FC2-9558-C28F435F05A0}">
      <dgm:prSet/>
      <dgm:spPr/>
      <dgm:t>
        <a:bodyPr/>
        <a:lstStyle/>
        <a:p>
          <a:endParaRPr lang="en-US" sz="3600"/>
        </a:p>
      </dgm:t>
    </dgm:pt>
    <dgm:pt modelId="{9F7B1700-EF19-41CD-A518-70173404576E}" type="pres">
      <dgm:prSet presAssocID="{F75E7124-E1D4-4F64-8A57-297F45F4FF4B}" presName="Name0" presStyleCnt="0">
        <dgm:presLayoutVars>
          <dgm:dir/>
          <dgm:animLvl val="lvl"/>
          <dgm:resizeHandles/>
        </dgm:presLayoutVars>
      </dgm:prSet>
      <dgm:spPr/>
    </dgm:pt>
    <dgm:pt modelId="{5037AA58-18BC-4895-AABA-452A6957F37F}" type="pres">
      <dgm:prSet presAssocID="{B86F4855-1A39-457A-90FD-2DE1949256A8}" presName="linNode" presStyleCnt="0"/>
      <dgm:spPr/>
    </dgm:pt>
    <dgm:pt modelId="{F337A784-0F70-4AAE-8CAB-44E77878F19F}" type="pres">
      <dgm:prSet presAssocID="{B86F4855-1A39-457A-90FD-2DE1949256A8}" presName="parentShp" presStyleLbl="node1" presStyleIdx="0" presStyleCnt="2" custScaleX="26484" custScaleY="109684">
        <dgm:presLayoutVars>
          <dgm:bulletEnabled val="1"/>
        </dgm:presLayoutVars>
      </dgm:prSet>
      <dgm:spPr/>
    </dgm:pt>
    <dgm:pt modelId="{471AF1B7-4E0F-4911-84EF-DC3529793B0D}" type="pres">
      <dgm:prSet presAssocID="{B86F4855-1A39-457A-90FD-2DE1949256A8}" presName="childShp" presStyleLbl="bgAccFollowNode1" presStyleIdx="0" presStyleCnt="2" custScaleX="128597" custScaleY="118180">
        <dgm:presLayoutVars>
          <dgm:bulletEnabled val="1"/>
        </dgm:presLayoutVars>
      </dgm:prSet>
      <dgm:spPr/>
    </dgm:pt>
    <dgm:pt modelId="{3816E9F1-2C0D-4D8E-96E2-F76F9809DC1C}" type="pres">
      <dgm:prSet presAssocID="{3B7517CD-98A7-4513-BE16-9A748B25F3CA}" presName="spacing" presStyleCnt="0"/>
      <dgm:spPr/>
    </dgm:pt>
    <dgm:pt modelId="{0BE04D3A-38AD-43C4-A174-A96DD2654954}" type="pres">
      <dgm:prSet presAssocID="{89E058AE-8F3F-449C-B63A-BA4E6599D4B0}" presName="linNode" presStyleCnt="0"/>
      <dgm:spPr/>
    </dgm:pt>
    <dgm:pt modelId="{AADF41C1-F34E-4D84-8B8D-AC39E9C06359}" type="pres">
      <dgm:prSet presAssocID="{89E058AE-8F3F-449C-B63A-BA4E6599D4B0}" presName="parentShp" presStyleLbl="node1" presStyleIdx="1" presStyleCnt="2" custScaleX="26795" custScaleY="118752">
        <dgm:presLayoutVars>
          <dgm:bulletEnabled val="1"/>
        </dgm:presLayoutVars>
      </dgm:prSet>
      <dgm:spPr/>
    </dgm:pt>
    <dgm:pt modelId="{309F5FDA-66DF-4A96-BA65-7C8523768426}" type="pres">
      <dgm:prSet presAssocID="{89E058AE-8F3F-449C-B63A-BA4E6599D4B0}" presName="childShp" presStyleLbl="bgAccFollowNode1" presStyleIdx="1" presStyleCnt="2" custScaleX="126786" custScaleY="109738">
        <dgm:presLayoutVars>
          <dgm:bulletEnabled val="1"/>
        </dgm:presLayoutVars>
      </dgm:prSet>
      <dgm:spPr/>
    </dgm:pt>
  </dgm:ptLst>
  <dgm:cxnLst>
    <dgm:cxn modelId="{78EA732F-CFF0-4BD6-98AF-9066D906DB33}" srcId="{F75E7124-E1D4-4F64-8A57-297F45F4FF4B}" destId="{89E058AE-8F3F-449C-B63A-BA4E6599D4B0}" srcOrd="1" destOrd="0" parTransId="{B6E27CB6-09A1-4444-990F-6C34F15FEDB6}" sibTransId="{16D903E3-D17A-49A9-BC79-CAB86AB89C9C}"/>
    <dgm:cxn modelId="{6D82755B-4D92-47B4-96B4-9ADF0466F4B4}" srcId="{F75E7124-E1D4-4F64-8A57-297F45F4FF4B}" destId="{B86F4855-1A39-457A-90FD-2DE1949256A8}" srcOrd="0" destOrd="0" parTransId="{5F693865-60AB-4431-A13C-41561EED1854}" sibTransId="{3B7517CD-98A7-4513-BE16-9A748B25F3CA}"/>
    <dgm:cxn modelId="{6B91DE8E-5A79-49C0-B4DA-D998B78DEA55}" type="presOf" srcId="{B032BF85-216B-4A58-B3EB-16B3CA165778}" destId="{471AF1B7-4E0F-4911-84EF-DC3529793B0D}" srcOrd="0" destOrd="0" presId="urn:microsoft.com/office/officeart/2005/8/layout/vList6"/>
    <dgm:cxn modelId="{65DE3B8F-B7B9-475D-BE28-ED9CC8C9007C}" type="presOf" srcId="{F75E7124-E1D4-4F64-8A57-297F45F4FF4B}" destId="{9F7B1700-EF19-41CD-A518-70173404576E}" srcOrd="0" destOrd="0" presId="urn:microsoft.com/office/officeart/2005/8/layout/vList6"/>
    <dgm:cxn modelId="{6CB09CA7-DCEC-4D1E-8B32-079938A2E08F}" srcId="{B86F4855-1A39-457A-90FD-2DE1949256A8}" destId="{B032BF85-216B-4A58-B3EB-16B3CA165778}" srcOrd="0" destOrd="0" parTransId="{F7F05B22-0999-4E51-84E1-6C0DC62A9122}" sibTransId="{3B4352CE-93F2-4D0F-94EB-61D776381175}"/>
    <dgm:cxn modelId="{1105D1C1-8C1A-4F69-AB11-105C6811244A}" type="presOf" srcId="{FFE7C171-8DE5-4CA0-BFF9-3A44B750AB3B}" destId="{309F5FDA-66DF-4A96-BA65-7C8523768426}" srcOrd="0" destOrd="0" presId="urn:microsoft.com/office/officeart/2005/8/layout/vList6"/>
    <dgm:cxn modelId="{A3F6CBCB-89CD-4FC2-9558-C28F435F05A0}" srcId="{89E058AE-8F3F-449C-B63A-BA4E6599D4B0}" destId="{FFE7C171-8DE5-4CA0-BFF9-3A44B750AB3B}" srcOrd="0" destOrd="0" parTransId="{9409EF09-595E-463D-A781-3E28F2EDF30C}" sibTransId="{87CD5F49-EDA6-4B19-AE37-4773D4B8D818}"/>
    <dgm:cxn modelId="{0194F2EA-2E0F-448F-96D4-31527003275A}" type="presOf" srcId="{89E058AE-8F3F-449C-B63A-BA4E6599D4B0}" destId="{AADF41C1-F34E-4D84-8B8D-AC39E9C06359}" srcOrd="0" destOrd="0" presId="urn:microsoft.com/office/officeart/2005/8/layout/vList6"/>
    <dgm:cxn modelId="{00D972EF-1693-4A39-99F4-EB3ABF0C6445}" type="presOf" srcId="{B86F4855-1A39-457A-90FD-2DE1949256A8}" destId="{F337A784-0F70-4AAE-8CAB-44E77878F19F}" srcOrd="0" destOrd="0" presId="urn:microsoft.com/office/officeart/2005/8/layout/vList6"/>
    <dgm:cxn modelId="{768176BC-963C-479F-894A-469BA63FB323}" type="presParOf" srcId="{9F7B1700-EF19-41CD-A518-70173404576E}" destId="{5037AA58-18BC-4895-AABA-452A6957F37F}" srcOrd="0" destOrd="0" presId="urn:microsoft.com/office/officeart/2005/8/layout/vList6"/>
    <dgm:cxn modelId="{2B3F98F7-8595-4012-BCB5-4AC8C02C0E19}" type="presParOf" srcId="{5037AA58-18BC-4895-AABA-452A6957F37F}" destId="{F337A784-0F70-4AAE-8CAB-44E77878F19F}" srcOrd="0" destOrd="0" presId="urn:microsoft.com/office/officeart/2005/8/layout/vList6"/>
    <dgm:cxn modelId="{FB20E694-498C-41EE-B8D2-372E444350B4}" type="presParOf" srcId="{5037AA58-18BC-4895-AABA-452A6957F37F}" destId="{471AF1B7-4E0F-4911-84EF-DC3529793B0D}" srcOrd="1" destOrd="0" presId="urn:microsoft.com/office/officeart/2005/8/layout/vList6"/>
    <dgm:cxn modelId="{9D864AC8-50AC-4E90-A2CF-89D63AF1F09B}" type="presParOf" srcId="{9F7B1700-EF19-41CD-A518-70173404576E}" destId="{3816E9F1-2C0D-4D8E-96E2-F76F9809DC1C}" srcOrd="1" destOrd="0" presId="urn:microsoft.com/office/officeart/2005/8/layout/vList6"/>
    <dgm:cxn modelId="{21341C1B-ACBA-4AD2-BFE4-EA991101C6EA}" type="presParOf" srcId="{9F7B1700-EF19-41CD-A518-70173404576E}" destId="{0BE04D3A-38AD-43C4-A174-A96DD2654954}" srcOrd="2" destOrd="0" presId="urn:microsoft.com/office/officeart/2005/8/layout/vList6"/>
    <dgm:cxn modelId="{FF279624-8973-4C2B-A293-5B2CEF5977B4}" type="presParOf" srcId="{0BE04D3A-38AD-43C4-A174-A96DD2654954}" destId="{AADF41C1-F34E-4D84-8B8D-AC39E9C06359}" srcOrd="0" destOrd="0" presId="urn:microsoft.com/office/officeart/2005/8/layout/vList6"/>
    <dgm:cxn modelId="{9EA20792-13B7-4BCB-BB78-00AF9DEEB4F0}" type="presParOf" srcId="{0BE04D3A-38AD-43C4-A174-A96DD2654954}" destId="{309F5FDA-66DF-4A96-BA65-7C85237684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AF1B7-4E0F-4911-84EF-DC3529793B0D}">
      <dsp:nvSpPr>
        <dsp:cNvPr id="0" name=""/>
        <dsp:cNvSpPr/>
      </dsp:nvSpPr>
      <dsp:spPr>
        <a:xfrm>
          <a:off x="1540170" y="1045"/>
          <a:ext cx="7087718" cy="219472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Investors seek to make money by investing in companies (buying stock) result </a:t>
          </a:r>
        </a:p>
      </dsp:txBody>
      <dsp:txXfrm>
        <a:off x="1540170" y="275386"/>
        <a:ext cx="6264696" cy="1646043"/>
      </dsp:txXfrm>
    </dsp:sp>
    <dsp:sp modelId="{F337A784-0F70-4AAE-8CAB-44E77878F19F}">
      <dsp:nvSpPr>
        <dsp:cNvPr id="0" name=""/>
        <dsp:cNvSpPr/>
      </dsp:nvSpPr>
      <dsp:spPr>
        <a:xfrm>
          <a:off x="567046" y="79935"/>
          <a:ext cx="973123" cy="2036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</a:t>
          </a:r>
        </a:p>
      </dsp:txBody>
      <dsp:txXfrm>
        <a:off x="614550" y="127439"/>
        <a:ext cx="878115" cy="1941937"/>
      </dsp:txXfrm>
    </dsp:sp>
    <dsp:sp modelId="{309F5FDA-66DF-4A96-BA65-7C8523768426}">
      <dsp:nvSpPr>
        <dsp:cNvPr id="0" name=""/>
        <dsp:cNvSpPr/>
      </dsp:nvSpPr>
      <dsp:spPr>
        <a:xfrm>
          <a:off x="1595791" y="2465181"/>
          <a:ext cx="6987904" cy="203794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companies have more capital ($) to spend on labor and raw materials</a:t>
          </a:r>
        </a:p>
      </dsp:txBody>
      <dsp:txXfrm>
        <a:off x="1595791" y="2719925"/>
        <a:ext cx="6223674" cy="1528461"/>
      </dsp:txXfrm>
    </dsp:sp>
    <dsp:sp modelId="{AADF41C1-F34E-4D84-8B8D-AC39E9C06359}">
      <dsp:nvSpPr>
        <dsp:cNvPr id="0" name=""/>
        <dsp:cNvSpPr/>
      </dsp:nvSpPr>
      <dsp:spPr>
        <a:xfrm>
          <a:off x="611240" y="2381481"/>
          <a:ext cx="984550" cy="22053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59302" y="2429543"/>
        <a:ext cx="888426" cy="210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60BDAE-B8CD-4C00-BE95-0FE8AFD68D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EA9C3-0E2E-4973-BAF1-E081CFDDAE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BE39CA-409F-4455-A0FA-0F705BA68A4F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C6E4D9-6AA8-4862-9CC2-5A46E570AA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A7A2B4-8709-4C2B-A985-BF1983605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07AC8-B238-4802-A6F7-B0B16D9BDF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734E-5317-4717-AC38-766383DAD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F31C57-4804-4D45-8C94-73F931369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5CAEE95-55FB-46A3-8AFC-FF06123A7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3FE68EA-C990-4D64-BA21-BA061DD02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7DCDB48-A022-4974-B7ED-586169939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1CC914-4247-49F2-9C8C-A19DFD2F6BC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328679-8315-4AED-A6D0-428A4913F94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67B03F-8A45-4902-B19D-5BB776F3F0DF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FFFB4B-C23C-4400-9E1C-99C659DA884B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A0894C-EB0C-470E-9EE3-16C11378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D71589-7F2D-402D-8258-C33EA95E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BF4B07-497F-45F4-8BC5-0DB7BB18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4C88-32B6-404B-9DC8-6D50DC72A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49504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03EA9-B7D2-4452-A0A4-499DC88E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6D8E8-E894-4A99-B6FE-F1ADF836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0A656-173C-49E9-9B85-818FC8BE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4E8E-7427-432D-AEAE-AD6C57F7E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76608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B27FB-A8C2-420C-8CC7-34D014724C3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84EBA-6D47-4754-A6B4-1BC701DC6445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F3CC7F-B8DD-42B2-B44B-F73E46EE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70EC73-DD3C-45CC-A0B7-43E776EE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EE6597-35E5-458A-A3E3-3EFAE854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F1D4-BCA5-47AE-A427-152FB21A5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64250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E098F-FB50-43DE-A8C8-F36240DD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258C-C930-4C57-AFF6-D813A6AA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5F83B-241A-4236-94E3-B0CC98F2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DF40-9C8C-4A4B-A531-BA364C528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40222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04EF7E-AEC2-4FD1-A26C-FFC7763117C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4ADA3-092B-427E-92A3-C74C3D8B76D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F74923-7B8E-4FE3-BC44-18F57138979F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99073C-5E32-48B5-8146-34FA78C7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330B16-4C61-43FD-9443-4FBDF1B7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C44ED7-84D8-4EA3-BF31-137D3473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3900-64F0-47CF-A663-A01FB5106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34034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5C6C8D-5262-46AF-A69B-E2993C79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8077E7-2C6D-46DC-9DA9-A23CB549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93070D-39C9-4888-8DF6-FD4A5103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30D7-901E-42E8-978D-9447A18CC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93498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A34320-0EA8-4C07-98A9-4269032A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016DF8-7CE8-4835-BE7A-8A40484B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1F3632-2C6E-4104-B0EF-51055C4D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05D5-B905-4A7E-9710-10ED414D8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87036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4CAF6C-2438-40DD-B2E8-49010CF0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AAEAFF-E5C6-4219-8EB2-DA135FEB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647A9A-375F-4D2C-A0F0-C074729E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E6F4-1C1C-44E3-AD5A-40D1F5F26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42919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37E29F-11C4-4AFC-A6B5-227D02A5CDB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00A8A1-29F3-47CF-8B63-F965DA6FBEA5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0BF6AE4-F492-483F-A707-1A3331F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F829A30-1126-4CDF-84EA-099EF4EA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6F442D2-73CE-4DD2-96B0-8F32AA23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53BC-CB3E-4E1D-90BE-B2FD8F515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73506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E83526-5BC9-4CA0-A055-88F25691EDD6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9FC2A-A6AA-4997-A9E1-5CC33EF52D17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F38DFA6-6458-4CE9-8B43-24ECE458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94F1FBE-63FE-4EC0-85C7-334337BE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01D97E2-0DE9-430F-80A1-D088A739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D8177AB-3F1C-4882-AA2E-658325B18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71241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E5C043-E7BE-41D2-AAB1-B7E3F909D3AC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AF093-538F-4ECC-AA39-4CB04782B4D3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E6C241-1D00-48B5-9998-FE9C4AFE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A8E43E7-3C84-41E3-896F-A826CCB9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59B6D85-C43C-42EE-B60E-39612AD1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93CB-DEFF-4600-BB69-6F4909CBC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58782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45B51E-2BAC-4FB4-A204-3407304B2602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B83E2-AEAD-4BD8-B384-910F79F0B3D4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730A2-8982-4DE8-87D3-552293B3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BCE5A4A3-B4ED-47B6-B4F8-992D82C83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236C2-3F1C-4932-B8D9-0E7656791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5A6E5-8FB2-49A5-9B86-CDD0DC27D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4B50-860F-45E3-BA3B-35655E915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0A589AF-ADCC-448A-B33E-4A9B1A5F7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34D703-9815-4FB4-9494-A84576914354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3" r:id="rId2"/>
    <p:sldLayoutId id="2147483899" r:id="rId3"/>
    <p:sldLayoutId id="2147483894" r:id="rId4"/>
    <p:sldLayoutId id="2147483895" r:id="rId5"/>
    <p:sldLayoutId id="2147483896" r:id="rId6"/>
    <p:sldLayoutId id="2147483900" r:id="rId7"/>
    <p:sldLayoutId id="2147483901" r:id="rId8"/>
    <p:sldLayoutId id="2147483902" r:id="rId9"/>
    <p:sldLayoutId id="2147483897" r:id="rId10"/>
    <p:sldLayoutId id="2147483903" r:id="rId11"/>
  </p:sldLayoutIdLst>
  <p:transition>
    <p:zoom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british/victorians/launch_ani_spinning_mill.shtml" TargetMode="External"/><Relationship Id="rId2" Type="http://schemas.openxmlformats.org/officeDocument/2006/relationships/hyperlink" Target="https://www.brainpop.com/socialstudies/ushistory/industrialrevolu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4994-DD91-41BB-85BD-54FEC6F35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 Industry &amp; Big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AD5B9-248C-41F7-AFDE-5BF624871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2 Part 1 – 8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r>
              <a:rPr lang="en-US"/>
              <a:t>Social Studies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21AA9-6289-42C6-8D4F-2A2BD482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CF15B-5017-416A-9661-012B75C9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54C88-32B6-404B-9DC8-6D50DC72A3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33969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33ADA-1C47-40E1-8EAF-FB0CC60B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BE766-0AA4-43F4-B109-0842ED6D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C1-163E-4451-9EB9-4DD2CDE1071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8436" name="Content Placeholder 5">
            <a:extLst>
              <a:ext uri="{FF2B5EF4-FFF2-40B4-BE49-F238E27FC236}">
                <a16:creationId xmlns:a16="http://schemas.microsoft.com/office/drawing/2014/main" id="{421C0EA2-6FF0-459D-B114-0A5E0675A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246562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6000" b="1"/>
              <a:t>CRQ1: How did people raise enough money to expand their businesses in the 19</a:t>
            </a:r>
            <a:r>
              <a:rPr lang="en-US" altLang="en-US" sz="6000" b="1" baseline="30000"/>
              <a:t>th</a:t>
            </a:r>
            <a:r>
              <a:rPr lang="en-US" altLang="en-US" sz="6000" b="1"/>
              <a:t> century?</a:t>
            </a: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C640F5D8-12C5-446C-B734-DFEDD36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095375"/>
            <a:ext cx="2825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0">
            <a:extLst>
              <a:ext uri="{FF2B5EF4-FFF2-40B4-BE49-F238E27FC236}">
                <a16:creationId xmlns:a16="http://schemas.microsoft.com/office/drawing/2014/main" id="{A88A7980-30EB-4EEF-B851-C39295D2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6473825"/>
            <a:ext cx="8890000" cy="338138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D7405DB-73CB-422B-A1AD-E59468180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 INCREASED TRANSPORTATION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growth of RR’s in the US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17D9D59-C457-4CC4-BC50-87445FE3DF1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2206625"/>
            <a:ext cx="4495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/>
              <a:t>created giant companies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>
                <a:sym typeface="Symbol" panose="05050102010706020507" pitchFamily="18" charset="2"/>
              </a:rPr>
              <a:t> labor force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>
                <a:sym typeface="Symbol" panose="05050102010706020507" pitchFamily="18" charset="2"/>
              </a:rPr>
              <a:t> immigration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>
                <a:sym typeface="Symbol" panose="05050102010706020507" pitchFamily="18" charset="2"/>
              </a:rPr>
              <a:t>caused pollution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>
                <a:sym typeface="Symbol" panose="05050102010706020507" pitchFamily="18" charset="2"/>
              </a:rPr>
              <a:t> migration west</a:t>
            </a:r>
            <a:endParaRPr lang="en-US" altLang="en-US" sz="360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7D58696-EF41-4A3C-911C-97C7E2CBD7A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2206625"/>
            <a:ext cx="4495800" cy="38893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/>
              <a:t>removed NA from land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/>
              <a:t>towns &amp; cities grew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>
                <a:sym typeface="Symbol" panose="05050102010706020507" pitchFamily="18" charset="2"/>
              </a:rPr>
              <a:t> need for steel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>
                <a:sym typeface="Symbol" panose="05050102010706020507" pitchFamily="18" charset="2"/>
              </a:rPr>
              <a:t>set up time zones</a:t>
            </a:r>
            <a:endParaRPr lang="en-US" altLang="en-US" sz="360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172F44-9F3A-484B-9BBF-A05C8FE9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12184FB-DD68-4317-B7ED-F2686115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AF9C9-78BE-461A-8293-095C3AA6427F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9463" name="Rectangle 38">
            <a:extLst>
              <a:ext uri="{FF2B5EF4-FFF2-40B4-BE49-F238E27FC236}">
                <a16:creationId xmlns:a16="http://schemas.microsoft.com/office/drawing/2014/main" id="{FBCE6234-8C27-4967-AFA5-E0688FA0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  <p:bldP spid="1229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1FAF4D-590F-4463-97B9-DBFA5B61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DB583-82B2-47DC-AEE5-4EAEDEA1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D163C-2088-40CF-B6CD-D0BD7418F91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F2DF365-7C3B-412B-B557-B8E3F5F7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8" y="342900"/>
            <a:ext cx="4506912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ea typeface="Calibri" panose="020F0502020204030204" pitchFamily="34" charset="0"/>
                <a:cs typeface="Times New Roman" panose="02020603050405020304" pitchFamily="18" charset="0"/>
              </a:rPr>
              <a:t>CRQ: Why did the roads and canals go through major cities such as Chicago, New York, Baltimore and Charleston?</a:t>
            </a:r>
          </a:p>
        </p:txBody>
      </p:sp>
      <p:pic>
        <p:nvPicPr>
          <p:cNvPr id="21509" name="Picture 4" descr="Picture">
            <a:extLst>
              <a:ext uri="{FF2B5EF4-FFF2-40B4-BE49-F238E27FC236}">
                <a16:creationId xmlns:a16="http://schemas.microsoft.com/office/drawing/2014/main" id="{7B96C985-1D06-4086-BE46-1E3F7921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"/>
            <a:ext cx="42481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>
            <a:extLst>
              <a:ext uri="{FF2B5EF4-FFF2-40B4-BE49-F238E27FC236}">
                <a16:creationId xmlns:a16="http://schemas.microsoft.com/office/drawing/2014/main" id="{90F63946-F1F8-4188-9D59-0600CFD3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414963"/>
            <a:ext cx="2825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046B926-59A7-4F33-9B94-0F1EDA09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II. FREE ENTERPRISE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1197158-EB9C-479A-8606-0B0EA4641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9144000" cy="4038600"/>
          </a:xfrm>
        </p:spPr>
        <p:txBody>
          <a:bodyPr rtlCol="0"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Tx/>
              <a:buChar char="A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free enterprise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individuals &amp; private business are free to organize and operate for </a:t>
            </a:r>
            <a:r>
              <a:rPr lang="en-US" sz="4000" dirty="0">
                <a:solidFill>
                  <a:srgbClr val="FF0000"/>
                </a:solidFill>
              </a:rPr>
              <a:t>profit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4000" dirty="0">
                <a:solidFill>
                  <a:srgbClr val="FF0000"/>
                </a:solidFill>
              </a:rPr>
              <a:t>competition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others </a:t>
            </a:r>
          </a:p>
          <a:p>
            <a:pPr marL="420624" indent="-384048" eaLnBrk="1" fontAlgn="auto" hangingPunct="1">
              <a:spcAft>
                <a:spcPts val="0"/>
              </a:spcAft>
              <a:buFontTx/>
              <a:buChar char="B"/>
              <a:defRPr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Tx/>
              <a:buChar char="B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supply and demand </a:t>
            </a:r>
          </a:p>
          <a:p>
            <a:pPr marL="36576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sym typeface="Symbol" pitchFamily="18" charset="2"/>
              </a:rPr>
              <a:t> supply  demand /   supply  demand</a:t>
            </a:r>
            <a:endParaRPr lang="en-US" sz="32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E87C5-062E-4A41-BE2F-DCCD620B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C8BF66A-224A-4666-B840-C36486EB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D1217-FEE5-47D3-A879-94CD4AE03EC4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CE58A8C-112E-433D-AB4D-E2B60238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D764EF4-81F2-4402-89AB-24CC8805EE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D69522-68D0-43CD-8E77-AFEAEFA6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B7C77F33-99E1-4D21-BBAB-97632FDC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854075"/>
            <a:ext cx="91725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D842B-303B-45F9-9BD3-AC582118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7B77E-CC2C-4595-ACEC-6EE4559C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A4F65-DB06-43A0-8DA0-BC331A23AE8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A67C-6A4A-426C-A21C-888841C2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6263"/>
            <a:ext cx="8915400" cy="432593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</a:t>
            </a:r>
            <a:r>
              <a:rPr lang="en-US" sz="4000" dirty="0">
                <a:solidFill>
                  <a:srgbClr val="FF0000"/>
                </a:solidFill>
              </a:rPr>
              <a:t> Entrepreneurs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who assume the risks for success or failure of the business enterprise	   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 that organize </a:t>
            </a:r>
            <a:r>
              <a:rPr lang="en-US" sz="4000" dirty="0">
                <a:solidFill>
                  <a:srgbClr val="FF0000"/>
                </a:solidFill>
              </a:rPr>
              <a:t>NR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4000" dirty="0">
                <a:solidFill>
                  <a:srgbClr val="FF0000"/>
                </a:solidFill>
              </a:rPr>
              <a:t>labor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adopt new </a:t>
            </a:r>
            <a:r>
              <a:rPr lang="en-US" sz="4000" dirty="0">
                <a:solidFill>
                  <a:srgbClr val="FF0000"/>
                </a:solidFill>
              </a:rPr>
              <a:t>technology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inventions, and raise </a:t>
            </a:r>
            <a:r>
              <a:rPr lang="en-US" sz="4000" dirty="0">
                <a:solidFill>
                  <a:srgbClr val="FF0000"/>
                </a:solidFill>
              </a:rPr>
              <a:t>capital</a:t>
            </a:r>
          </a:p>
          <a:p>
            <a:pPr>
              <a:defRPr/>
            </a:pP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29B2C-292F-4D4B-8D04-49A091DA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3B50-6949-4F53-B4AC-24D718B1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70B0F-8C7B-4DD8-8766-EBD0DD2CE4B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D1C5D6-FC3F-4342-B149-23E96A29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II. FREE ENTERPRISE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412A6DD-A9E1-4986-8A2E-04D7F4C5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73E6C76-3133-4B57-B476-FDED44E11A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87D3DFCD-F60F-46A9-BB13-F29A5A77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3663"/>
            <a:ext cx="84423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ACACD-243B-430E-B105-DC54989C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3A94D-680B-453C-B2F2-52AE6EBC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9A59E-79DE-47CE-9D84-8C4DF2FE1BBC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BF35BE-2992-41DB-9F00-F2CD96CB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C3EC7-C38D-4D88-BEA6-F9E4A84F02E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9DDE22-5913-474E-AEFC-12C006D449D1}"/>
              </a:ext>
            </a:extLst>
          </p:cNvPr>
          <p:cNvSpPr/>
          <p:nvPr/>
        </p:nvSpPr>
        <p:spPr>
          <a:xfrm>
            <a:off x="244475" y="469900"/>
            <a:ext cx="8899525" cy="1247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Review the graphic organizers.  When you are done, in the appropriate spaces below, explain 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HOW natural resources, transportation, and technology supported the post Civil War Industrial Revolution in the United States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.  </a:t>
            </a:r>
          </a:p>
          <a:p>
            <a:pPr marL="28575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 </a:t>
            </a:r>
            <a:r>
              <a:rPr lang="en-US" sz="1100" dirty="0">
                <a:latin typeface="+mn-lt"/>
              </a:rPr>
              <a:t>Make one claim each for how natural resources, transportation, and technology supported the post Civil War Industrial Revolution </a:t>
            </a:r>
          </a:p>
          <a:p>
            <a:pPr marL="28575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100" dirty="0">
                <a:latin typeface="+mn-lt"/>
              </a:rPr>
              <a:t>Support each claim with examples from the graphic organizers </a:t>
            </a:r>
          </a:p>
        </p:txBody>
      </p:sp>
      <p:grpSp>
        <p:nvGrpSpPr>
          <p:cNvPr id="20484" name="Group 3">
            <a:extLst>
              <a:ext uri="{FF2B5EF4-FFF2-40B4-BE49-F238E27FC236}">
                <a16:creationId xmlns:a16="http://schemas.microsoft.com/office/drawing/2014/main" id="{911397D0-8709-4ABB-854A-0602E82B4B82}"/>
              </a:ext>
            </a:extLst>
          </p:cNvPr>
          <p:cNvGrpSpPr>
            <a:grpSpLocks/>
          </p:cNvGrpSpPr>
          <p:nvPr/>
        </p:nvGrpSpPr>
        <p:grpSpPr bwMode="auto">
          <a:xfrm>
            <a:off x="0" y="1762125"/>
            <a:ext cx="9091613" cy="5443538"/>
            <a:chOff x="95375" y="262024"/>
            <a:chExt cx="7322550" cy="3584578"/>
          </a:xfrm>
        </p:grpSpPr>
        <p:sp>
          <p:nvSpPr>
            <p:cNvPr id="20493" name="Rectangle 4">
              <a:extLst>
                <a:ext uri="{FF2B5EF4-FFF2-40B4-BE49-F238E27FC236}">
                  <a16:creationId xmlns:a16="http://schemas.microsoft.com/office/drawing/2014/main" id="{729031CA-0192-4BF6-B4E6-449224782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5" y="262024"/>
              <a:ext cx="2127600" cy="27103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Transportation </a:t>
              </a: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0494" name="Rectangle 5">
              <a:extLst>
                <a:ext uri="{FF2B5EF4-FFF2-40B4-BE49-F238E27FC236}">
                  <a16:creationId xmlns:a16="http://schemas.microsoft.com/office/drawing/2014/main" id="{6FCB83F9-0D6D-4853-8C85-05C131A3F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850" y="262025"/>
              <a:ext cx="2685600" cy="25918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Natural Resources </a:t>
              </a: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0495" name="Rectangle 6">
              <a:extLst>
                <a:ext uri="{FF2B5EF4-FFF2-40B4-BE49-F238E27FC236}">
                  <a16:creationId xmlns:a16="http://schemas.microsoft.com/office/drawing/2014/main" id="{1ED2251D-E15F-43BB-BDA8-7F4C7B2A7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0325" y="262025"/>
              <a:ext cx="2127600" cy="25918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 </a:t>
              </a: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endPara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1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 sz="11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0496" name="Text Box 4">
              <a:extLst>
                <a:ext uri="{FF2B5EF4-FFF2-40B4-BE49-F238E27FC236}">
                  <a16:creationId xmlns:a16="http://schemas.microsoft.com/office/drawing/2014/main" id="{700356F9-BA61-4548-B36B-BD7ACA8A3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175" y="3162901"/>
              <a:ext cx="5505000" cy="683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</a:pPr>
              <a:r>
                <a:rPr lang="en-US" altLang="en-US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Industrialization in the United States</a:t>
              </a:r>
              <a:endParaRPr lang="en-US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5000"/>
                </a:lnSpc>
              </a:pPr>
              <a:r>
                <a:rPr lang="en-US" altLang="en-US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Late 1800’s - Early 1900’s </a:t>
              </a:r>
              <a:endParaRPr lang="en-US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497" name="Straight Arrow Connector 8">
              <a:extLst>
                <a:ext uri="{FF2B5EF4-FFF2-40B4-BE49-F238E27FC236}">
                  <a16:creationId xmlns:a16="http://schemas.microsoft.com/office/drawing/2014/main" id="{5240C14E-3C2C-4141-AB4D-63B1A3A063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06374" y="2972401"/>
              <a:ext cx="289725" cy="1589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8" name="Straight Arrow Connector 9">
              <a:extLst>
                <a:ext uri="{FF2B5EF4-FFF2-40B4-BE49-F238E27FC236}">
                  <a16:creationId xmlns:a16="http://schemas.microsoft.com/office/drawing/2014/main" id="{6552F5CF-CE78-4C48-A882-2EB9855DF7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18020" y="2853835"/>
              <a:ext cx="0" cy="240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Straight Arrow Connector 10">
              <a:extLst>
                <a:ext uri="{FF2B5EF4-FFF2-40B4-BE49-F238E27FC236}">
                  <a16:creationId xmlns:a16="http://schemas.microsoft.com/office/drawing/2014/main" id="{0A16CF53-BA85-47CB-B206-2C617957A2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18267" y="3092173"/>
              <a:ext cx="289725" cy="2403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5" name="Rectangle 11">
            <a:extLst>
              <a:ext uri="{FF2B5EF4-FFF2-40B4-BE49-F238E27FC236}">
                <a16:creationId xmlns:a16="http://schemas.microsoft.com/office/drawing/2014/main" id="{EE2B4396-73A8-428A-8124-473C8DDB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33937CF-77FC-4D7E-A39B-BD2E4881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269C0BA8-031A-4B19-9B87-E71E5CC8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2478088"/>
            <a:ext cx="2284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4402AB4-FA1C-4F60-8F2E-2914DBCE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406900"/>
            <a:ext cx="1717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395C9A-4862-4B87-B9CE-C83A8177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2281238"/>
            <a:ext cx="16494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408B7DF-D1F4-4D43-8EFA-1C0D309C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20224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Image result for transcontinental railroad">
            <a:extLst>
              <a:ext uri="{FF2B5EF4-FFF2-40B4-BE49-F238E27FC236}">
                <a16:creationId xmlns:a16="http://schemas.microsoft.com/office/drawing/2014/main" id="{8FE058D6-6DCA-4E81-925D-44CA5474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0913"/>
            <a:ext cx="22939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" descr="Image result for transcontinental railroad">
            <a:extLst>
              <a:ext uri="{FF2B5EF4-FFF2-40B4-BE49-F238E27FC236}">
                <a16:creationId xmlns:a16="http://schemas.microsoft.com/office/drawing/2014/main" id="{2A25AA86-0671-4829-A429-C54F6F20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995738"/>
            <a:ext cx="2295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990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1269A5A-5A04-41DD-A67D-859277F9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B8D249C-C507-44C3-95E4-3144F99031C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8" name="Content Placeholder 3">
            <a:extLst>
              <a:ext uri="{FF2B5EF4-FFF2-40B4-BE49-F238E27FC236}">
                <a16:creationId xmlns:a16="http://schemas.microsoft.com/office/drawing/2014/main" id="{27C62D47-81E1-4488-A4B8-1EDA439378F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64075" y="1846263"/>
            <a:ext cx="3702050" cy="4022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2CA040A1-FC01-451B-8B7F-0E1AF398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93700"/>
            <a:ext cx="7812087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17588F-601F-4C2C-9E4E-D51C0015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B6682-2AC7-43F2-8F51-18F8C85D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3498E-9302-480E-B3BD-1A86AF548ABF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6632" name="Rectangle 7">
            <a:extLst>
              <a:ext uri="{FF2B5EF4-FFF2-40B4-BE49-F238E27FC236}">
                <a16:creationId xmlns:a16="http://schemas.microsoft.com/office/drawing/2014/main" id="{2B0EC38A-FCAE-4E0A-92ED-7E58DE80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EC7BB5-2262-4015-A092-CB8339D8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I. RISE OF INDUSTRY IN AMERICA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F914950-3F1A-4CBF-8C40-E74A29B657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5450" y="1295400"/>
            <a:ext cx="7772400" cy="3649663"/>
          </a:xfrm>
        </p:spPr>
        <p:txBody>
          <a:bodyPr/>
          <a:lstStyle/>
          <a:p>
            <a:pPr eaLnBrk="1" hangingPunct="1"/>
            <a:r>
              <a:rPr lang="en-US" altLang="en-US">
                <a:hlinkClick r:id="rId2"/>
              </a:rPr>
              <a:t>https://www.brainpop.com/socialstudies/ushistory/industrialrevolution/</a:t>
            </a:r>
            <a:r>
              <a:rPr lang="en-US" altLang="en-US"/>
              <a:t> </a:t>
            </a:r>
          </a:p>
        </p:txBody>
      </p:sp>
      <p:pic>
        <p:nvPicPr>
          <p:cNvPr id="4" name="Picture 4">
            <a:hlinkClick r:id="rId3"/>
            <a:extLst>
              <a:ext uri="{FF2B5EF4-FFF2-40B4-BE49-F238E27FC236}">
                <a16:creationId xmlns:a16="http://schemas.microsoft.com/office/drawing/2014/main" id="{D77CF689-5FC3-4DF8-A11F-A1F0C0F0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62275"/>
            <a:ext cx="6019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B6DDB18C-98E9-4967-B243-522E92E7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039938"/>
            <a:ext cx="1770063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Image result for brainpop">
            <a:hlinkClick r:id="rId2"/>
            <a:extLst>
              <a:ext uri="{FF2B5EF4-FFF2-40B4-BE49-F238E27FC236}">
                <a16:creationId xmlns:a16="http://schemas.microsoft.com/office/drawing/2014/main" id="{9A7C7F16-6D89-4790-BAD1-59DA80B0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59238"/>
            <a:ext cx="1879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6">
            <a:extLst>
              <a:ext uri="{FF2B5EF4-FFF2-40B4-BE49-F238E27FC236}">
                <a16:creationId xmlns:a16="http://schemas.microsoft.com/office/drawing/2014/main" id="{FB8EAAFE-CC46-4AF1-9987-663B6403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20976D-D77C-47D8-94B8-045D19D5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BD240-794B-4384-B254-296AEA6D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708B7-8926-446D-B7EA-AE81364350DB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680A22-A9E4-4AD9-9E9E-E0B9E94F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NATURAL RESOURCES	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F0AA189-8B62-48BC-B705-C5211CAB64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488" y="1846263"/>
            <a:ext cx="8148637" cy="4022725"/>
          </a:xfrm>
        </p:spPr>
        <p:txBody>
          <a:bodyPr/>
          <a:lstStyle/>
          <a:p>
            <a:pPr marL="36513" indent="0" eaLnBrk="1" hangingPunct="1"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coal</a:t>
            </a:r>
            <a:r>
              <a:rPr lang="en-US" altLang="en-US" sz="3600">
                <a:solidFill>
                  <a:srgbClr val="FF0000"/>
                </a:solidFill>
              </a:rPr>
              <a:t> - </a:t>
            </a:r>
            <a:r>
              <a:rPr lang="en-US" altLang="en-US" sz="3600"/>
              <a:t>power steam engines / machines </a:t>
            </a:r>
          </a:p>
          <a:p>
            <a:pPr marL="36513" indent="0" eaLnBrk="1" hangingPunct="1"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3600"/>
              <a:t>large coal deposits found in </a:t>
            </a:r>
            <a:r>
              <a:rPr lang="en-US" altLang="en-US" sz="3600">
                <a:solidFill>
                  <a:srgbClr val="FF0000"/>
                </a:solidFill>
              </a:rPr>
              <a:t>Pennsylvania,  Kentucky &amp; Ohio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19EC0-9867-4B6D-8992-58993D40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9038"/>
            <a:ext cx="3973513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EB2C97-235F-4EBF-B146-1A0256E0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378325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>
            <a:extLst>
              <a:ext uri="{FF2B5EF4-FFF2-40B4-BE49-F238E27FC236}">
                <a16:creationId xmlns:a16="http://schemas.microsoft.com/office/drawing/2014/main" id="{64092EFD-FDF2-450A-9FF8-F6A165959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9E4A38-478A-4EB4-A04D-2BDBBC48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6E048-E385-48AE-8E48-57C296BE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18CFE-9107-4A54-A5A0-E7A6D4D12979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0BAEC-9E87-404F-AD3A-9BB219D4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86000"/>
            <a:ext cx="3794125" cy="4022725"/>
          </a:xfrm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oil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sz="5400" dirty="0">
                <a:solidFill>
                  <a:srgbClr val="FF0000"/>
                </a:solidFill>
              </a:rPr>
              <a:t>lubricate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machines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sz="5400" dirty="0">
                <a:solidFill>
                  <a:srgbClr val="FF0000"/>
                </a:solidFill>
              </a:rPr>
              <a:t>fuel 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lamps </a:t>
            </a:r>
          </a:p>
          <a:p>
            <a:pPr marL="91440" indent="-91440" eaLnBrk="1" fontAlgn="auto" hangingPunct="1">
              <a:defRPr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 in Ohio &amp; Penn</a:t>
            </a:r>
          </a:p>
          <a:p>
            <a:pPr marL="91440" indent="-91440" eaLnBrk="1" fontAlgn="auto" hangingPunct="1">
              <a:defRPr/>
            </a:pP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352B590-97EC-41D5-91B7-59C49234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01638"/>
            <a:ext cx="2949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A5D22FC-1DB4-4AE0-B221-65D8AA80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238"/>
            <a:ext cx="75438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NATURAL RESOURCES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7958F-667C-4430-A674-93B4435D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5963"/>
            <a:ext cx="33083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D0028902-B5DE-48E6-B406-E8B49242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32C8D-AF0C-4721-B2B0-6081ADE6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D15FE-31B5-4F76-AC19-3CF09DF7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4E45F-5DB3-489D-A1EF-78646A647F43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2BEB-5130-4904-8188-324EA05FB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175" y="2547938"/>
            <a:ext cx="4679950" cy="4022725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iron ore </a:t>
            </a:r>
          </a:p>
          <a:p>
            <a:pPr marL="91440" indent="-91440" eaLnBrk="1" fontAlgn="auto" hangingPunct="1">
              <a:defRPr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</a:t>
            </a:r>
            <a:r>
              <a:rPr lang="en-US" sz="5400" dirty="0">
                <a:solidFill>
                  <a:srgbClr val="FF0000"/>
                </a:solidFill>
              </a:rPr>
              <a:t>steel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" indent="-91440" eaLnBrk="1" fontAlgn="auto" hangingPunct="1">
              <a:defRPr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 in Minnesota &amp; Pittsburgh </a:t>
            </a:r>
          </a:p>
          <a:p>
            <a:pPr marL="91440" indent="-91440" eaLnBrk="1" fontAlgn="auto" hangingPunct="1">
              <a:defRPr/>
            </a:pP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67E2C6E-8397-4B0E-858D-41DB9B45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430338"/>
            <a:ext cx="3657601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174AA7F-3213-4212-B974-48E26E88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813" y="636588"/>
            <a:ext cx="7543801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NATURAL RESOURCES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6B793-4ACE-428F-B772-CB17FD76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57150"/>
            <a:ext cx="31654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FDDA8-3248-4F39-A86C-EBEDC186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2D7F6-317C-47D9-AC72-1C0AF422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347A8-78F7-4ECF-966A-CC88F567EE5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2296" name="Rectangle 9">
            <a:extLst>
              <a:ext uri="{FF2B5EF4-FFF2-40B4-BE49-F238E27FC236}">
                <a16:creationId xmlns:a16="http://schemas.microsoft.com/office/drawing/2014/main" id="{76E6CAFD-0A08-4C7F-BFA9-98F6734C3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A780F89-E0BE-4F98-B2BE-8D197B44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071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 INCREASED LABOR FORCE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7A7CE8-AC5C-4B1C-A105-8A8A987C4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2019300"/>
            <a:ext cx="8305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>
                <a:solidFill>
                  <a:srgbClr val="FF0000"/>
                </a:solidFill>
              </a:rPr>
              <a:t>14 million </a:t>
            </a:r>
            <a:r>
              <a:rPr lang="en-US" altLang="en-US" sz="3600"/>
              <a:t>immigrants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/>
              <a:t>many Americans gave up </a:t>
            </a:r>
            <a:r>
              <a:rPr lang="en-US" altLang="en-US" sz="3600">
                <a:solidFill>
                  <a:srgbClr val="FF0000"/>
                </a:solidFill>
              </a:rPr>
              <a:t>farming</a:t>
            </a:r>
            <a:r>
              <a:rPr lang="en-US" altLang="en-US" sz="3600"/>
              <a:t> to work in factories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D9F2B5-9F5E-4690-9422-CCD92577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276600"/>
            <a:ext cx="482917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5DFAB32-086A-42CD-9EF0-9B72BE9D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4417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1606F8-DF11-49CB-95B2-0FB06A4E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5CD6D-9E48-4149-ABD6-8C3003DF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AA432-5070-4273-B528-631E28264860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3320" name="Rectangle 7">
            <a:extLst>
              <a:ext uri="{FF2B5EF4-FFF2-40B4-BE49-F238E27FC236}">
                <a16:creationId xmlns:a16="http://schemas.microsoft.com/office/drawing/2014/main" id="{86F218C7-26E3-4AA6-A466-0EB34FDE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B1901-2246-45D8-9CA8-1AE37F84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6263"/>
            <a:ext cx="9144000" cy="4097337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number of </a:t>
            </a:r>
            <a:r>
              <a:rPr lang="en-US" altLang="en-US" sz="4000" dirty="0">
                <a:solidFill>
                  <a:srgbClr val="FF0000"/>
                </a:solidFill>
              </a:rPr>
              <a:t>African Americans</a:t>
            </a: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move to cities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consumers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q"/>
              <a:defRPr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452FB-E7C3-479E-B025-70D3E8BA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00413"/>
            <a:ext cx="53340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B7D210F-A0D5-4ECA-A9B7-C0136690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 INCREASED LABOR FORCE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E0BA9-B276-4377-B8D7-F3B16183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CAAA9-D167-4DB8-BDF1-E7EA1C1B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1F817-6DFA-48F4-8ECC-CDAA203C7A2A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D82D7CBC-74B6-4866-9DDC-48595AC82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1ABA-B9BE-463E-815F-1EB5C466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 INCREASED CAPITAL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DC740-FA70-4924-8AA8-CBAA2EEA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ED05F-E3E2-4A89-9F81-3239CB63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59DE3-8B67-428B-86BE-B7CC9275381B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9F47D356-B15B-4AD7-A9A7-D64EB56D9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2863"/>
            <a:ext cx="8890000" cy="338137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EF83515-47FA-4BCA-9336-5A11903B5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494873"/>
              </p:ext>
            </p:extLst>
          </p:nvPr>
        </p:nvGraphicFramePr>
        <p:xfrm>
          <a:off x="-127135" y="1736725"/>
          <a:ext cx="9194936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02A3AB9-2B28-4F53-A45E-E81EFD3B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284EA36F-9F9D-49EB-93F3-935400A5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1750"/>
            <a:ext cx="18288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C2F16A71-179B-4016-AC3F-3D7128E6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93663"/>
            <a:ext cx="16002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8E572F43-8728-43D2-BF0E-4C6002FCEF93}"/>
              </a:ext>
            </a:extLst>
          </p:cNvPr>
          <p:cNvSpPr/>
          <p:nvPr/>
        </p:nvSpPr>
        <p:spPr>
          <a:xfrm>
            <a:off x="2225675" y="346075"/>
            <a:ext cx="1828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D3FFEA9-3416-449E-9934-4BCF15FFD5EF}"/>
              </a:ext>
            </a:extLst>
          </p:cNvPr>
          <p:cNvSpPr/>
          <p:nvPr/>
        </p:nvSpPr>
        <p:spPr>
          <a:xfrm rot="8744927">
            <a:off x="3195638" y="2341563"/>
            <a:ext cx="1955800" cy="1127125"/>
          </a:xfrm>
          <a:prstGeom prst="rightArrow">
            <a:avLst>
              <a:gd name="adj1" fmla="val 50000"/>
              <a:gd name="adj2" fmla="val 5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5" name="Picture 5">
            <a:extLst>
              <a:ext uri="{FF2B5EF4-FFF2-40B4-BE49-F238E27FC236}">
                <a16:creationId xmlns:a16="http://schemas.microsoft.com/office/drawing/2014/main" id="{C8A3BC0A-CC1F-4F28-B5A3-96E40641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179763"/>
            <a:ext cx="27051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82A83-D9FC-4163-ACDD-47BAB86C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5502F-7D1A-4349-8F1D-88445D34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F5F47-13C3-4702-A013-CE73ABF6EB98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9813FCB9-F8EA-4AC0-96DA-D8939622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6473825"/>
            <a:ext cx="8890000" cy="338138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99"/>
                </a:solidFill>
              </a:rPr>
              <a:t>Unit 2 EQ 1: What conditions spurred the growth of industry?</a:t>
            </a:r>
          </a:p>
        </p:txBody>
      </p:sp>
      <p:sp>
        <p:nvSpPr>
          <p:cNvPr id="17419" name="Content Placeholder 3">
            <a:extLst>
              <a:ext uri="{FF2B5EF4-FFF2-40B4-BE49-F238E27FC236}">
                <a16:creationId xmlns:a16="http://schemas.microsoft.com/office/drawing/2014/main" id="{DC3EA861-C6D0-42FB-9701-1B58FEB1B2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2442</TotalTime>
  <Words>507</Words>
  <Application>Microsoft Office PowerPoint</Application>
  <PresentationFormat>On-screen Show (4:3)</PresentationFormat>
  <Paragraphs>136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Wingdings</vt:lpstr>
      <vt:lpstr>Retrospect</vt:lpstr>
      <vt:lpstr>Unit 2 Industry &amp; Big Business</vt:lpstr>
      <vt:lpstr>I. RISE OF INDUSTRY IN AMERICA</vt:lpstr>
      <vt:lpstr>A. NATURAL RESOURCES </vt:lpstr>
      <vt:lpstr>A. NATURAL RESOURCES </vt:lpstr>
      <vt:lpstr>A. NATURAL RESOURCES </vt:lpstr>
      <vt:lpstr>B. INCREASED LABOR FORCE</vt:lpstr>
      <vt:lpstr>B. INCREASED LABOR FORCE</vt:lpstr>
      <vt:lpstr>C. INCREASED CAPITAL</vt:lpstr>
      <vt:lpstr>PowerPoint Presentation</vt:lpstr>
      <vt:lpstr>PowerPoint Presentation</vt:lpstr>
      <vt:lpstr>D. INCREASED TRANSPORTATION  = growth of RR’s in the US</vt:lpstr>
      <vt:lpstr>PowerPoint Presentation</vt:lpstr>
      <vt:lpstr>II. FREE ENTERPRISE</vt:lpstr>
      <vt:lpstr>PowerPoint Presentation</vt:lpstr>
      <vt:lpstr>II. FREE ENTERPRISE</vt:lpstr>
      <vt:lpstr>PowerPoint Presentation</vt:lpstr>
      <vt:lpstr>PowerPoint Presentation</vt:lpstr>
      <vt:lpstr>PowerPoint Presentation</vt:lpstr>
    </vt:vector>
  </TitlesOfParts>
  <Company>bcs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Rise of Industry</dc:title>
  <dc:creator>bcs</dc:creator>
  <cp:lastModifiedBy>Veronica Oliver</cp:lastModifiedBy>
  <cp:revision>63</cp:revision>
  <cp:lastPrinted>2019-09-30T10:36:50Z</cp:lastPrinted>
  <dcterms:created xsi:type="dcterms:W3CDTF">2002-10-25T12:12:06Z</dcterms:created>
  <dcterms:modified xsi:type="dcterms:W3CDTF">2019-10-02T18:17:31Z</dcterms:modified>
</cp:coreProperties>
</file>