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7" r:id="rId1"/>
  </p:sldMasterIdLst>
  <p:sldIdLst>
    <p:sldId id="256" r:id="rId2"/>
    <p:sldId id="272" r:id="rId3"/>
    <p:sldId id="273" r:id="rId4"/>
    <p:sldId id="262" r:id="rId5"/>
    <p:sldId id="291" r:id="rId6"/>
    <p:sldId id="257" r:id="rId7"/>
    <p:sldId id="292" r:id="rId8"/>
    <p:sldId id="293" r:id="rId9"/>
    <p:sldId id="294" r:id="rId10"/>
    <p:sldId id="277" r:id="rId11"/>
    <p:sldId id="295" r:id="rId12"/>
    <p:sldId id="266" r:id="rId13"/>
    <p:sldId id="296" r:id="rId14"/>
    <p:sldId id="300" r:id="rId15"/>
    <p:sldId id="297" r:id="rId16"/>
    <p:sldId id="301" r:id="rId17"/>
    <p:sldId id="258" r:id="rId18"/>
    <p:sldId id="264" r:id="rId19"/>
    <p:sldId id="299" r:id="rId20"/>
    <p:sldId id="298" r:id="rId21"/>
    <p:sldId id="259" r:id="rId22"/>
    <p:sldId id="260" r:id="rId23"/>
    <p:sldId id="302" r:id="rId24"/>
    <p:sldId id="303" r:id="rId25"/>
    <p:sldId id="276" r:id="rId26"/>
    <p:sldId id="267" r:id="rId27"/>
    <p:sldId id="268" r:id="rId28"/>
    <p:sldId id="261" r:id="rId29"/>
    <p:sldId id="30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929"/>
  </p:normalViewPr>
  <p:slideViewPr>
    <p:cSldViewPr>
      <p:cViewPr varScale="1">
        <p:scale>
          <a:sx n="80" d="100"/>
          <a:sy n="80" d="100"/>
        </p:scale>
        <p:origin x="96" y="8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E168B-3CFD-4C5E-83EC-6F91925342F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20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2EEC4-B8CB-4C16-8BC1-A79B90BBE1F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010749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D9C7F-4ED1-4859-8B26-B1A30BDCFB0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944061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E00EB-1B70-4B65-8E49-22F2E9C57F7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6225881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C4B7D-87F7-4D88-B543-F48C94C0CF9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7308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0F1F7-E637-47BA-B454-81C221ADA64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669135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1D03A-CC9A-48CB-BE40-783B2424BE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36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C638E-EEA9-40F5-9EAE-F4DA271A4AE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6851211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EF7DF-2B14-423E-89E6-4E2AED41CC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882746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B4AA2-A7F8-4007-AF71-DBC2C80A2A0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905523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F02D3-4B3F-4679-A936-7F6EE1E292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4194803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611D03A-CC9A-48CB-BE40-783B2424BE9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99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 dir="in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PoV7GGN-u7Q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sNOsIB5VMS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youtube.com/watch?time_continue=1&amp;v=0rjtOWn5mj0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youtube.com/watch?v=PoV7GGN-u7Q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C144DA-4B17-4162-A538-DB1F6E9F7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6339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I. Causes to the Great Depression					      (1929-1941)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76F3D8-8F02-4E9F-A0B3-5752DB9727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1"/>
              <a:defRPr/>
            </a:pPr>
            <a:r>
              <a:rPr lang="en-US" sz="3200" dirty="0"/>
              <a:t>unequal distribution of wealth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2"/>
              <a:defRPr/>
            </a:pPr>
            <a:r>
              <a:rPr lang="en-US" sz="3200" dirty="0"/>
              <a:t>high tariffs - Smoot-Hawley Tariff 1930		      - highest tariff in history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2E4F11-3169-4423-99F1-6CFFE48051EA}"/>
              </a:ext>
            </a:extLst>
          </p:cNvPr>
          <p:cNvSpPr/>
          <p:nvPr/>
        </p:nvSpPr>
        <p:spPr>
          <a:xfrm>
            <a:off x="419100" y="3844089"/>
            <a:ext cx="3733800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31" name="Picture 6" descr="Stock Market Crash">
            <a:extLst>
              <a:ext uri="{FF2B5EF4-FFF2-40B4-BE49-F238E27FC236}">
                <a16:creationId xmlns:a16="http://schemas.microsoft.com/office/drawing/2014/main" id="{96B1E39B-1F9E-4092-9C14-D34D4E08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8861"/>
            <a:ext cx="4633384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E284F-9D28-4F59-BE19-5429CFAE1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7F6BA-4594-4BE8-9318-143EF535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D91-9001-4ED0-A646-40CEBEC5C741}" type="slidenum">
              <a:rPr lang="en-US" smtClean="0"/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CF6B1E-D1A3-4EC8-802D-9BCE049147F3}"/>
              </a:ext>
            </a:extLst>
          </p:cNvPr>
          <p:cNvSpPr/>
          <p:nvPr/>
        </p:nvSpPr>
        <p:spPr>
          <a:xfrm>
            <a:off x="115800" y="954107"/>
            <a:ext cx="4316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400" dirty="0">
                <a:hlinkClick r:id="rId2"/>
              </a:rPr>
              <a:t>https://www.youtube.com/watch?v=PoV7GGN-u7Q</a:t>
            </a:r>
            <a:r>
              <a:rPr lang="en-US" altLang="en-US" sz="1400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73000D-6C80-4A2E-94E1-D80C4DB57494}"/>
              </a:ext>
            </a:extLst>
          </p:cNvPr>
          <p:cNvSpPr/>
          <p:nvPr/>
        </p:nvSpPr>
        <p:spPr>
          <a:xfrm>
            <a:off x="4312693" y="60431"/>
            <a:ext cx="48159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8) Hoover Dam, a public works project, provided employment for _____ men. It will provide water and electricity for the American southwest. </a:t>
            </a:r>
          </a:p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9) Hoover Dam creates the largest water reservoir in the U.S., Lake ________ and allows _____________ to produce more food than any other state in the U.S. </a:t>
            </a:r>
          </a:p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entury Gothic" panose="020B0502020202020204" pitchFamily="34" charset="0"/>
              </a:rPr>
              <a:t>10) One side-effect of the Hoover Dam was that ________________________________________, a tiny nearby town of 5,000 boomed as construction workers traveled for parties and gambling. Today over _____ million people travel there every year. </a:t>
            </a:r>
          </a:p>
          <a:p>
            <a:endParaRPr lang="en-US" sz="14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9CC24640-E801-4B1B-A07B-26DDB9D08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5" y="1866949"/>
            <a:ext cx="1076787" cy="10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close up of a devi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F73768F-9AE1-4ED4-BC4C-5268A377FA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49" y="1784706"/>
            <a:ext cx="1343025" cy="9144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1D5B23A-B14D-4B2C-B64B-A8E1CDE24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0147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21DB07D-0B45-4A5F-B302-D0C7B9EF9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3689027"/>
            <a:ext cx="362743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America: The Story of Us </a:t>
            </a:r>
          </a:p>
          <a:p>
            <a:r>
              <a:rPr lang="en-US" sz="12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Episode 9: Bust  - </a:t>
            </a: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Episode Summary: The Hoover Dam and an attempt at government assistance</a:t>
            </a:r>
            <a:b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b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</a:br>
            <a:r>
              <a:rPr lang="en-US" sz="1200" dirty="0">
                <a:solidFill>
                  <a:srgbClr val="000000"/>
                </a:solidFill>
                <a:latin typeface="Century Gothic" panose="020B0502020202020204" pitchFamily="34" charset="0"/>
              </a:rPr>
              <a:t>Watch the Vide 6:00 min – 18:55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673685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04DBB0-DB0B-42C0-882D-E946209F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300" b="1"/>
              <a:t>B. Hoovervilles = shacks homeless people lived in during the Depression</a:t>
            </a:r>
            <a:endParaRPr lang="en-US" sz="1300" b="1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D327141-92FD-4083-8205-C7A6A6F30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2971800"/>
            <a:ext cx="4326086" cy="3611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1. As a way of criticizing the federal government during the early 1930s, areas such as those showing this photograph were often referred to as</a:t>
            </a:r>
            <a:endParaRPr lang="en-US" sz="1800" dirty="0"/>
          </a:p>
          <a:p>
            <a:pPr marL="388620" marR="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800" dirty="0">
                <a:solidFill>
                  <a:srgbClr val="FFFFFF"/>
                </a:solidFill>
              </a:rPr>
              <a:t>A. Tenements</a:t>
            </a:r>
          </a:p>
          <a:p>
            <a:pPr marL="388620" marR="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800" dirty="0">
                <a:solidFill>
                  <a:srgbClr val="FFFFFF"/>
                </a:solidFill>
              </a:rPr>
              <a:t>B. Levittown’s</a:t>
            </a:r>
          </a:p>
          <a:p>
            <a:pPr marL="388620" marR="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800" dirty="0">
                <a:solidFill>
                  <a:srgbClr val="FFFFFF"/>
                </a:solidFill>
              </a:rPr>
              <a:t>C. Ghettos</a:t>
            </a:r>
          </a:p>
          <a:p>
            <a:pPr marL="388620" marR="0" lvl="1" indent="-342900">
              <a:spcAft>
                <a:spcPts val="600"/>
              </a:spcAft>
              <a:buFont typeface="+mj-lt"/>
              <a:buAutoNum type="alphaUcPeriod"/>
            </a:pPr>
            <a:r>
              <a:rPr lang="en-US" sz="1800" dirty="0">
                <a:solidFill>
                  <a:srgbClr val="FFFFFF"/>
                </a:solidFill>
              </a:rPr>
              <a:t>D. Hooverville’s</a:t>
            </a:r>
            <a:endParaRPr lang="en-US" sz="1800" dirty="0">
              <a:solidFill>
                <a:srgbClr val="FFFFFF"/>
              </a:solidFill>
              <a:effectLst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8CD857D5-0F12-4F48-816A-ECDD7A7B8B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8519" y="1537512"/>
            <a:ext cx="3119676" cy="346630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0C80F-3E9B-459F-8E55-5A2E52B4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4EFD91-9001-4ED0-A646-40CEBEC5C74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EF0ED3-AB47-4472-A91B-565526513A04}"/>
              </a:ext>
            </a:extLst>
          </p:cNvPr>
          <p:cNvSpPr/>
          <p:nvPr/>
        </p:nvSpPr>
        <p:spPr>
          <a:xfrm>
            <a:off x="4589316" y="75202"/>
            <a:ext cx="4431321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88244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F5B3A1E9-E98B-4291-828F-C4067A013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r="13437"/>
          <a:stretch/>
        </p:blipFill>
        <p:spPr bwMode="auto">
          <a:xfrm>
            <a:off x="480957" y="643467"/>
            <a:ext cx="3009765" cy="2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>
            <a:extLst>
              <a:ext uri="{FF2B5EF4-FFF2-40B4-BE49-F238E27FC236}">
                <a16:creationId xmlns:a16="http://schemas.microsoft.com/office/drawing/2014/main" id="{4FE75ACD-25E8-4108-81F4-6820A76EA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4" r="925" b="-5"/>
          <a:stretch/>
        </p:blipFill>
        <p:spPr bwMode="auto">
          <a:xfrm>
            <a:off x="482600" y="3509433"/>
            <a:ext cx="3008122" cy="27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7642AE90-798C-4E2C-ABF7-4B4E509DE6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r="10451" b="2"/>
          <a:stretch/>
        </p:blipFill>
        <p:spPr bwMode="auto">
          <a:xfrm>
            <a:off x="3609474" y="643467"/>
            <a:ext cx="505192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554686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A8B65-25FA-451B-A1C9-6AE711C4A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1290025"/>
            <a:ext cx="3356919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300" b="1"/>
              <a:t>B. Hoovervilles = shacks homeless people lived in during the Depression</a:t>
            </a:r>
            <a:endParaRPr lang="en-US" sz="1300" b="1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17FE77E-645C-46BF-A911-A75117213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032" y="2478745"/>
            <a:ext cx="4493654" cy="4379255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2. According to the political cartoon President Hoover </a:t>
            </a:r>
            <a:endParaRPr lang="en-US" sz="2000" dirty="0"/>
          </a:p>
          <a:p>
            <a:pPr marL="388620" marR="0" lvl="1" indent="-342900">
              <a:spcAft>
                <a:spcPts val="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FFFFFF"/>
                </a:solidFill>
              </a:rPr>
              <a:t>A. developed policies that effectively ended the Great Depression</a:t>
            </a:r>
          </a:p>
          <a:p>
            <a:pPr marL="388620" marR="0" lvl="1" indent="-342900">
              <a:spcAft>
                <a:spcPts val="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FFFFFF"/>
                </a:solidFill>
              </a:rPr>
              <a:t>B. blamed poor people for causing the Great Depression</a:t>
            </a:r>
          </a:p>
          <a:p>
            <a:pPr marL="388620" marR="0" lvl="1" indent="-342900">
              <a:spcAft>
                <a:spcPts val="0"/>
              </a:spcAft>
              <a:buFont typeface="+mj-lt"/>
              <a:buAutoNum type="alphaUcPeriod"/>
            </a:pPr>
            <a:r>
              <a:rPr lang="en-US" sz="2000" dirty="0" err="1">
                <a:solidFill>
                  <a:srgbClr val="FFFFFF"/>
                </a:solidFill>
              </a:rPr>
              <a:t>C.failed</a:t>
            </a:r>
            <a:r>
              <a:rPr lang="en-US" sz="2000" dirty="0">
                <a:solidFill>
                  <a:srgbClr val="FFFFFF"/>
                </a:solidFill>
              </a:rPr>
              <a:t> to meet the needs of many Americans</a:t>
            </a:r>
          </a:p>
          <a:p>
            <a:pPr marL="388620" marR="0" lvl="1" indent="-342900">
              <a:spcAft>
                <a:spcPts val="0"/>
              </a:spcAft>
              <a:buFont typeface="+mj-lt"/>
              <a:buAutoNum type="alphaUcPeriod"/>
            </a:pPr>
            <a:r>
              <a:rPr lang="en-US" sz="2000" dirty="0">
                <a:solidFill>
                  <a:srgbClr val="FFFFFF"/>
                </a:solidFill>
              </a:rPr>
              <a:t>D. supported the creation of more “Hooverville’s”</a:t>
            </a:r>
            <a:endParaRPr lang="en-US" sz="2000" dirty="0">
              <a:solidFill>
                <a:srgbClr val="FFFFFF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9774" y="640080"/>
            <a:ext cx="3614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8189" y="806357"/>
            <a:ext cx="3383450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2C76733C-AE33-44F7-ACED-EDAF51C9721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8519" y="1211473"/>
            <a:ext cx="3119676" cy="41183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0C80F-3E9B-459F-8E55-5A2E52B4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4EFD91-9001-4ED0-A646-40CEBEC5C74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EF0ED3-AB47-4472-A91B-565526513A04}"/>
              </a:ext>
            </a:extLst>
          </p:cNvPr>
          <p:cNvSpPr/>
          <p:nvPr/>
        </p:nvSpPr>
        <p:spPr>
          <a:xfrm>
            <a:off x="4526983" y="92577"/>
            <a:ext cx="4493654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35138"/>
      </p:ext>
    </p:extLst>
  </p:cSld>
  <p:clrMapOvr>
    <a:masterClrMapping/>
  </p:clrMapOvr>
  <p:transition>
    <p:zoom dir="in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7D0632-5BBC-4459-98FB-3B16C075E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4" r="9017" b="2"/>
          <a:stretch/>
        </p:blipFill>
        <p:spPr>
          <a:xfrm>
            <a:off x="241293" y="321732"/>
            <a:ext cx="5315076" cy="62145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EDB0B2-D422-4CE0-A94A-DA1DE55F7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48" r="22382" b="-5"/>
          <a:stretch/>
        </p:blipFill>
        <p:spPr>
          <a:xfrm>
            <a:off x="5624961" y="321732"/>
            <a:ext cx="3277745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777171"/>
      </p:ext>
    </p:extLst>
  </p:cSld>
  <p:clrMapOvr>
    <a:masterClrMapping/>
  </p:clrMapOvr>
  <p:transition>
    <p:zoom dir="in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F4680D4-DEE2-49EE-AF90-EFEAF50AE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5157704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8AEC4-BDBA-4AB4-91DD-80828F0A5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3" y="1290025"/>
            <a:ext cx="3968495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altLang="en-US" sz="1500" b="1"/>
              <a:t>B. Hoovervilles = shacks homeless people lived in during the Depression</a:t>
            </a:r>
            <a:endParaRPr lang="en-US" sz="1500" b="1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9C9F9E4-958C-4763-AB1C-A86491D12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478745"/>
            <a:ext cx="5157703" cy="4379255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algn="l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/>
              <a:t>3. In the early 1930s, many communities of homeless Americans were referred to as “Hooverville’s” because President Herbert Hoover</a:t>
            </a:r>
            <a:endParaRPr lang="en-US" sz="1800" dirty="0"/>
          </a:p>
          <a:p>
            <a:pPr marL="274320" marR="0" lvl="1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A. grew up in a poverty-stricken area due to waterfall economics</a:t>
            </a:r>
          </a:p>
          <a:p>
            <a:pPr marL="274320" marR="0" lvl="1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B. guaranteed jobs to the unemployed under welfare economics</a:t>
            </a:r>
          </a:p>
          <a:p>
            <a:pPr marL="274320" marR="0" lvl="1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C. provided food and clothing for the poor under trickle-down economics</a:t>
            </a:r>
          </a:p>
          <a:p>
            <a:pPr marL="274320" marR="0" lvl="1" indent="-228600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D. opposed direct federal aid for the unemployed under trickle-down economics </a:t>
            </a:r>
            <a:endParaRPr lang="en-US" sz="1800" dirty="0">
              <a:solidFill>
                <a:srgbClr val="FFFFFF"/>
              </a:solidFill>
              <a:effectLst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C52EE1-5085-4960-AD29-A926E62E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0992" y="640080"/>
            <a:ext cx="301294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15AA94-C237-4412-B37B-EB317D2B0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75579" y="806357"/>
            <a:ext cx="2763774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E9D48CB5-F968-48A9-8F67-C8332E7B88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023" y="1614819"/>
            <a:ext cx="2516886" cy="331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90C80F-3E9B-459F-8E55-5A2E52B44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4EFD91-9001-4ED0-A646-40CEBEC5C741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EF0ED3-AB47-4472-A91B-565526513A04}"/>
              </a:ext>
            </a:extLst>
          </p:cNvPr>
          <p:cNvSpPr/>
          <p:nvPr/>
        </p:nvSpPr>
        <p:spPr>
          <a:xfrm>
            <a:off x="5157704" y="6330"/>
            <a:ext cx="3980434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  <a:endParaRPr lang="en-US" altLang="en-US" sz="1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7817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C1DFA2-D051-4D7C-B2C3-23000A6078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1" r="21319" b="-3"/>
          <a:stretch/>
        </p:blipFill>
        <p:spPr>
          <a:xfrm>
            <a:off x="241293" y="321732"/>
            <a:ext cx="4296411" cy="6214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85BF69-FA61-4E8B-8DBD-C4BA573D46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13" r="27007" b="-2"/>
          <a:stretch/>
        </p:blipFill>
        <p:spPr>
          <a:xfrm>
            <a:off x="4606296" y="321732"/>
            <a:ext cx="4296410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1774"/>
      </p:ext>
    </p:ext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8F28A-78AD-46DA-B6BA-3895C321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9" y="972686"/>
            <a:ext cx="4326575" cy="1188720"/>
          </a:xfrm>
        </p:spPr>
        <p:txBody>
          <a:bodyPr/>
          <a:lstStyle/>
          <a:p>
            <a:r>
              <a:rPr lang="en-US" altLang="en-US" sz="2800" dirty="0"/>
              <a:t>C. Bonus Army of 1932</a:t>
            </a: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BB2CE3-81B1-4E53-A7C1-C0FACD0B0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6000"/>
            <a:ext cx="50292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4700" b="1" dirty="0"/>
              <a:t>WWI veterans wanted bonuses promised for service in WWI</a:t>
            </a:r>
          </a:p>
          <a:p>
            <a:pPr eaLnBrk="1" hangingPunct="1"/>
            <a:r>
              <a:rPr lang="en-US" altLang="en-US" sz="4700" b="1" dirty="0"/>
              <a:t>Congress votes against the early bonus</a:t>
            </a:r>
          </a:p>
          <a:p>
            <a:pPr eaLnBrk="1" hangingPunct="1">
              <a:buFontTx/>
              <a:buChar char="3"/>
            </a:pPr>
            <a:endParaRPr lang="en-US" alt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980E4-A5D0-453C-9B69-2FAB512636CE}"/>
              </a:ext>
            </a:extLst>
          </p:cNvPr>
          <p:cNvSpPr/>
          <p:nvPr/>
        </p:nvSpPr>
        <p:spPr>
          <a:xfrm>
            <a:off x="4651899" y="6368529"/>
            <a:ext cx="4492101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B77B4-05D1-4F98-8ED9-68BAE14C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38"/>
            <a:ext cx="3697705" cy="295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9241F4-F7B3-403C-8036-63B53A6A0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60" y="3118001"/>
            <a:ext cx="3820378" cy="30813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EB0353C-445C-4C6C-AAD9-CE694EAEBCC0}"/>
              </a:ext>
            </a:extLst>
          </p:cNvPr>
          <p:cNvSpPr/>
          <p:nvPr/>
        </p:nvSpPr>
        <p:spPr>
          <a:xfrm>
            <a:off x="293267" y="-437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II. Hoover’s Attempt to Stop the Depression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 close up of a newspaper&#10;&#10;Description automatically generated">
            <a:extLst>
              <a:ext uri="{FF2B5EF4-FFF2-40B4-BE49-F238E27FC236}">
                <a16:creationId xmlns:a16="http://schemas.microsoft.com/office/drawing/2014/main" id="{5403C5E7-B258-4858-8A81-1E39EFF0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10358" b="-2"/>
          <a:stretch/>
        </p:blipFill>
        <p:spPr bwMode="auto">
          <a:xfrm>
            <a:off x="241293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D971F7A5-4F29-49C3-9A45-57D9A782E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5" r="26978" b="1"/>
          <a:stretch/>
        </p:blipFill>
        <p:spPr bwMode="auto">
          <a:xfrm>
            <a:off x="4606296" y="321732"/>
            <a:ext cx="429641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58F28A-78AD-46DA-B6BA-3895C321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" y="1554480"/>
            <a:ext cx="4326575" cy="1188720"/>
          </a:xfrm>
        </p:spPr>
        <p:txBody>
          <a:bodyPr/>
          <a:lstStyle/>
          <a:p>
            <a:r>
              <a:rPr lang="en-US" altLang="en-US" sz="2800" dirty="0"/>
              <a:t>C. Bonus Army of 1932</a:t>
            </a:r>
            <a:endParaRPr lang="en-US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BB2CE3-81B1-4E53-A7C1-C0FACD0B0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43200"/>
            <a:ext cx="4350079" cy="39624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700" b="1" dirty="0"/>
              <a:t>U.S. Army breaks up Bonus Army</a:t>
            </a:r>
          </a:p>
          <a:p>
            <a:pPr eaLnBrk="1" hangingPunct="1"/>
            <a:r>
              <a:rPr lang="en-US" altLang="en-US" sz="4700" b="1" dirty="0"/>
              <a:t>Hoover’s popularity </a:t>
            </a:r>
            <a:r>
              <a:rPr lang="en-US" altLang="en-US" sz="4700" b="1" dirty="0">
                <a:sym typeface="Symbol" panose="05050102010706020507" pitchFamily="18" charset="2"/>
              </a:rPr>
              <a:t></a:t>
            </a:r>
          </a:p>
          <a:p>
            <a:pPr eaLnBrk="1" hangingPunct="1">
              <a:buFontTx/>
              <a:buChar char="3"/>
            </a:pPr>
            <a:endParaRPr lang="en-US" alt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980E4-A5D0-453C-9B69-2FAB512636CE}"/>
              </a:ext>
            </a:extLst>
          </p:cNvPr>
          <p:cNvSpPr/>
          <p:nvPr/>
        </p:nvSpPr>
        <p:spPr>
          <a:xfrm>
            <a:off x="4651899" y="6368529"/>
            <a:ext cx="4492101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7AC2B2AC-1943-4900-80B6-9415C3EFD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79" y="27806"/>
            <a:ext cx="4827645" cy="2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320E4EE5-AF79-4400-9C68-B4C136C6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2" y="3354671"/>
            <a:ext cx="4843128" cy="271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253FDB1-7438-4B2C-B376-A29035595D98}"/>
              </a:ext>
            </a:extLst>
          </p:cNvPr>
          <p:cNvSpPr/>
          <p:nvPr/>
        </p:nvSpPr>
        <p:spPr>
          <a:xfrm>
            <a:off x="46920" y="-15180"/>
            <a:ext cx="43500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II. Hoover’s Attempt to Stop the Depression</a:t>
            </a:r>
          </a:p>
        </p:txBody>
      </p:sp>
    </p:spTree>
    <p:extLst>
      <p:ext uri="{BB962C8B-B14F-4D97-AF65-F5344CB8AC3E}">
        <p14:creationId xmlns:p14="http://schemas.microsoft.com/office/powerpoint/2010/main" val="202826393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C144DA-4B17-4162-A538-DB1F6E9F7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6339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I. Causes to the Great Depression					      (1929-1941)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76F3D8-8F02-4E9F-A0B3-5752DB9727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3"/>
              <a:defRPr/>
            </a:pPr>
            <a:r>
              <a:rPr lang="en-US" sz="3200" dirty="0"/>
              <a:t>war debts from WWI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4"/>
              <a:defRPr/>
            </a:pPr>
            <a:r>
              <a:rPr lang="en-US" sz="3200" dirty="0"/>
              <a:t>overproduction both in industry and agriculture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2E4F11-3169-4423-99F1-6CFFE48051EA}"/>
              </a:ext>
            </a:extLst>
          </p:cNvPr>
          <p:cNvSpPr/>
          <p:nvPr/>
        </p:nvSpPr>
        <p:spPr>
          <a:xfrm>
            <a:off x="2787656" y="6096000"/>
            <a:ext cx="6295314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12D36F3B-EBB6-4786-8A91-0C666383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28842"/>
            <a:ext cx="3962400" cy="29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19202F73-585C-4D57-B45D-CFF8D59B8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5" y="2648762"/>
            <a:ext cx="3637757" cy="324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05713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642F2-2756-4B60-8884-1F70E92368F6}"/>
              </a:ext>
            </a:extLst>
          </p:cNvPr>
          <p:cNvSpPr/>
          <p:nvPr/>
        </p:nvSpPr>
        <p:spPr>
          <a:xfrm>
            <a:off x="482599" y="643467"/>
            <a:ext cx="4682039" cy="1728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C. Bonus Army of 1932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cap="all" spc="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cap="all" spc="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13" name="Picture 12" descr="A close up of a devi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C57493A-4882-4480-B7C2-E71559E03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9" y="638946"/>
            <a:ext cx="2528116" cy="17212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044CA3-BFA3-49A8-8748-11BA6EE2F07F}"/>
              </a:ext>
            </a:extLst>
          </p:cNvPr>
          <p:cNvSpPr/>
          <p:nvPr/>
        </p:nvSpPr>
        <p:spPr>
          <a:xfrm>
            <a:off x="0" y="2371511"/>
            <a:ext cx="5658489" cy="448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576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1. What did the Bonus Army want from the government?</a:t>
            </a:r>
          </a:p>
          <a:p>
            <a:pPr marL="36576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6576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2. What action did the U.S. Government take against the veterans marching for their bonus? </a:t>
            </a:r>
          </a:p>
          <a:p>
            <a:pPr marL="36576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</a:endParaRPr>
          </a:p>
          <a:p>
            <a:pPr marL="365760" indent="-228600" defTabSz="914400"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3. What was the Historical Significance of the that action?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160F07-8783-4BC5-8899-20F9F90C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756" y="3164903"/>
            <a:ext cx="2564643" cy="4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AE1F827-C086-47AC-A151-E9693C0A9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729" y="4392754"/>
            <a:ext cx="1722697" cy="17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8FFF0-172D-4907-BF7C-C2E6FBEF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4EFD91-9001-4ED0-A646-40CEBEC5C741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822D49-9C0D-41E0-8443-E62851D0B18C}"/>
              </a:ext>
            </a:extLst>
          </p:cNvPr>
          <p:cNvSpPr/>
          <p:nvPr/>
        </p:nvSpPr>
        <p:spPr>
          <a:xfrm>
            <a:off x="582863" y="1543584"/>
            <a:ext cx="44815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Directions: Watch the Bonus Army Video &amp; Answer the Questions Below</a:t>
            </a:r>
            <a:endParaRPr lang="en-US" sz="1400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4A5359-1C6E-4C1B-A74C-A074B084C0C6}"/>
              </a:ext>
            </a:extLst>
          </p:cNvPr>
          <p:cNvSpPr/>
          <p:nvPr/>
        </p:nvSpPr>
        <p:spPr>
          <a:xfrm>
            <a:off x="5658489" y="3708153"/>
            <a:ext cx="3485511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F955A2-4D23-405B-ACFC-BF0BFDDAAE00}"/>
              </a:ext>
            </a:extLst>
          </p:cNvPr>
          <p:cNvSpPr/>
          <p:nvPr/>
        </p:nvSpPr>
        <p:spPr>
          <a:xfrm>
            <a:off x="6507269" y="2421809"/>
            <a:ext cx="1909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dirty="0">
                <a:latin typeface="Century Gothic" panose="020B0502020202020204" pitchFamily="34" charset="0"/>
                <a:hlinkClick r:id="rId2"/>
              </a:rPr>
              <a:t>https://www.youtube.com/watch?v=sNOsIB5VMSQ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95504173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8F7C90E-3CE8-4835-812F-2E7F89EFF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3400" y="826409"/>
            <a:ext cx="4800600" cy="310198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="/>
            </a:pPr>
            <a:r>
              <a:rPr lang="en-US" altLang="en-US" sz="3600" b="1" dirty="0"/>
              <a:t>caused from plowing under prairie grass for crops</a:t>
            </a:r>
          </a:p>
          <a:p>
            <a:pPr eaLnBrk="1" hangingPunct="1">
              <a:buFontTx/>
              <a:buChar char="="/>
            </a:pPr>
            <a:r>
              <a:rPr lang="en-US" altLang="en-US" sz="3600" b="1" dirty="0"/>
              <a:t>most people from Oklahoma migrated to California looking for 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24C921-F3A4-4A56-AEE9-A5AA902C69CE}"/>
              </a:ext>
            </a:extLst>
          </p:cNvPr>
          <p:cNvSpPr/>
          <p:nvPr/>
        </p:nvSpPr>
        <p:spPr>
          <a:xfrm>
            <a:off x="4533900" y="4023429"/>
            <a:ext cx="4492101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90A89AB-131C-4A67-B1DD-323DD155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10" y="1219200"/>
            <a:ext cx="425949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/>
              <a:t>D. Dust Bowl- from the Southwest</a:t>
            </a:r>
            <a:br>
              <a:rPr lang="en-US" altLang="en-US" sz="2800" b="1" dirty="0"/>
            </a:b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2FFE73-B9AD-44D1-8CDC-55FD6D8971CA}"/>
              </a:ext>
            </a:extLst>
          </p:cNvPr>
          <p:cNvSpPr/>
          <p:nvPr/>
        </p:nvSpPr>
        <p:spPr>
          <a:xfrm>
            <a:off x="381000" y="180078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II. Hoover’s Attempt to Stop the Depression</a:t>
            </a:r>
          </a:p>
        </p:txBody>
      </p:sp>
      <p:pic>
        <p:nvPicPr>
          <p:cNvPr id="10" name="Picture 9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2A4CF39-6B42-4FD8-B098-355C38465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9" y="3251505"/>
            <a:ext cx="4316865" cy="3426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22826B-B8C5-4A34-BA74-B3566905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00" y="4549917"/>
            <a:ext cx="4191000" cy="229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61B5A07B-EEB3-4D12-8B59-84FB209F3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0"/>
            <a:ext cx="5257800" cy="59436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Symbol" panose="05050102010706020507" pitchFamily="18" charset="2"/>
              <a:buChar char="Þ"/>
            </a:pPr>
            <a:r>
              <a:rPr lang="en-US" altLang="en-US" sz="3600" dirty="0"/>
              <a:t> a.k.a. Okies</a:t>
            </a:r>
          </a:p>
          <a:p>
            <a:pPr eaLnBrk="1" hangingPunct="1">
              <a:buFont typeface="Symbol" panose="05050102010706020507" pitchFamily="18" charset="2"/>
              <a:buChar char="Þ"/>
            </a:pPr>
            <a:r>
              <a:rPr lang="en-US" altLang="en-US" sz="3600" dirty="0"/>
              <a:t>influences John Steinbeck’s book </a:t>
            </a:r>
            <a:r>
              <a:rPr lang="en-US" altLang="en-US" sz="3600" u="sng" dirty="0"/>
              <a:t>The Grapes of Wrath</a:t>
            </a:r>
          </a:p>
          <a:p>
            <a:pPr eaLnBrk="1" hangingPunct="1">
              <a:buFontTx/>
              <a:buChar char="="/>
            </a:pPr>
            <a:r>
              <a:rPr lang="en-US" altLang="en-US" sz="3600" dirty="0"/>
              <a:t>story about migrant Okies living conditions </a:t>
            </a:r>
          </a:p>
          <a:p>
            <a:pPr eaLnBrk="1" hangingPunct="1">
              <a:buFontTx/>
              <a:buChar char="="/>
            </a:pPr>
            <a:r>
              <a:rPr lang="en-US" altLang="en-US" sz="3600" dirty="0"/>
              <a:t>search for employment</a:t>
            </a:r>
          </a:p>
          <a:p>
            <a:pPr eaLnBrk="1" hangingPunct="1">
              <a:buFontTx/>
              <a:buChar char=" "/>
            </a:pPr>
            <a:r>
              <a:rPr lang="en-US" altLang="en-US" sz="3600" dirty="0"/>
              <a:t>result = people could only wait for the depression to end 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5DCC5B06-7DB2-417E-95D2-9EDDB4A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8862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/>
              <a:t>D. Dust Bowl- from the Southwest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ED195-18B0-409F-ABD6-64742164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32727"/>
            <a:ext cx="3939054" cy="28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85C849-9151-4C9F-93A8-1E0654847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3939054" cy="2514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CBEECBA8-3915-4F7A-9301-B77221BFD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288" y="0"/>
            <a:ext cx="9158288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73874"/>
      </p:ext>
    </p:extLst>
  </p:cSld>
  <p:clrMapOvr>
    <a:masterClrMapping/>
  </p:clrMapOvr>
  <p:transition>
    <p:zoom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59BBF5B-7E25-4672-B583-51BF273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r="-4" b="-4"/>
          <a:stretch/>
        </p:blipFill>
        <p:spPr bwMode="auto">
          <a:xfrm>
            <a:off x="4064448" y="3265079"/>
            <a:ext cx="4596951" cy="359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9E4D98-F604-4B33-92F8-41E923D09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784" b="-11"/>
          <a:stretch/>
        </p:blipFill>
        <p:spPr>
          <a:xfrm>
            <a:off x="482600" y="-4"/>
            <a:ext cx="4562033" cy="3920044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26EC71-2F93-49F2-8A52-B5E037F83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65283" y="643467"/>
            <a:ext cx="3013516" cy="2460741"/>
          </a:xfrm>
          <a:prstGeom prst="rect">
            <a:avLst/>
          </a:prstGeom>
          <a:solidFill>
            <a:schemeClr val="tx1">
              <a:lumMod val="65000"/>
              <a:lumOff val="3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3CA037-B343-40C1-893A-BB3C58EB8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4080063"/>
            <a:ext cx="2983677" cy="2156145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49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4970DF-D015-411A-8223-5A9D1FC4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8" y="517986"/>
            <a:ext cx="7152672" cy="617542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0B042E-7D85-48D0-BF00-10BE65124F9B}"/>
              </a:ext>
            </a:extLst>
          </p:cNvPr>
          <p:cNvSpPr/>
          <p:nvPr/>
        </p:nvSpPr>
        <p:spPr>
          <a:xfrm>
            <a:off x="7180104" y="164592"/>
            <a:ext cx="17901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What are the names of the  states that were damaged by the dust storms?</a:t>
            </a:r>
          </a:p>
          <a:p>
            <a:r>
              <a:rPr lang="en-US" dirty="0">
                <a:latin typeface="Calibri" panose="020F0502020204030204" pitchFamily="34" charset="0"/>
              </a:rPr>
              <a:t>1.</a:t>
            </a:r>
          </a:p>
          <a:p>
            <a:r>
              <a:rPr lang="en-US" dirty="0">
                <a:latin typeface="Calibri" panose="020F0502020204030204" pitchFamily="34" charset="0"/>
              </a:rPr>
              <a:t>2.</a:t>
            </a:r>
          </a:p>
          <a:p>
            <a:r>
              <a:rPr lang="en-US" dirty="0">
                <a:latin typeface="Calibri" panose="020F0502020204030204" pitchFamily="34" charset="0"/>
              </a:rPr>
              <a:t>3.</a:t>
            </a:r>
          </a:p>
          <a:p>
            <a:r>
              <a:rPr lang="en-US" dirty="0">
                <a:latin typeface="Calibri" panose="020F0502020204030204" pitchFamily="34" charset="0"/>
              </a:rPr>
              <a:t>4.</a:t>
            </a:r>
          </a:p>
          <a:p>
            <a:r>
              <a:rPr lang="en-US" dirty="0">
                <a:latin typeface="Calibri" panose="020F0502020204030204" pitchFamily="34" charset="0"/>
              </a:rPr>
              <a:t>5.</a:t>
            </a:r>
          </a:p>
          <a:p>
            <a:r>
              <a:rPr lang="en-US" dirty="0">
                <a:latin typeface="Calibri" panose="020F0502020204030204" pitchFamily="34" charset="0"/>
              </a:rPr>
              <a:t>6.</a:t>
            </a:r>
          </a:p>
          <a:p>
            <a:r>
              <a:rPr lang="en-US" dirty="0">
                <a:latin typeface="Calibri" panose="020F0502020204030204" pitchFamily="34" charset="0"/>
              </a:rPr>
              <a:t>7.</a:t>
            </a:r>
          </a:p>
          <a:p>
            <a:r>
              <a:rPr lang="en-US" dirty="0">
                <a:latin typeface="Calibri" panose="020F0502020204030204" pitchFamily="34" charset="0"/>
              </a:rPr>
              <a:t>8.</a:t>
            </a:r>
          </a:p>
          <a:p>
            <a:r>
              <a:rPr lang="en-US" dirty="0">
                <a:latin typeface="Calibri" panose="020F0502020204030204" pitchFamily="34" charset="0"/>
              </a:rPr>
              <a:t>9.</a:t>
            </a:r>
          </a:p>
          <a:p>
            <a:r>
              <a:rPr lang="en-US" dirty="0">
                <a:latin typeface="Calibri" panose="020F0502020204030204" pitchFamily="34" charset="0"/>
              </a:rPr>
              <a:t>10.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636142-4FC0-48AE-8001-B6870643B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D91-9001-4ED0-A646-40CEBEC5C741}" type="slidenum">
              <a:rPr lang="en-US" smtClean="0"/>
              <a:t>25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CA137D-7EB8-4858-99C6-B13AC9014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103" y="5246209"/>
            <a:ext cx="2248214" cy="1447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9FCAF-9DE2-4A43-B956-4CA3BF9AB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02" y="108090"/>
            <a:ext cx="18415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C871AF-232E-428A-B3A2-678A4969F924}"/>
              </a:ext>
            </a:extLst>
          </p:cNvPr>
          <p:cNvSpPr/>
          <p:nvPr/>
        </p:nvSpPr>
        <p:spPr>
          <a:xfrm>
            <a:off x="7516536" y="5291796"/>
            <a:ext cx="1627464" cy="1015663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</p:spTree>
    <p:extLst>
      <p:ext uri="{BB962C8B-B14F-4D97-AF65-F5344CB8AC3E}">
        <p14:creationId xmlns:p14="http://schemas.microsoft.com/office/powerpoint/2010/main" val="3272522942"/>
      </p:ext>
    </p:extLst>
  </p:cSld>
  <p:clrMapOvr>
    <a:masterClrMapping/>
  </p:clrMapOvr>
  <p:transition>
    <p:zoom dir="in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5DD221-7786-44A9-945B-F8E642A9F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DAAC83-6C3F-43C5-96C4-6FDA0339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0080"/>
            <a:ext cx="4929377" cy="526117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B9830-5DDF-4C0C-81F3-D77E22A37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66" y="640079"/>
            <a:ext cx="5911426" cy="526116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5AE8F05-A7EA-4AE9-88D2-700581D7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4577" y="640080"/>
            <a:ext cx="2777166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C7C019-BAFE-4BE3-B269-79CBD3EB7D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7859" y="806357"/>
            <a:ext cx="2530602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FF0905-6873-43CE-9845-2DDBF679C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2572" y="1830530"/>
            <a:ext cx="2281175" cy="288027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9DE3C18-68CC-41CD-8519-8250D4F6E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7" r="23542"/>
          <a:stretch/>
        </p:blipFill>
        <p:spPr bwMode="auto">
          <a:xfrm>
            <a:off x="241293" y="321732"/>
            <a:ext cx="4296411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04B731-F9BF-48B5-B47C-36122524C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r="14662" b="4"/>
          <a:stretch/>
        </p:blipFill>
        <p:spPr bwMode="auto">
          <a:xfrm>
            <a:off x="4606296" y="321732"/>
            <a:ext cx="4296410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305CDC2-24BF-4843-9F66-01D84FE04E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III. Effects of the Great Depression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958E47D-78E9-41DE-AA75-40DC359C0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0"/>
            <a:ext cx="4572000" cy="4327525"/>
          </a:xfrm>
        </p:spPr>
        <p:txBody>
          <a:bodyPr/>
          <a:lstStyle/>
          <a:p>
            <a:pPr eaLnBrk="1" hangingPunct="1">
              <a:buFontTx/>
              <a:buChar char="1"/>
            </a:pPr>
            <a:r>
              <a:rPr lang="en-US" altLang="en-US" sz="3600" dirty="0"/>
              <a:t>Hunger, Poverty, Unemployment </a:t>
            </a:r>
          </a:p>
          <a:p>
            <a:pPr eaLnBrk="1" hangingPunct="1">
              <a:buFontTx/>
              <a:buChar char="2"/>
            </a:pPr>
            <a:r>
              <a:rPr lang="en-US" altLang="en-US" sz="3600" dirty="0"/>
              <a:t>Worldwide Economic Crisis</a:t>
            </a:r>
          </a:p>
          <a:p>
            <a:pPr eaLnBrk="1" hangingPunct="1">
              <a:buFontTx/>
              <a:buChar char="3"/>
            </a:pPr>
            <a:r>
              <a:rPr lang="en-US" altLang="en-US" sz="3600" dirty="0"/>
              <a:t>Election of Franklin Roosevelt (FDR) and his New Deal Policies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ACD5D6-E354-42C4-B7A4-C7C2FDCA5379}"/>
              </a:ext>
            </a:extLst>
          </p:cNvPr>
          <p:cNvSpPr/>
          <p:nvPr/>
        </p:nvSpPr>
        <p:spPr>
          <a:xfrm>
            <a:off x="5009147" y="6091338"/>
            <a:ext cx="4114800" cy="8309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en-US" sz="1600" b="1" dirty="0">
                <a:solidFill>
                  <a:srgbClr val="FF0000"/>
                </a:solidFill>
                <a:latin typeface="+mj-lt"/>
              </a:rPr>
              <a:t>Unit 6 Objective EQ 2: How did the New Deal attempt to address the problems of the Great Depression? 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22BBCB4-A9DA-49AC-AC41-44A9BF3EC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90800"/>
            <a:ext cx="3609474" cy="2749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0DA253-B1F0-45FD-ACA3-2935C1F9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FD91-9001-4ED0-A646-40CEBEC5C741}" type="slidenum">
              <a:rPr lang="en-US" smtClean="0"/>
              <a:t>29</a:t>
            </a:fld>
            <a:endParaRPr lang="en-US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9A2ABB5-2E13-46EF-BAD3-EB0317DB2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840873"/>
            <a:ext cx="39497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000000"/>
                </a:solidFill>
              </a:rPr>
              <a:t>IV. The New Deal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AAB2F49-7BDD-463D-A3B0-D21ABC8C6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7500" y="3549650"/>
            <a:ext cx="3949700" cy="309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The New Deal</a:t>
            </a:r>
            <a:endParaRPr lang="en-US" sz="2800" dirty="0">
              <a:solidFill>
                <a:srgbClr val="0000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sz="1600" dirty="0">
                <a:solidFill>
                  <a:srgbClr val="000000"/>
                </a:solidFill>
                <a:latin typeface="Copperplate Gothic Bold" panose="020E0705020206020404" pitchFamily="34" charset="0"/>
              </a:rPr>
              <a:t>History Brief : </a:t>
            </a:r>
            <a:r>
              <a:rPr lang="en-US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The following video provides a short introduction to Franklin Roosevelt's "New Deal" programs which he put in place after winning the presidency</a:t>
            </a:r>
          </a:p>
          <a:p>
            <a:pPr algn="ctr"/>
            <a:r>
              <a:rPr lang="en-US" sz="1600" b="1" i="1" dirty="0">
                <a:solidFill>
                  <a:srgbClr val="000000"/>
                </a:solidFill>
                <a:latin typeface="Century Gothic" panose="020B0502020202020204" pitchFamily="34" charset="0"/>
              </a:rPr>
              <a:t>Directions: Watch the video </a:t>
            </a:r>
          </a:p>
          <a:p>
            <a:pPr algn="ctr"/>
            <a:r>
              <a:rPr lang="en-US" altLang="en-US" sz="16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https://www.youtube.com/watch?time_continue=1&amp;v=0rjtOWn5mj0</a:t>
            </a:r>
            <a:r>
              <a:rPr lang="en-US" altLang="en-US" sz="1600" dirty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1600" b="1" i="1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AFF4F9A5-475B-41F5-8864-CBE6514250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0" y="804863"/>
            <a:ext cx="4429125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Why did Roosevelt get elected? 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In what two ways did Roosevelt achieve the 3 R’s?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Explain how the 1</a:t>
            </a:r>
            <a:r>
              <a:rPr lang="en-US" sz="2400" baseline="30000" dirty="0">
                <a:latin typeface="Century Gothic" panose="020B0502020202020204" pitchFamily="34" charset="0"/>
              </a:rPr>
              <a:t>st</a:t>
            </a:r>
            <a:r>
              <a:rPr lang="en-US" sz="2400" dirty="0">
                <a:latin typeface="Century Gothic" panose="020B0502020202020204" pitchFamily="34" charset="0"/>
              </a:rPr>
              <a:t> and 2</a:t>
            </a:r>
            <a:r>
              <a:rPr lang="en-US" sz="2400" baseline="30000" dirty="0">
                <a:latin typeface="Century Gothic" panose="020B0502020202020204" pitchFamily="34" charset="0"/>
              </a:rPr>
              <a:t>nd</a:t>
            </a:r>
            <a:r>
              <a:rPr lang="en-US" sz="2400" dirty="0">
                <a:latin typeface="Century Gothic" panose="020B0502020202020204" pitchFamily="34" charset="0"/>
              </a:rPr>
              <a:t> New Deals were different</a:t>
            </a:r>
          </a:p>
          <a:p>
            <a:pPr marL="342900" indent="-342900">
              <a:buAutoNum type="arabicPeriod"/>
            </a:pPr>
            <a:r>
              <a:rPr lang="en-US" sz="2400" dirty="0">
                <a:latin typeface="Century Gothic" panose="020B0502020202020204" pitchFamily="34" charset="0"/>
              </a:rPr>
              <a:t>Why was the FDIC so important in jump starting the New Deal?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26E514-62E8-423F-8C91-1190DB21B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26" y="5595897"/>
            <a:ext cx="1341236" cy="9144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EE4C7E-A4FB-42FE-B6CB-C8EE6E072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595897"/>
            <a:ext cx="829128" cy="829128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4FB3B2C-527E-4515-8ED5-4B313E53E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7" y="140327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EE53BAEB-E9F1-4D4C-942C-DFFB20A36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402" y="106722"/>
            <a:ext cx="211468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35021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3C144DA-4B17-4162-A538-DB1F6E9F7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6339"/>
            <a:ext cx="8229600" cy="1143000"/>
          </a:xfrm>
        </p:spPr>
        <p:txBody>
          <a:bodyPr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200" dirty="0"/>
              <a:t>I. Causes to the Great Depression					      (1929-1941)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76F3D8-8F02-4E9F-A0B3-5752DB9727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5"/>
              <a:defRPr/>
            </a:pPr>
            <a:r>
              <a:rPr lang="en-US" sz="3200" dirty="0"/>
              <a:t>weak banking system - not regulated</a:t>
            </a:r>
          </a:p>
          <a:p>
            <a:pPr marL="548640" indent="-41148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6"/>
              <a:defRPr/>
            </a:pPr>
            <a:r>
              <a:rPr lang="en-US" sz="3200" dirty="0"/>
              <a:t>stock market crash - Black Tuesday, Oct. 29th, </a:t>
            </a:r>
            <a:r>
              <a:rPr lang="en-US" dirty="0"/>
              <a:t>1929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2E4F11-3169-4423-99F1-6CFFE48051EA}"/>
              </a:ext>
            </a:extLst>
          </p:cNvPr>
          <p:cNvSpPr/>
          <p:nvPr/>
        </p:nvSpPr>
        <p:spPr>
          <a:xfrm>
            <a:off x="2787656" y="6096000"/>
            <a:ext cx="6295314" cy="46166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87784246-E1F9-492C-AFC6-D509063E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236" y="2764403"/>
            <a:ext cx="3048000" cy="3070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3DD6E3E1-9BC1-4A17-AE53-882111AC4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76435"/>
            <a:ext cx="350520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316793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ED3EB-0A11-4C79-8BC7-214E49859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EFF39645-5F29-4955-BBB4-59A8BCD69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CDF3D374-22F5-460F-9E99-0E96B1EB7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D7B0A727-25BD-41C4-94D0-919EA1EBF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61" y="609600"/>
            <a:ext cx="2770239" cy="277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848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D00F4-8735-455A-81B9-FB5FA44A89EE}"/>
              </a:ext>
            </a:extLst>
          </p:cNvPr>
          <p:cNvSpPr/>
          <p:nvPr/>
        </p:nvSpPr>
        <p:spPr>
          <a:xfrm>
            <a:off x="500865" y="55489"/>
            <a:ext cx="4682039" cy="172804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America: The Story of Us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Episode 9: Bust : Episode Summary: Boom turns to bust when the stock market crash ushers in the Great Depression.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" b="1" i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Directions: Watch the video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900" b="1" i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2"/>
              </a:rPr>
              <a:t>https://www.youtube.com/watch?v=PoV7GGN-u7Q</a:t>
            </a:r>
            <a:r>
              <a:rPr lang="en-US" altLang="en-US" sz="900" b="1" i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00" b="1" i="1" cap="all" spc="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Start – 6:00min</a:t>
            </a:r>
          </a:p>
        </p:txBody>
      </p:sp>
      <p:pic>
        <p:nvPicPr>
          <p:cNvPr id="16" name="Picture 15" descr="A close up of a devi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CE6D2A9A-8DE0-492C-AA85-6B8C75A85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19" y="638946"/>
            <a:ext cx="2528116" cy="17212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633DCF-BC21-49B4-BCD9-5271B90449AC}"/>
              </a:ext>
            </a:extLst>
          </p:cNvPr>
          <p:cNvSpPr/>
          <p:nvPr/>
        </p:nvSpPr>
        <p:spPr>
          <a:xfrm>
            <a:off x="0" y="1839022"/>
            <a:ext cx="5614156" cy="50189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The 1920’s were boom time. In 1929, more money was spent on _____________________ than education. </a:t>
            </a:r>
          </a:p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2) In an age of consumerism and capitalism over $___billion goods are bought on credit </a:t>
            </a:r>
          </a:p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3) ___% of Americans had no savings. </a:t>
            </a:r>
          </a:p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4) In October 1929, the stock market loses _____ times more money in three weeks than the government spends in a year. </a:t>
            </a:r>
          </a:p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5) Only the ___% of Americans who owned stock were immediately affected by the stock market. The rest of them got on with their lives until the Bank of the U.S collapsed. </a:t>
            </a:r>
          </a:p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6) In the last 60 days of 1930, over _________(#) of banks closed nationwide. By 1933, there were ____ states without banks. </a:t>
            </a:r>
          </a:p>
          <a:p>
            <a:pPr marL="274320" indent="-228600" defTabSz="914400">
              <a:lnSpc>
                <a:spcPct val="11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7) Unemployment in the United States went from ___ million 1930 to ___ million in 1932. Every day __________________ homes are repossessed. </a:t>
            </a:r>
            <a:endParaRPr lang="en-US" sz="105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7A9379-E089-4A86-BA60-0792B3B9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756" y="3164903"/>
            <a:ext cx="2564643" cy="4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3D23403-E82E-43DF-964C-21D4A4A40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7729" y="4392754"/>
            <a:ext cx="1722697" cy="17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98BA9-1866-4AC5-9F32-C40A75F4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424EFD91-9001-4ED0-A646-40CEBEC5C741}" type="slidenum">
              <a:rPr lang="en-US" kern="1200" spc="0" baseline="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kern="1200" spc="0" baseline="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A5230A-A380-4D39-8FFC-2D91C8194FC0}"/>
              </a:ext>
            </a:extLst>
          </p:cNvPr>
          <p:cNvSpPr/>
          <p:nvPr/>
        </p:nvSpPr>
        <p:spPr>
          <a:xfrm>
            <a:off x="5998223" y="3699524"/>
            <a:ext cx="2870429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47D2663-15B2-4192-A0B1-AEF739428F20}"/>
              </a:ext>
            </a:extLst>
          </p:cNvPr>
          <p:cNvCxnSpPr/>
          <p:nvPr/>
        </p:nvCxnSpPr>
        <p:spPr>
          <a:xfrm flipH="1">
            <a:off x="5647236" y="137512"/>
            <a:ext cx="75640" cy="65829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58734"/>
      </p:ext>
    </p:extLst>
  </p:cSld>
  <p:clrMapOvr>
    <a:masterClrMapping/>
  </p:clrMapOvr>
  <p:transition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95CDEE-48DB-4F39-B077-59042CA14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3130" y="-152400"/>
            <a:ext cx="49530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II. Hoover’s Attempt to Stop the Depression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4F6B54-BC6D-4995-A5C0-948F1BACE3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800600" cy="5181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1"/>
              <a:defRPr/>
            </a:pPr>
            <a:r>
              <a:rPr lang="en-US" sz="4600" b="1" dirty="0"/>
              <a:t>Indirect Relief 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a.k.a. Trickle Down Theory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lend $ to business recovery</a:t>
            </a:r>
          </a:p>
          <a:p>
            <a:pPr marL="708660" indent="-57150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business invest the $</a:t>
            </a:r>
          </a:p>
          <a:p>
            <a:pPr marL="137160" indent="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7449C-8698-4B30-9718-061184020E20}"/>
              </a:ext>
            </a:extLst>
          </p:cNvPr>
          <p:cNvSpPr/>
          <p:nvPr/>
        </p:nvSpPr>
        <p:spPr>
          <a:xfrm>
            <a:off x="-10113" y="6504803"/>
            <a:ext cx="9154113" cy="27699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602B3F8-E80D-4CC9-91E0-1DF605CBD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167" y="976698"/>
            <a:ext cx="3462741" cy="49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95CDEE-48DB-4F39-B077-59042CA14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3130" y="-152400"/>
            <a:ext cx="49530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II. Hoover’s Attempt to Stop the Depression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4F6B54-BC6D-4995-A5C0-948F1BACE3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5867400" cy="4876800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1"/>
              <a:defRPr/>
            </a:pPr>
            <a:r>
              <a:rPr lang="en-US" sz="4600" b="1" dirty="0"/>
              <a:t>Indirect Relief 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businesses will expand and hire workers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workers will have $ to buy products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this would stimulate business to increase employment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51090-12F3-433B-A2A8-05079E1F1A3D}"/>
              </a:ext>
            </a:extLst>
          </p:cNvPr>
          <p:cNvSpPr/>
          <p:nvPr/>
        </p:nvSpPr>
        <p:spPr>
          <a:xfrm>
            <a:off x="-10113" y="6504803"/>
            <a:ext cx="9154113" cy="27699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DB5C66A0-82DE-4200-8BDE-94D1D5CF2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8811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6694A691-0872-403A-8775-DC5E58F0D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527" y="3886199"/>
            <a:ext cx="3225473" cy="240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37910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995CDEE-48DB-4F39-B077-59042CA14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3130" y="-152400"/>
            <a:ext cx="4953000" cy="17526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/>
              <a:t>II. Hoover’s Attempt to Stop the Depression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14F6B54-BC6D-4995-A5C0-948F1BACE3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4919870" cy="5181600"/>
          </a:xfrm>
        </p:spPr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Char char="1"/>
              <a:defRPr/>
            </a:pPr>
            <a:r>
              <a:rPr lang="en-US" sz="4600" b="1" dirty="0"/>
              <a:t>Indirect Relief </a:t>
            </a:r>
          </a:p>
          <a:p>
            <a:pPr marL="708660" indent="-57150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3600" b="1" dirty="0"/>
              <a:t>government created some work project jobs to </a:t>
            </a:r>
            <a:r>
              <a:rPr lang="en-US" sz="3600" b="1" dirty="0">
                <a:sym typeface="Symbol" pitchFamily="18" charset="2"/>
              </a:rPr>
              <a:t> unemployment </a:t>
            </a:r>
            <a:endParaRPr lang="en-US" sz="36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91EED9-01FD-46A5-97EB-E26DA41FA5BD}"/>
              </a:ext>
            </a:extLst>
          </p:cNvPr>
          <p:cNvSpPr/>
          <p:nvPr/>
        </p:nvSpPr>
        <p:spPr>
          <a:xfrm>
            <a:off x="-10113" y="6504803"/>
            <a:ext cx="9154113" cy="276998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1200" b="1" dirty="0">
                <a:solidFill>
                  <a:srgbClr val="FF0000"/>
                </a:solidFill>
              </a:rPr>
              <a:t>Unit 6 Objective EQ 1: How did the prosperity of the 1920’s give way to the Great Depression?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9846C-3D9A-432F-AB2E-06E84358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4101909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298218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6AC1513-5136-4F27-94CE-27D9A0838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643466"/>
            <a:ext cx="2717800" cy="3090333"/>
          </a:xfrm>
          <a:noFill/>
          <a:ln>
            <a:solidFill>
              <a:schemeClr val="bg1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CRQ1: What historical circumstances led thousands of banks to close in the early 1930s?TTQA</a:t>
            </a: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E57F6FC-D5AA-4D47-A766-C229AECE4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623" y="1447800"/>
            <a:ext cx="5101585" cy="367314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4D96A12-9031-426A-8EBF-A237AAF17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2600" y="4724400"/>
            <a:ext cx="2522538" cy="193899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altLang="en-US" sz="2000" b="1" dirty="0">
                <a:solidFill>
                  <a:schemeClr val="bg2">
                    <a:lumMod val="75000"/>
                  </a:schemeClr>
                </a:solidFill>
              </a:rPr>
              <a:t>Unit 6 Objective EQ 1: How did the prosperity of the 1920’s give way to the Great Depression? </a:t>
            </a:r>
          </a:p>
        </p:txBody>
      </p:sp>
    </p:spTree>
    <p:extLst>
      <p:ext uri="{BB962C8B-B14F-4D97-AF65-F5344CB8AC3E}">
        <p14:creationId xmlns:p14="http://schemas.microsoft.com/office/powerpoint/2010/main" val="3185697899"/>
      </p:ext>
    </p:extLst>
  </p:cSld>
  <p:clrMapOvr>
    <a:masterClrMapping/>
  </p:clrMapOvr>
  <p:transition>
    <p:zoom dir="in"/>
  </p:transition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1407</Words>
  <Application>Microsoft Office PowerPoint</Application>
  <PresentationFormat>On-screen Show (4:3)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Times New Roman</vt:lpstr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Symbol</vt:lpstr>
      <vt:lpstr>Century Gothic</vt:lpstr>
      <vt:lpstr>Helvetica Neue</vt:lpstr>
      <vt:lpstr>Parcel</vt:lpstr>
      <vt:lpstr>I. Causes to the Great Depression           (1929-1941)</vt:lpstr>
      <vt:lpstr>I. Causes to the Great Depression           (1929-1941)</vt:lpstr>
      <vt:lpstr>I. Causes to the Great Depression           (1929-1941)</vt:lpstr>
      <vt:lpstr>PowerPoint Presentation</vt:lpstr>
      <vt:lpstr>PowerPoint Presentation</vt:lpstr>
      <vt:lpstr>II. Hoover’s Attempt to Stop the Depression</vt:lpstr>
      <vt:lpstr>II. Hoover’s Attempt to Stop the Depression</vt:lpstr>
      <vt:lpstr>II. Hoover’s Attempt to Stop the Depression</vt:lpstr>
      <vt:lpstr>CRQ1: What historical circumstances led thousands of banks to close in the early 1930s?TTQA</vt:lpstr>
      <vt:lpstr> America: The Story of Us  Episode 9: Bust  - Episode Summary: The Hoover Dam and an attempt at government assistance   Watch the Vide 6:00 min – 18:55 </vt:lpstr>
      <vt:lpstr>B. Hoovervilles = shacks homeless people lived in during the Depression</vt:lpstr>
      <vt:lpstr>PowerPoint Presentation</vt:lpstr>
      <vt:lpstr>B. Hoovervilles = shacks homeless people lived in during the Depression</vt:lpstr>
      <vt:lpstr>PowerPoint Presentation</vt:lpstr>
      <vt:lpstr>B. Hoovervilles = shacks homeless people lived in during the Depression</vt:lpstr>
      <vt:lpstr>PowerPoint Presentation</vt:lpstr>
      <vt:lpstr>C. Bonus Army of 1932</vt:lpstr>
      <vt:lpstr>PowerPoint Presentation</vt:lpstr>
      <vt:lpstr>C. Bonus Army of 1932</vt:lpstr>
      <vt:lpstr>PowerPoint Presentation</vt:lpstr>
      <vt:lpstr>D. Dust Bowl- from the Southwest </vt:lpstr>
      <vt:lpstr>D. Dust Bowl- from the Southwest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Effects of the Great Depression</vt:lpstr>
      <vt:lpstr>IV. The New Deal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Causes to the Great Depression           (1929-1941)</dc:title>
  <dc:creator>Veronica Oliver</dc:creator>
  <cp:lastModifiedBy>Veronica Oliver</cp:lastModifiedBy>
  <cp:revision>1</cp:revision>
  <dcterms:created xsi:type="dcterms:W3CDTF">2020-03-07T17:19:33Z</dcterms:created>
  <dcterms:modified xsi:type="dcterms:W3CDTF">2020-03-07T17:20:24Z</dcterms:modified>
</cp:coreProperties>
</file>