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4" r:id="rId2"/>
    <p:sldId id="257" r:id="rId3"/>
    <p:sldId id="292" r:id="rId4"/>
    <p:sldId id="321" r:id="rId5"/>
    <p:sldId id="323" r:id="rId6"/>
    <p:sldId id="310" r:id="rId7"/>
    <p:sldId id="317" r:id="rId8"/>
    <p:sldId id="311" r:id="rId9"/>
    <p:sldId id="304" r:id="rId10"/>
    <p:sldId id="312" r:id="rId11"/>
    <p:sldId id="318" r:id="rId12"/>
    <p:sldId id="319" r:id="rId13"/>
    <p:sldId id="313" r:id="rId14"/>
    <p:sldId id="320" r:id="rId15"/>
    <p:sldId id="314" r:id="rId16"/>
    <p:sldId id="326" r:id="rId17"/>
    <p:sldId id="327" r:id="rId18"/>
    <p:sldId id="315" r:id="rId19"/>
    <p:sldId id="282" r:id="rId20"/>
    <p:sldId id="284" r:id="rId21"/>
    <p:sldId id="285" r:id="rId22"/>
    <p:sldId id="288" r:id="rId23"/>
    <p:sldId id="286" r:id="rId24"/>
    <p:sldId id="303" r:id="rId25"/>
    <p:sldId id="300" r:id="rId26"/>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Oliver" initials="VO" lastIdx="1" clrIdx="0">
    <p:extLst>
      <p:ext uri="{19B8F6BF-5375-455C-9EA6-DF929625EA0E}">
        <p15:presenceInfo xmlns:p15="http://schemas.microsoft.com/office/powerpoint/2012/main" userId="S::voliver@m-ecs.org::eab19c25-acec-437c-9fce-432e0f283a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1" autoAdjust="0"/>
    <p:restoredTop sz="94660"/>
  </p:normalViewPr>
  <p:slideViewPr>
    <p:cSldViewPr>
      <p:cViewPr varScale="1">
        <p:scale>
          <a:sx n="68" d="100"/>
          <a:sy n="68" d="100"/>
        </p:scale>
        <p:origin x="72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2E616C31-6B9F-43B5-AB97-8B6B3E742572}" type="datetimeFigureOut">
              <a:rPr lang="en-US" smtClean="0"/>
              <a:t>3/11/2020</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n-US"/>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5" tIns="47028" rIns="94055" bIns="470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C10FC03B-8237-4AFD-A260-144A7E119B56}" type="slidenum">
              <a:rPr lang="en-US" smtClean="0"/>
              <a:t>‹#›</a:t>
            </a:fld>
            <a:endParaRPr lang="en-US"/>
          </a:p>
        </p:txBody>
      </p:sp>
    </p:spTree>
    <p:extLst>
      <p:ext uri="{BB962C8B-B14F-4D97-AF65-F5344CB8AC3E}">
        <p14:creationId xmlns:p14="http://schemas.microsoft.com/office/powerpoint/2010/main" val="351361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998B464A-D23B-4D57-85F9-EBC1535BC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72">
              <a:defRPr sz="1000">
                <a:solidFill>
                  <a:schemeClr val="tx1"/>
                </a:solidFill>
                <a:latin typeface="Times New Roman" panose="02020603050405020304" pitchFamily="18" charset="0"/>
              </a:defRPr>
            </a:lvl1pPr>
            <a:lvl2pPr marL="758202" indent="-291616" defTabSz="949372">
              <a:defRPr sz="1000">
                <a:solidFill>
                  <a:schemeClr val="tx1"/>
                </a:solidFill>
                <a:latin typeface="Times New Roman" panose="02020603050405020304" pitchFamily="18" charset="0"/>
              </a:defRPr>
            </a:lvl2pPr>
            <a:lvl3pPr marL="1166464" indent="-233292" defTabSz="949372">
              <a:defRPr sz="1000">
                <a:solidFill>
                  <a:schemeClr val="tx1"/>
                </a:solidFill>
                <a:latin typeface="Times New Roman" panose="02020603050405020304" pitchFamily="18" charset="0"/>
              </a:defRPr>
            </a:lvl3pPr>
            <a:lvl4pPr marL="1633050" indent="-233292" defTabSz="949372">
              <a:defRPr sz="1000">
                <a:solidFill>
                  <a:schemeClr val="tx1"/>
                </a:solidFill>
                <a:latin typeface="Times New Roman" panose="02020603050405020304" pitchFamily="18" charset="0"/>
              </a:defRPr>
            </a:lvl4pPr>
            <a:lvl5pPr marL="2099636" indent="-233292" defTabSz="949372">
              <a:defRPr sz="1000">
                <a:solidFill>
                  <a:schemeClr val="tx1"/>
                </a:solidFill>
                <a:latin typeface="Times New Roman" panose="02020603050405020304" pitchFamily="18" charset="0"/>
              </a:defRPr>
            </a:lvl5pPr>
            <a:lvl6pPr marL="2566221" indent="-233292" defTabSz="949372" eaLnBrk="0" fontAlgn="base" hangingPunct="0">
              <a:spcBef>
                <a:spcPct val="0"/>
              </a:spcBef>
              <a:spcAft>
                <a:spcPct val="0"/>
              </a:spcAft>
              <a:defRPr sz="1000">
                <a:solidFill>
                  <a:schemeClr val="tx1"/>
                </a:solidFill>
                <a:latin typeface="Times New Roman" panose="02020603050405020304" pitchFamily="18" charset="0"/>
              </a:defRPr>
            </a:lvl6pPr>
            <a:lvl7pPr marL="3032806" indent="-233292" defTabSz="949372" eaLnBrk="0" fontAlgn="base" hangingPunct="0">
              <a:spcBef>
                <a:spcPct val="0"/>
              </a:spcBef>
              <a:spcAft>
                <a:spcPct val="0"/>
              </a:spcAft>
              <a:defRPr sz="1000">
                <a:solidFill>
                  <a:schemeClr val="tx1"/>
                </a:solidFill>
                <a:latin typeface="Times New Roman" panose="02020603050405020304" pitchFamily="18" charset="0"/>
              </a:defRPr>
            </a:lvl7pPr>
            <a:lvl8pPr marL="3499392" indent="-233292" defTabSz="949372" eaLnBrk="0" fontAlgn="base" hangingPunct="0">
              <a:spcBef>
                <a:spcPct val="0"/>
              </a:spcBef>
              <a:spcAft>
                <a:spcPct val="0"/>
              </a:spcAft>
              <a:defRPr sz="1000">
                <a:solidFill>
                  <a:schemeClr val="tx1"/>
                </a:solidFill>
                <a:latin typeface="Times New Roman" panose="02020603050405020304" pitchFamily="18" charset="0"/>
              </a:defRPr>
            </a:lvl8pPr>
            <a:lvl9pPr marL="3965978" indent="-233292" defTabSz="949372" eaLnBrk="0" fontAlgn="base" hangingPunct="0">
              <a:spcBef>
                <a:spcPct val="0"/>
              </a:spcBef>
              <a:spcAft>
                <a:spcPct val="0"/>
              </a:spcAft>
              <a:defRPr sz="1000">
                <a:solidFill>
                  <a:schemeClr val="tx1"/>
                </a:solidFill>
                <a:latin typeface="Times New Roman" panose="02020603050405020304" pitchFamily="18" charset="0"/>
              </a:defRPr>
            </a:lvl9pPr>
          </a:lstStyle>
          <a:p>
            <a:fld id="{3F1819DC-CC6D-4900-8919-D54569A98EFE}"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
        <p:nvSpPr>
          <p:cNvPr id="4099" name="Rectangle 2">
            <a:extLst>
              <a:ext uri="{FF2B5EF4-FFF2-40B4-BE49-F238E27FC236}">
                <a16:creationId xmlns:a16="http://schemas.microsoft.com/office/drawing/2014/main" id="{BF2F7ADF-B70F-4D3F-87F3-DAB515BE2BBA}"/>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44EC1399-43F2-4E0A-9994-5C9DBA47C2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FC03B-8237-4AFD-A260-144A7E119B56}" type="slidenum">
              <a:rPr lang="en-US" smtClean="0"/>
              <a:t>7</a:t>
            </a:fld>
            <a:endParaRPr lang="en-US"/>
          </a:p>
        </p:txBody>
      </p:sp>
    </p:spTree>
    <p:extLst>
      <p:ext uri="{BB962C8B-B14F-4D97-AF65-F5344CB8AC3E}">
        <p14:creationId xmlns:p14="http://schemas.microsoft.com/office/powerpoint/2010/main" val="29958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F0E518-FB40-41B8-81BE-81E6355BB229}"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DAD92A-E0FC-47C3-8246-C1AB12F45B58}"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D8E1DA-031C-44DB-B932-9E48C7614923}"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A01A2-D82D-4005-B561-A307073C4EE8}"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C6DD9-0062-458A-A0C2-168E7904173A}"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7B72E8-B329-479A-8EC4-D95E3446E74A}"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676957-C6B0-4AE0-92F3-3EE51FB66432}" type="datetime1">
              <a:rPr lang="en-US" smtClean="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B1DEFB-2D8C-4F6D-B621-8E64E2BCD32D}" type="datetime1">
              <a:rPr lang="en-US" smtClean="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8B2CB-DF14-4A22-8AB5-CA202CD2BE37}" type="datetime1">
              <a:rPr lang="en-US" smtClean="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98AB80-578B-428C-9077-8124C0953294}"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70D3A-6766-4FF0-9A20-A8E3C3D6D3F0}"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664731-B56D-4414-BECE-95BED7F83A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9C4E3-1402-492B-A253-D1CDC816E3F0}" type="datetime1">
              <a:rPr lang="en-US" smtClean="0"/>
              <a:t>3/11/2020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64731-B56D-4414-BECE-95BED7F83A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s://www.youtube.com/watch?time_continue=195&amp;v=1pbJHH9F9-Q&amp;feature=emb_log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playlist?list=PLhyKYa0YJ_5A9iLoiK_KYiCNVsCT11vZ9"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rainpop.com/socialstudies/ushistory/articlesofconfederation/"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91563532-8519-4FC8-BC30-45397BB67CB3}"/>
              </a:ext>
            </a:extLst>
          </p:cNvPr>
          <p:cNvSpPr txBox="1">
            <a:spLocks noChangeArrowheads="1"/>
          </p:cNvSpPr>
          <p:nvPr/>
        </p:nvSpPr>
        <p:spPr bwMode="auto">
          <a:xfrm>
            <a:off x="0" y="100151"/>
            <a:ext cx="9144000" cy="1107996"/>
          </a:xfrm>
          <a:prstGeom prst="rect">
            <a:avLst/>
          </a:prstGeom>
          <a:noFill/>
          <a:ln w="9525">
            <a:noFill/>
            <a:miter lim="800000"/>
            <a:headEnd/>
            <a:tailEnd/>
          </a:ln>
          <a:effectLst/>
        </p:spPr>
        <p:txBody>
          <a:bodyPr>
            <a:spAutoFit/>
          </a:bodyPr>
          <a:lstStyle/>
          <a:p>
            <a:pPr eaLnBrk="1" hangingPunct="1">
              <a:defRPr/>
            </a:pPr>
            <a:r>
              <a:rPr lang="en-US" sz="1600" b="1" dirty="0">
                <a:latin typeface="Source Sans Pro Black" panose="020B0803030403020204" pitchFamily="34" charset="0"/>
                <a:ea typeface="Source Sans Pro Black" panose="020B0803030403020204" pitchFamily="34" charset="0"/>
              </a:rPr>
              <a:t>SS Grade 7 Name:</a:t>
            </a:r>
            <a:r>
              <a:rPr lang="en-US" sz="1600" b="1" u="sng" dirty="0">
                <a:latin typeface="Source Sans Pro Black" panose="020B0803030403020204" pitchFamily="34" charset="0"/>
                <a:ea typeface="Source Sans Pro Black" panose="020B0803030403020204" pitchFamily="34" charset="0"/>
              </a:rPr>
              <a:t>			_________________________	</a:t>
            </a:r>
            <a:r>
              <a:rPr lang="en-US" sz="1600" b="1" dirty="0">
                <a:latin typeface="Source Sans Pro Black" panose="020B0803030403020204" pitchFamily="34" charset="0"/>
                <a:ea typeface="Source Sans Pro Black" panose="020B0803030403020204" pitchFamily="34" charset="0"/>
              </a:rPr>
              <a:t>	Period:</a:t>
            </a:r>
            <a:r>
              <a:rPr lang="en-US" sz="1600" u="sng" dirty="0">
                <a:latin typeface="Source Sans Pro Black" panose="020B0803030403020204" pitchFamily="34" charset="0"/>
                <a:ea typeface="Source Sans Pro Black" panose="020B0803030403020204" pitchFamily="34" charset="0"/>
              </a:rPr>
              <a:t>	</a:t>
            </a:r>
            <a:endParaRPr lang="en-US" sz="1600" b="1" dirty="0">
              <a:latin typeface="Source Sans Pro Black" panose="020B0803030403020204" pitchFamily="34" charset="0"/>
              <a:ea typeface="Source Sans Pro Black" panose="020B0803030403020204" pitchFamily="34" charset="0"/>
            </a:endParaRPr>
          </a:p>
          <a:p>
            <a:pPr eaLnBrk="1" hangingPunct="1">
              <a:defRPr/>
            </a:pPr>
            <a:r>
              <a:rPr lang="en-US" b="1" dirty="0">
                <a:latin typeface="Source Sans Pro Black" panose="020B0803030403020204" pitchFamily="34" charset="0"/>
                <a:ea typeface="Source Sans Pro Black" panose="020B0803030403020204" pitchFamily="34" charset="0"/>
              </a:rPr>
              <a:t>							</a:t>
            </a:r>
          </a:p>
          <a:p>
            <a:pPr algn="ctr" eaLnBrk="1" hangingPunct="1">
              <a:defRPr/>
            </a:pPr>
            <a:r>
              <a:rPr lang="en-US" sz="3200" b="1" dirty="0">
                <a:solidFill>
                  <a:schemeClr val="accent1">
                    <a:lumMod val="75000"/>
                  </a:schemeClr>
                </a:solidFill>
                <a:latin typeface="Source Sans Pro Black" panose="020B0803030403020204" pitchFamily="34" charset="0"/>
                <a:ea typeface="Source Sans Pro Black" panose="020B0803030403020204" pitchFamily="34" charset="0"/>
              </a:rPr>
              <a:t>MODULE: Unit 6 Part 1- Articles of Confederation</a:t>
            </a:r>
          </a:p>
        </p:txBody>
      </p:sp>
      <p:sp>
        <p:nvSpPr>
          <p:cNvPr id="3" name="Rectangle 2">
            <a:extLst>
              <a:ext uri="{FF2B5EF4-FFF2-40B4-BE49-F238E27FC236}">
                <a16:creationId xmlns:a16="http://schemas.microsoft.com/office/drawing/2014/main" id="{99215F72-2C43-4AAF-842C-42EA9FD68AF0}"/>
              </a:ext>
            </a:extLst>
          </p:cNvPr>
          <p:cNvSpPr/>
          <p:nvPr/>
        </p:nvSpPr>
        <p:spPr>
          <a:xfrm>
            <a:off x="11430" y="1381230"/>
            <a:ext cx="9144000" cy="692497"/>
          </a:xfrm>
          <a:prstGeom prst="rect">
            <a:avLst/>
          </a:prstGeom>
        </p:spPr>
        <p:txBody>
          <a:bodyPr>
            <a:spAutoFit/>
          </a:bodyPr>
          <a:lstStyle/>
          <a:p>
            <a:pPr algn="ctr">
              <a:spcBef>
                <a:spcPct val="50000"/>
              </a:spcBef>
              <a:defRPr/>
            </a:pPr>
            <a:r>
              <a:rPr lang="en-US" b="1" dirty="0">
                <a:solidFill>
                  <a:schemeClr val="accent5">
                    <a:lumMod val="50000"/>
                  </a:schemeClr>
                </a:solidFill>
                <a:latin typeface="Source Sans Pro Black" panose="020B0604020202020204" pitchFamily="34" charset="0"/>
              </a:rPr>
              <a:t>Objective: What were the Strengths and Weaknesses of the Articles of Confederation?</a:t>
            </a:r>
          </a:p>
          <a:p>
            <a:pPr algn="ctr">
              <a:spcBef>
                <a:spcPct val="50000"/>
              </a:spcBef>
              <a:defRPr/>
            </a:pPr>
            <a:endParaRPr lang="en-US" sz="1400" b="1" dirty="0">
              <a:solidFill>
                <a:schemeClr val="accent5">
                  <a:lumMod val="50000"/>
                </a:schemeClr>
              </a:solidFill>
              <a:latin typeface="Source Sans Pro Black" panose="020B0604020202020204" pitchFamily="34" charset="0"/>
            </a:endParaRPr>
          </a:p>
        </p:txBody>
      </p:sp>
      <p:graphicFrame>
        <p:nvGraphicFramePr>
          <p:cNvPr id="5" name="Table 4">
            <a:extLst>
              <a:ext uri="{FF2B5EF4-FFF2-40B4-BE49-F238E27FC236}">
                <a16:creationId xmlns:a16="http://schemas.microsoft.com/office/drawing/2014/main" id="{6A59B2AD-322B-413F-A4C8-9C7B1DE6507C}"/>
              </a:ext>
            </a:extLst>
          </p:cNvPr>
          <p:cNvGraphicFramePr>
            <a:graphicFrameLocks noGrp="1"/>
          </p:cNvGraphicFramePr>
          <p:nvPr>
            <p:extLst>
              <p:ext uri="{D42A27DB-BD31-4B8C-83A1-F6EECF244321}">
                <p14:modId xmlns:p14="http://schemas.microsoft.com/office/powerpoint/2010/main" val="3106843408"/>
              </p:ext>
            </p:extLst>
          </p:nvPr>
        </p:nvGraphicFramePr>
        <p:xfrm>
          <a:off x="274637" y="1908255"/>
          <a:ext cx="8594725" cy="4419089"/>
        </p:xfrm>
        <a:graphic>
          <a:graphicData uri="http://schemas.openxmlformats.org/drawingml/2006/table">
            <a:tbl>
              <a:tblPr firstRow="1" bandRow="1">
                <a:tableStyleId>{2D5ABB26-0587-4C30-8999-92F81FD0307C}</a:tableStyleId>
              </a:tblPr>
              <a:tblGrid>
                <a:gridCol w="2011531">
                  <a:extLst>
                    <a:ext uri="{9D8B030D-6E8A-4147-A177-3AD203B41FA5}">
                      <a16:colId xmlns:a16="http://schemas.microsoft.com/office/drawing/2014/main" val="20000"/>
                    </a:ext>
                  </a:extLst>
                </a:gridCol>
                <a:gridCol w="4571663">
                  <a:extLst>
                    <a:ext uri="{9D8B030D-6E8A-4147-A177-3AD203B41FA5}">
                      <a16:colId xmlns:a16="http://schemas.microsoft.com/office/drawing/2014/main" val="20001"/>
                    </a:ext>
                  </a:extLst>
                </a:gridCol>
                <a:gridCol w="2011531">
                  <a:extLst>
                    <a:ext uri="{9D8B030D-6E8A-4147-A177-3AD203B41FA5}">
                      <a16:colId xmlns:a16="http://schemas.microsoft.com/office/drawing/2014/main" val="20002"/>
                    </a:ext>
                  </a:extLst>
                </a:gridCol>
              </a:tblGrid>
              <a:tr h="518142">
                <a:tc gridSpan="3">
                  <a:txBody>
                    <a:bodyPr/>
                    <a:lstStyle/>
                    <a:p>
                      <a:pPr algn="ctr"/>
                      <a:r>
                        <a:rPr lang="en-US" sz="2800" b="1" dirty="0">
                          <a:latin typeface="Abadi" panose="020B0604020104020204" pitchFamily="34" charset="0"/>
                        </a:rPr>
                        <a:t>Table of Contents</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131">
                <a:tc>
                  <a:txBody>
                    <a:bodyPr/>
                    <a:lstStyle/>
                    <a:p>
                      <a:pPr algn="ctr"/>
                      <a:r>
                        <a:rPr lang="en-US" sz="2000" b="1" dirty="0">
                          <a:latin typeface="Abadi" panose="020B0604020104020204" pitchFamily="34" charset="0"/>
                        </a:rPr>
                        <a:t>Date</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latin typeface="Abadi" panose="020B0604020104020204" pitchFamily="34" charset="0"/>
                        </a:rPr>
                        <a:t>Topic(s)</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latin typeface="Abadi" panose="020B0604020104020204" pitchFamily="34" charset="0"/>
                        </a:rPr>
                        <a:t>Page Numbers</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131">
                <a:tc>
                  <a:txBody>
                    <a:bodyPr/>
                    <a:lstStyle/>
                    <a:p>
                      <a:pPr algn="ctr"/>
                      <a:r>
                        <a:rPr lang="en-US" sz="2000" dirty="0">
                          <a:latin typeface="Abadi" panose="020B0604020104020204" pitchFamily="34" charset="0"/>
                        </a:rPr>
                        <a:t>Days 1 - 2</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Intro to the Articles of Confederation</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2-5</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131">
                <a:tc>
                  <a:txBody>
                    <a:bodyPr/>
                    <a:lstStyle/>
                    <a:p>
                      <a:pPr algn="ctr"/>
                      <a:r>
                        <a:rPr lang="en-US" sz="2000" dirty="0">
                          <a:latin typeface="Abadi" panose="020B0604020104020204" pitchFamily="34" charset="0"/>
                        </a:rPr>
                        <a:t>Days 3 - 8 </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Weaknesses of the Articles of Confederation</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6 -18</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131">
                <a:tc>
                  <a:txBody>
                    <a:bodyPr/>
                    <a:lstStyle/>
                    <a:p>
                      <a:pPr algn="ctr"/>
                      <a:r>
                        <a:rPr lang="en-US" sz="2000" dirty="0">
                          <a:latin typeface="Abadi" panose="020B0604020104020204" pitchFamily="34" charset="0"/>
                        </a:rPr>
                        <a:t>Days 9-11</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Shay’s Rebellion</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19 - 24</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131">
                <a:tc>
                  <a:txBody>
                    <a:bodyPr/>
                    <a:lstStyle/>
                    <a:p>
                      <a:pPr algn="ctr"/>
                      <a:r>
                        <a:rPr lang="en-US" sz="2000" dirty="0">
                          <a:latin typeface="Abadi" panose="020B0604020104020204" pitchFamily="34" charset="0"/>
                        </a:rPr>
                        <a:t>Days 12</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North West Ordinance</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25</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13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713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571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120" name="Slide Number Placeholder 8">
            <a:extLst>
              <a:ext uri="{FF2B5EF4-FFF2-40B4-BE49-F238E27FC236}">
                <a16:creationId xmlns:a16="http://schemas.microsoft.com/office/drawing/2014/main" id="{333EB64F-3C22-4A57-983A-963B57A9F90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a:spcBef>
                <a:spcPct val="0"/>
              </a:spcBef>
              <a:buFontTx/>
              <a:buNone/>
            </a:pPr>
            <a:fld id="{B1F8D1D7-D0A6-45D3-958B-3B08867E33CD}" type="slidenum">
              <a:rPr lang="en-US" altLang="en-US" sz="1400" smtClean="0">
                <a:latin typeface="Arial" panose="020B0604020202020204" pitchFamily="34" charset="0"/>
              </a:rPr>
              <a:pPr>
                <a:spcBef>
                  <a:spcPct val="0"/>
                </a:spcBef>
                <a:buFontTx/>
                <a:buNone/>
              </a:pPr>
              <a:t>1</a:t>
            </a:fld>
            <a:endParaRPr lang="en-US" altLang="en-US" sz="1400">
              <a:latin typeface="Arial" panose="020B0604020202020204" pitchFamily="34" charset="0"/>
            </a:endParaRPr>
          </a:p>
        </p:txBody>
      </p:sp>
      <p:sp>
        <p:nvSpPr>
          <p:cNvPr id="2" name="Footer Placeholder 1">
            <a:extLst>
              <a:ext uri="{FF2B5EF4-FFF2-40B4-BE49-F238E27FC236}">
                <a16:creationId xmlns:a16="http://schemas.microsoft.com/office/drawing/2014/main" id="{64DA41BB-C6D5-4784-9EAD-BB8B8DB89667}"/>
              </a:ext>
            </a:extLst>
          </p:cNvPr>
          <p:cNvSpPr>
            <a:spLocks noGrp="1"/>
          </p:cNvSpPr>
          <p:nvPr>
            <p:ph type="ftr" sz="quarter" idx="11"/>
          </p:nvPr>
        </p:nvSpPr>
        <p:spPr/>
        <p:txBody>
          <a:bodyPr/>
          <a:lstStyle/>
          <a:p>
            <a:r>
              <a:rPr lang="en-US" dirty="0" err="1"/>
              <a:t>Voliver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5BCA09-3981-4803-BFFA-5CD93E1C087F}"/>
              </a:ext>
            </a:extLst>
          </p:cNvPr>
          <p:cNvSpPr>
            <a:spLocks noGrp="1"/>
          </p:cNvSpPr>
          <p:nvPr>
            <p:ph type="sldNum" sz="quarter" idx="12"/>
          </p:nvPr>
        </p:nvSpPr>
        <p:spPr/>
        <p:txBody>
          <a:bodyPr/>
          <a:lstStyle/>
          <a:p>
            <a:fld id="{9A664731-B56D-4414-BECE-95BED7F83A20}" type="slidenum">
              <a:rPr lang="en-US" smtClean="0"/>
              <a:t>10</a:t>
            </a:fld>
            <a:endParaRPr lang="en-US" dirty="0"/>
          </a:p>
        </p:txBody>
      </p:sp>
      <p:pic>
        <p:nvPicPr>
          <p:cNvPr id="3" name="Picture 2">
            <a:extLst>
              <a:ext uri="{FF2B5EF4-FFF2-40B4-BE49-F238E27FC236}">
                <a16:creationId xmlns:a16="http://schemas.microsoft.com/office/drawing/2014/main" id="{F4D1EE24-7A76-4428-93DF-6CC52BC5D9D8}"/>
              </a:ext>
            </a:extLst>
          </p:cNvPr>
          <p:cNvPicPr>
            <a:picLocks noChangeAspect="1"/>
          </p:cNvPicPr>
          <p:nvPr/>
        </p:nvPicPr>
        <p:blipFill>
          <a:blip r:embed="rId2"/>
          <a:stretch>
            <a:fillRect/>
          </a:stretch>
        </p:blipFill>
        <p:spPr>
          <a:xfrm>
            <a:off x="152400" y="-12032"/>
            <a:ext cx="3210373" cy="3391373"/>
          </a:xfrm>
          <a:prstGeom prst="rect">
            <a:avLst/>
          </a:prstGeom>
        </p:spPr>
      </p:pic>
      <p:graphicFrame>
        <p:nvGraphicFramePr>
          <p:cNvPr id="4" name="Table 5">
            <a:extLst>
              <a:ext uri="{FF2B5EF4-FFF2-40B4-BE49-F238E27FC236}">
                <a16:creationId xmlns:a16="http://schemas.microsoft.com/office/drawing/2014/main" id="{07324E3A-2EB3-4F80-9C5B-83334C20E586}"/>
              </a:ext>
            </a:extLst>
          </p:cNvPr>
          <p:cNvGraphicFramePr>
            <a:graphicFrameLocks noGrp="1"/>
          </p:cNvGraphicFramePr>
          <p:nvPr>
            <p:extLst>
              <p:ext uri="{D42A27DB-BD31-4B8C-83A1-F6EECF244321}">
                <p14:modId xmlns:p14="http://schemas.microsoft.com/office/powerpoint/2010/main" val="222068487"/>
              </p:ext>
            </p:extLst>
          </p:nvPr>
        </p:nvGraphicFramePr>
        <p:xfrm>
          <a:off x="3289614" y="2555638"/>
          <a:ext cx="5841946" cy="3719700"/>
        </p:xfrm>
        <a:graphic>
          <a:graphicData uri="http://schemas.openxmlformats.org/drawingml/2006/table">
            <a:tbl>
              <a:tblPr firstRow="1" bandRow="1">
                <a:tableStyleId>{5940675A-B579-460E-94D1-54222C63F5DA}</a:tableStyleId>
              </a:tblPr>
              <a:tblGrid>
                <a:gridCol w="3452328">
                  <a:extLst>
                    <a:ext uri="{9D8B030D-6E8A-4147-A177-3AD203B41FA5}">
                      <a16:colId xmlns:a16="http://schemas.microsoft.com/office/drawing/2014/main" val="2490666099"/>
                    </a:ext>
                  </a:extLst>
                </a:gridCol>
                <a:gridCol w="2389618">
                  <a:extLst>
                    <a:ext uri="{9D8B030D-6E8A-4147-A177-3AD203B41FA5}">
                      <a16:colId xmlns:a16="http://schemas.microsoft.com/office/drawing/2014/main" val="2045088559"/>
                    </a:ext>
                  </a:extLst>
                </a:gridCol>
              </a:tblGrid>
              <a:tr h="610740">
                <a:tc gridSpan="2">
                  <a:txBody>
                    <a:bodyPr/>
                    <a:lstStyle/>
                    <a:p>
                      <a:pPr algn="ctr"/>
                      <a:r>
                        <a:rPr lang="en-US" sz="1800" b="1" dirty="0"/>
                        <a:t>States Controlled Interstate &amp; Foreign Commerce (Trade):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US" b="1" dirty="0">
                        <a:latin typeface="KBSticktoIt" panose="02000603000000000000" pitchFamily="2" charset="0"/>
                        <a:ea typeface="KBSticktoIt" panose="02000603000000000000" pitchFamily="2"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462930"/>
                  </a:ext>
                </a:extLst>
              </a:tr>
              <a:tr h="501836">
                <a:tc>
                  <a:txBody>
                    <a:bodyPr/>
                    <a:lstStyle/>
                    <a:p>
                      <a:pPr algn="ctr"/>
                      <a:r>
                        <a:rPr lang="en-US" b="1" dirty="0">
                          <a:latin typeface="KBSticktoIt" panose="02000603000000000000" pitchFamily="2" charset="0"/>
                          <a:ea typeface="KBSticktoIt" panose="02000603000000000000" pitchFamily="2" charset="0"/>
                        </a:rPr>
                        <a:t>Historical Circumstances </a:t>
                      </a:r>
                    </a:p>
                    <a:p>
                      <a:pPr algn="ctr"/>
                      <a:endParaRPr lang="en-US" sz="1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a:latin typeface="KBSticktoIt" panose="02000603000000000000" pitchFamily="2" charset="0"/>
                          <a:ea typeface="KBSticktoIt" panose="02000603000000000000" pitchFamily="2" charset="0"/>
                        </a:rPr>
                        <a:t>Historical </a:t>
                      </a:r>
                    </a:p>
                    <a:p>
                      <a:pPr algn="ctr"/>
                      <a:r>
                        <a:rPr lang="en-US" b="1" dirty="0">
                          <a:latin typeface="KBSticktoIt" panose="02000603000000000000" pitchFamily="2" charset="0"/>
                          <a:ea typeface="KBSticktoIt" panose="02000603000000000000" pitchFamily="2" charset="0"/>
                        </a:rPr>
                        <a:t>Impact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425006"/>
                  </a:ext>
                </a:extLst>
              </a:tr>
              <a:tr h="1511254">
                <a:tc>
                  <a:txBody>
                    <a:bodyPr/>
                    <a:lstStyle/>
                    <a:p>
                      <a:pPr marL="274320" lvl="1" indent="-342900">
                        <a:buFont typeface="Wingdings" panose="05000000000000000000" pitchFamily="2" charset="2"/>
                        <a:buChar char="q"/>
                      </a:pPr>
                      <a:r>
                        <a:rPr lang="en-US" sz="1400" dirty="0"/>
                        <a:t>_____________ ______________ = trading with other ______________ </a:t>
                      </a:r>
                    </a:p>
                    <a:p>
                      <a:pPr marL="274320" lvl="1" indent="-342900">
                        <a:buFont typeface="Wingdings" panose="05000000000000000000" pitchFamily="2" charset="2"/>
                        <a:buChar char="q"/>
                      </a:pPr>
                      <a:r>
                        <a:rPr lang="en-US" sz="1400" dirty="0"/>
                        <a:t>_____________ ______________ = trading with other ______________ </a:t>
                      </a:r>
                    </a:p>
                    <a:p>
                      <a:pPr marL="274320" lvl="1" indent="-342900">
                        <a:buFont typeface="Wingdings" panose="05000000000000000000" pitchFamily="2" charset="2"/>
                        <a:buChar char="q"/>
                      </a:pPr>
                      <a:r>
                        <a:rPr lang="en-US" sz="1400" dirty="0"/>
                        <a:t>States taxed ____________ and _____________ when traveling through their state with products/produce. </a:t>
                      </a:r>
                    </a:p>
                    <a:p>
                      <a:pPr marL="274320" lvl="1" indent="-342900">
                        <a:buFont typeface="Wingdings" panose="05000000000000000000" pitchFamily="2" charset="2"/>
                        <a:buChar char="q"/>
                      </a:pPr>
                      <a:r>
                        <a:rPr lang="en-US" sz="1400" dirty="0"/>
                        <a:t>States made ____________ ________ _______________ or policies with  foreign nations</a:t>
                      </a:r>
                    </a:p>
                    <a:p>
                      <a:endParaRPr lang="en-US" sz="1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q"/>
                      </a:pPr>
                      <a:r>
                        <a:rPr lang="en-US" sz="1400" dirty="0"/>
                        <a:t>In many cases it was ______________ to ship products /produce to _______________ _____________.  </a:t>
                      </a:r>
                    </a:p>
                    <a:p>
                      <a:pPr marL="285750" indent="-285750">
                        <a:buFont typeface="Wingdings" panose="05000000000000000000" pitchFamily="2" charset="2"/>
                        <a:buChar char="q"/>
                      </a:pPr>
                      <a:r>
                        <a:rPr lang="en-US" sz="1400" dirty="0"/>
                        <a:t>Some merchants &amp; farmers began ________________ goods across state borders</a:t>
                      </a:r>
                      <a:r>
                        <a:rPr lang="en-US" sz="1600" dirty="0"/>
                        <a: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235793"/>
                  </a:ext>
                </a:extLst>
              </a:tr>
            </a:tbl>
          </a:graphicData>
        </a:graphic>
      </p:graphicFrame>
      <p:sp>
        <p:nvSpPr>
          <p:cNvPr id="5" name="Title 1">
            <a:extLst>
              <a:ext uri="{FF2B5EF4-FFF2-40B4-BE49-F238E27FC236}">
                <a16:creationId xmlns:a16="http://schemas.microsoft.com/office/drawing/2014/main" id="{24E93CDF-DE80-4B59-9AC5-6E02559C0CBB}"/>
              </a:ext>
            </a:extLst>
          </p:cNvPr>
          <p:cNvSpPr txBox="1">
            <a:spLocks/>
          </p:cNvSpPr>
          <p:nvPr/>
        </p:nvSpPr>
        <p:spPr>
          <a:xfrm>
            <a:off x="3163131" y="0"/>
            <a:ext cx="5935149" cy="17332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II. WEAKNESSES UNDER THE ARTICLES OF CONFEDERATION:</a:t>
            </a:r>
            <a:br>
              <a:rPr lang="en-US" sz="3200" b="1" dirty="0"/>
            </a:br>
            <a:endParaRPr lang="en-US" sz="3200" b="1" dirty="0"/>
          </a:p>
        </p:txBody>
      </p:sp>
      <p:pic>
        <p:nvPicPr>
          <p:cNvPr id="7" name="Picture 5">
            <a:extLst>
              <a:ext uri="{FF2B5EF4-FFF2-40B4-BE49-F238E27FC236}">
                <a16:creationId xmlns:a16="http://schemas.microsoft.com/office/drawing/2014/main" id="{40EB4ADD-06CB-432F-A53B-3DF137E027CE}"/>
              </a:ext>
            </a:extLst>
          </p:cNvPr>
          <p:cNvPicPr>
            <a:picLocks noChangeAspect="1" noChangeArrowheads="1"/>
          </p:cNvPicPr>
          <p:nvPr/>
        </p:nvPicPr>
        <p:blipFill>
          <a:blip r:embed="rId3" cstate="print"/>
          <a:srcRect/>
          <a:stretch>
            <a:fillRect/>
          </a:stretch>
        </p:blipFill>
        <p:spPr bwMode="auto">
          <a:xfrm>
            <a:off x="-3260" y="3351267"/>
            <a:ext cx="3137214" cy="2911475"/>
          </a:xfrm>
          <a:prstGeom prst="rect">
            <a:avLst/>
          </a:prstGeom>
          <a:noFill/>
          <a:ln w="9525">
            <a:noFill/>
            <a:miter lim="800000"/>
            <a:headEnd/>
            <a:tailEnd/>
          </a:ln>
        </p:spPr>
      </p:pic>
      <p:pic>
        <p:nvPicPr>
          <p:cNvPr id="8" name="Picture 2" descr="Image result for thinglink">
            <a:extLst>
              <a:ext uri="{FF2B5EF4-FFF2-40B4-BE49-F238E27FC236}">
                <a16:creationId xmlns:a16="http://schemas.microsoft.com/office/drawing/2014/main" id="{CECBBBB8-918A-4D2F-AD1C-1664F0B51D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4565" y="1125624"/>
            <a:ext cx="1723638" cy="9695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1835CF1A-BAFF-4498-85A0-5D0D1D035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5456" y="1159369"/>
            <a:ext cx="854790" cy="8547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D84D1E3-2FB6-40BE-B7D0-F00854C72FB3}"/>
              </a:ext>
            </a:extLst>
          </p:cNvPr>
          <p:cNvPicPr>
            <a:picLocks noChangeAspect="1"/>
          </p:cNvPicPr>
          <p:nvPr/>
        </p:nvPicPr>
        <p:blipFill>
          <a:blip r:embed="rId6"/>
          <a:stretch>
            <a:fillRect/>
          </a:stretch>
        </p:blipFill>
        <p:spPr>
          <a:xfrm>
            <a:off x="3414488" y="1058356"/>
            <a:ext cx="1244372" cy="1056815"/>
          </a:xfrm>
          <a:prstGeom prst="rect">
            <a:avLst/>
          </a:prstGeom>
        </p:spPr>
      </p:pic>
      <p:pic>
        <p:nvPicPr>
          <p:cNvPr id="6" name="Picture 5">
            <a:extLst>
              <a:ext uri="{FF2B5EF4-FFF2-40B4-BE49-F238E27FC236}">
                <a16:creationId xmlns:a16="http://schemas.microsoft.com/office/drawing/2014/main" id="{E2F5320D-686A-4F61-ADDA-5825813C8135}"/>
              </a:ext>
            </a:extLst>
          </p:cNvPr>
          <p:cNvPicPr>
            <a:picLocks noChangeAspect="1"/>
          </p:cNvPicPr>
          <p:nvPr/>
        </p:nvPicPr>
        <p:blipFill>
          <a:blip r:embed="rId7"/>
          <a:stretch>
            <a:fillRect/>
          </a:stretch>
        </p:blipFill>
        <p:spPr>
          <a:xfrm>
            <a:off x="1462476" y="545846"/>
            <a:ext cx="390580" cy="466790"/>
          </a:xfrm>
          <a:prstGeom prst="rect">
            <a:avLst/>
          </a:prstGeom>
        </p:spPr>
      </p:pic>
      <p:sp>
        <p:nvSpPr>
          <p:cNvPr id="11" name="Rectangle 10">
            <a:extLst>
              <a:ext uri="{FF2B5EF4-FFF2-40B4-BE49-F238E27FC236}">
                <a16:creationId xmlns:a16="http://schemas.microsoft.com/office/drawing/2014/main" id="{40FE6188-3BF3-4067-A203-BFD70126C86F}"/>
              </a:ext>
            </a:extLst>
          </p:cNvPr>
          <p:cNvSpPr/>
          <p:nvPr/>
        </p:nvSpPr>
        <p:spPr>
          <a:xfrm>
            <a:off x="24063" y="6434863"/>
            <a:ext cx="9119937" cy="307777"/>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118219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5BCA09-3981-4803-BFFA-5CD93E1C087F}"/>
              </a:ext>
            </a:extLst>
          </p:cNvPr>
          <p:cNvSpPr>
            <a:spLocks noGrp="1"/>
          </p:cNvSpPr>
          <p:nvPr>
            <p:ph type="sldNum" sz="quarter" idx="12"/>
          </p:nvPr>
        </p:nvSpPr>
        <p:spPr/>
        <p:txBody>
          <a:bodyPr/>
          <a:lstStyle/>
          <a:p>
            <a:fld id="{9A664731-B56D-4414-BECE-95BED7F83A20}" type="slidenum">
              <a:rPr lang="en-US" smtClean="0"/>
              <a:t>11</a:t>
            </a:fld>
            <a:endParaRPr lang="en-US" dirty="0"/>
          </a:p>
        </p:txBody>
      </p:sp>
      <p:pic>
        <p:nvPicPr>
          <p:cNvPr id="3" name="Picture 2">
            <a:extLst>
              <a:ext uri="{FF2B5EF4-FFF2-40B4-BE49-F238E27FC236}">
                <a16:creationId xmlns:a16="http://schemas.microsoft.com/office/drawing/2014/main" id="{F4D1EE24-7A76-4428-93DF-6CC52BC5D9D8}"/>
              </a:ext>
            </a:extLst>
          </p:cNvPr>
          <p:cNvPicPr>
            <a:picLocks noChangeAspect="1"/>
          </p:cNvPicPr>
          <p:nvPr/>
        </p:nvPicPr>
        <p:blipFill>
          <a:blip r:embed="rId2"/>
          <a:stretch>
            <a:fillRect/>
          </a:stretch>
        </p:blipFill>
        <p:spPr>
          <a:xfrm>
            <a:off x="152400" y="-12032"/>
            <a:ext cx="3210373" cy="3391373"/>
          </a:xfrm>
          <a:prstGeom prst="rect">
            <a:avLst/>
          </a:prstGeom>
        </p:spPr>
      </p:pic>
      <p:sp>
        <p:nvSpPr>
          <p:cNvPr id="5" name="Title 1">
            <a:extLst>
              <a:ext uri="{FF2B5EF4-FFF2-40B4-BE49-F238E27FC236}">
                <a16:creationId xmlns:a16="http://schemas.microsoft.com/office/drawing/2014/main" id="{24E93CDF-DE80-4B59-9AC5-6E02559C0CBB}"/>
              </a:ext>
            </a:extLst>
          </p:cNvPr>
          <p:cNvSpPr txBox="1">
            <a:spLocks/>
          </p:cNvSpPr>
          <p:nvPr/>
        </p:nvSpPr>
        <p:spPr>
          <a:xfrm>
            <a:off x="3163131" y="0"/>
            <a:ext cx="5935149" cy="17332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II. WEAKNESSES UNDER THE ARTICLES OF CONFEDERATION:</a:t>
            </a:r>
            <a:br>
              <a:rPr lang="en-US" sz="3200" b="1" dirty="0"/>
            </a:br>
            <a:endParaRPr lang="en-US" sz="3200" b="1" dirty="0"/>
          </a:p>
        </p:txBody>
      </p:sp>
      <p:sp>
        <p:nvSpPr>
          <p:cNvPr id="6" name="Rectangle 5">
            <a:extLst>
              <a:ext uri="{FF2B5EF4-FFF2-40B4-BE49-F238E27FC236}">
                <a16:creationId xmlns:a16="http://schemas.microsoft.com/office/drawing/2014/main" id="{64F455FA-9E66-49EF-ACFC-2A6CDECA7ED4}"/>
              </a:ext>
            </a:extLst>
          </p:cNvPr>
          <p:cNvSpPr/>
          <p:nvPr/>
        </p:nvSpPr>
        <p:spPr>
          <a:xfrm>
            <a:off x="3048000" y="1194857"/>
            <a:ext cx="6050279" cy="1200329"/>
          </a:xfrm>
          <a:prstGeom prst="rect">
            <a:avLst/>
          </a:prstGeom>
        </p:spPr>
        <p:txBody>
          <a:bodyPr wrap="square">
            <a:spAutoFit/>
          </a:bodyPr>
          <a:lstStyle/>
          <a:p>
            <a:r>
              <a:rPr lang="en-US" sz="1200" dirty="0"/>
              <a:t>Americans slowly began to realize that the United States government needed to be given more power. In order to prevent westward expansion, Spain blocked the lower Mississippi River to American shipping in 1784. This cut off the Americans’ trade. In 1786 Spain agreed with America on the border between Georgia and Spanish Florida. In return, Americans agreed to limit shipping on the Mississippi River. Leaders, including George Washington, were worried about the future of America.</a:t>
            </a:r>
          </a:p>
        </p:txBody>
      </p:sp>
      <p:sp>
        <p:nvSpPr>
          <p:cNvPr id="7" name="Rectangle 6">
            <a:extLst>
              <a:ext uri="{FF2B5EF4-FFF2-40B4-BE49-F238E27FC236}">
                <a16:creationId xmlns:a16="http://schemas.microsoft.com/office/drawing/2014/main" id="{22E15381-76E3-43FB-A487-FB21D45751CC}"/>
              </a:ext>
            </a:extLst>
          </p:cNvPr>
          <p:cNvSpPr/>
          <p:nvPr/>
        </p:nvSpPr>
        <p:spPr>
          <a:xfrm>
            <a:off x="3002279" y="2426258"/>
            <a:ext cx="6096000" cy="1569660"/>
          </a:xfrm>
          <a:prstGeom prst="rect">
            <a:avLst/>
          </a:prstGeom>
        </p:spPr>
        <p:txBody>
          <a:bodyPr wrap="square">
            <a:spAutoFit/>
          </a:bodyPr>
          <a:lstStyle/>
          <a:p>
            <a:r>
              <a:rPr lang="en-US" sz="1600" b="1" dirty="0"/>
              <a:t>CRQ 1. What was one historical circumstance for the failure of the American economy after the American Revolution? TTQA</a:t>
            </a:r>
          </a:p>
          <a:p>
            <a:r>
              <a:rPr lang="en-US" sz="1600" b="1" dirty="0"/>
              <a:t>________________________________________________________________________________________________________________________________________________________________________________________________________________________________________</a:t>
            </a:r>
          </a:p>
        </p:txBody>
      </p:sp>
      <p:pic>
        <p:nvPicPr>
          <p:cNvPr id="1026" name="Picture 2" descr="Image result for articles of confederation political cartoon">
            <a:extLst>
              <a:ext uri="{FF2B5EF4-FFF2-40B4-BE49-F238E27FC236}">
                <a16:creationId xmlns:a16="http://schemas.microsoft.com/office/drawing/2014/main" id="{55B5F16B-61DF-46A4-8349-3E23498FE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46912"/>
            <a:ext cx="3010731" cy="3074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086822-1BCD-4F6F-86D3-50382DC4929C}"/>
              </a:ext>
            </a:extLst>
          </p:cNvPr>
          <p:cNvSpPr txBox="1"/>
          <p:nvPr/>
        </p:nvSpPr>
        <p:spPr>
          <a:xfrm>
            <a:off x="3325557" y="4104853"/>
            <a:ext cx="3302055" cy="1815882"/>
          </a:xfrm>
          <a:prstGeom prst="rect">
            <a:avLst/>
          </a:prstGeom>
          <a:noFill/>
        </p:spPr>
        <p:txBody>
          <a:bodyPr wrap="square" rtlCol="0">
            <a:spAutoFit/>
          </a:bodyPr>
          <a:lstStyle/>
          <a:p>
            <a:r>
              <a:rPr lang="en-US" sz="1600" b="1" dirty="0"/>
              <a:t>1. According to the political cartoon, who had the greater power under the Articles of Confederation? </a:t>
            </a:r>
          </a:p>
          <a:p>
            <a:pPr marL="342900" indent="-342900">
              <a:buAutoNum type="alphaLcPeriod"/>
            </a:pPr>
            <a:r>
              <a:rPr lang="en-US" sz="1600" dirty="0"/>
              <a:t>States</a:t>
            </a:r>
          </a:p>
          <a:p>
            <a:pPr marL="342900" indent="-342900">
              <a:buAutoNum type="alphaLcPeriod"/>
            </a:pPr>
            <a:r>
              <a:rPr lang="en-US" sz="1600" dirty="0"/>
              <a:t>Federal Government</a:t>
            </a:r>
          </a:p>
          <a:p>
            <a:pPr marL="342900" indent="-342900">
              <a:buAutoNum type="alphaLcPeriod"/>
            </a:pPr>
            <a:r>
              <a:rPr lang="en-US" sz="1600" dirty="0"/>
              <a:t>Colonies</a:t>
            </a:r>
          </a:p>
          <a:p>
            <a:pPr marL="342900" indent="-342900">
              <a:buAutoNum type="alphaLcPeriod"/>
            </a:pPr>
            <a:r>
              <a:rPr lang="en-US" sz="1600" dirty="0"/>
              <a:t>British </a:t>
            </a:r>
          </a:p>
        </p:txBody>
      </p:sp>
      <p:sp>
        <p:nvSpPr>
          <p:cNvPr id="8" name="Rectangle 7">
            <a:extLst>
              <a:ext uri="{FF2B5EF4-FFF2-40B4-BE49-F238E27FC236}">
                <a16:creationId xmlns:a16="http://schemas.microsoft.com/office/drawing/2014/main" id="{4675E2BF-33F6-40EB-A084-FF76BF8C67D0}"/>
              </a:ext>
            </a:extLst>
          </p:cNvPr>
          <p:cNvSpPr/>
          <p:nvPr/>
        </p:nvSpPr>
        <p:spPr>
          <a:xfrm>
            <a:off x="1636728" y="3419471"/>
            <a:ext cx="1069203" cy="523220"/>
          </a:xfrm>
          <a:prstGeom prst="rect">
            <a:avLst/>
          </a:prstGeom>
          <a:noFill/>
        </p:spPr>
        <p:txBody>
          <a:bodyPr wrap="non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States</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a:extLst>
              <a:ext uri="{FF2B5EF4-FFF2-40B4-BE49-F238E27FC236}">
                <a16:creationId xmlns:a16="http://schemas.microsoft.com/office/drawing/2014/main" id="{8C2ABE8E-EF9E-48C9-9D4E-6A6620EB50AF}"/>
              </a:ext>
            </a:extLst>
          </p:cNvPr>
          <p:cNvSpPr/>
          <p:nvPr/>
        </p:nvSpPr>
        <p:spPr>
          <a:xfrm>
            <a:off x="-10026" y="4075646"/>
            <a:ext cx="1502399"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Congress</a:t>
            </a:r>
          </a:p>
        </p:txBody>
      </p:sp>
      <p:pic>
        <p:nvPicPr>
          <p:cNvPr id="11" name="Picture 10">
            <a:extLst>
              <a:ext uri="{FF2B5EF4-FFF2-40B4-BE49-F238E27FC236}">
                <a16:creationId xmlns:a16="http://schemas.microsoft.com/office/drawing/2014/main" id="{4D1622D3-94CA-411D-894A-1D443F0820B4}"/>
              </a:ext>
            </a:extLst>
          </p:cNvPr>
          <p:cNvPicPr>
            <a:picLocks noChangeAspect="1"/>
          </p:cNvPicPr>
          <p:nvPr/>
        </p:nvPicPr>
        <p:blipFill>
          <a:blip r:embed="rId4"/>
          <a:stretch>
            <a:fillRect/>
          </a:stretch>
        </p:blipFill>
        <p:spPr>
          <a:xfrm>
            <a:off x="1462476" y="545846"/>
            <a:ext cx="390580" cy="466790"/>
          </a:xfrm>
          <a:prstGeom prst="rect">
            <a:avLst/>
          </a:prstGeom>
        </p:spPr>
      </p:pic>
      <p:sp>
        <p:nvSpPr>
          <p:cNvPr id="12" name="Rectangle 11">
            <a:extLst>
              <a:ext uri="{FF2B5EF4-FFF2-40B4-BE49-F238E27FC236}">
                <a16:creationId xmlns:a16="http://schemas.microsoft.com/office/drawing/2014/main" id="{F6586981-C3D7-4926-9E10-8037C6A0EF9D}"/>
              </a:ext>
            </a:extLst>
          </p:cNvPr>
          <p:cNvSpPr/>
          <p:nvPr/>
        </p:nvSpPr>
        <p:spPr>
          <a:xfrm>
            <a:off x="3325557" y="6334780"/>
            <a:ext cx="5781227" cy="523220"/>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
        <p:nvSpPr>
          <p:cNvPr id="13" name="TextBox 12">
            <a:extLst>
              <a:ext uri="{FF2B5EF4-FFF2-40B4-BE49-F238E27FC236}">
                <a16:creationId xmlns:a16="http://schemas.microsoft.com/office/drawing/2014/main" id="{F12ACC6D-665F-405A-893E-8A19095AAEE2}"/>
              </a:ext>
            </a:extLst>
          </p:cNvPr>
          <p:cNvSpPr txBox="1"/>
          <p:nvPr/>
        </p:nvSpPr>
        <p:spPr>
          <a:xfrm>
            <a:off x="6790038" y="4584028"/>
            <a:ext cx="2091982" cy="1200329"/>
          </a:xfrm>
          <a:custGeom>
            <a:avLst/>
            <a:gdLst>
              <a:gd name="connsiteX0" fmla="*/ 0 w 2091982"/>
              <a:gd name="connsiteY0" fmla="*/ 0 h 1200329"/>
              <a:gd name="connsiteX1" fmla="*/ 543915 w 2091982"/>
              <a:gd name="connsiteY1" fmla="*/ 0 h 1200329"/>
              <a:gd name="connsiteX2" fmla="*/ 1045991 w 2091982"/>
              <a:gd name="connsiteY2" fmla="*/ 0 h 1200329"/>
              <a:gd name="connsiteX3" fmla="*/ 1610826 w 2091982"/>
              <a:gd name="connsiteY3" fmla="*/ 0 h 1200329"/>
              <a:gd name="connsiteX4" fmla="*/ 2091982 w 2091982"/>
              <a:gd name="connsiteY4" fmla="*/ 0 h 1200329"/>
              <a:gd name="connsiteX5" fmla="*/ 2091982 w 2091982"/>
              <a:gd name="connsiteY5" fmla="*/ 400110 h 1200329"/>
              <a:gd name="connsiteX6" fmla="*/ 2091982 w 2091982"/>
              <a:gd name="connsiteY6" fmla="*/ 824226 h 1200329"/>
              <a:gd name="connsiteX7" fmla="*/ 2091982 w 2091982"/>
              <a:gd name="connsiteY7" fmla="*/ 1200329 h 1200329"/>
              <a:gd name="connsiteX8" fmla="*/ 1548067 w 2091982"/>
              <a:gd name="connsiteY8" fmla="*/ 1200329 h 1200329"/>
              <a:gd name="connsiteX9" fmla="*/ 1045991 w 2091982"/>
              <a:gd name="connsiteY9" fmla="*/ 1200329 h 1200329"/>
              <a:gd name="connsiteX10" fmla="*/ 564835 w 2091982"/>
              <a:gd name="connsiteY10" fmla="*/ 1200329 h 1200329"/>
              <a:gd name="connsiteX11" fmla="*/ 0 w 2091982"/>
              <a:gd name="connsiteY11" fmla="*/ 1200329 h 1200329"/>
              <a:gd name="connsiteX12" fmla="*/ 0 w 2091982"/>
              <a:gd name="connsiteY12" fmla="*/ 800219 h 1200329"/>
              <a:gd name="connsiteX13" fmla="*/ 0 w 2091982"/>
              <a:gd name="connsiteY13" fmla="*/ 436120 h 1200329"/>
              <a:gd name="connsiteX14" fmla="*/ 0 w 2091982"/>
              <a:gd name="connsiteY1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982" h="1200329" extrusionOk="0">
                <a:moveTo>
                  <a:pt x="0" y="0"/>
                </a:moveTo>
                <a:cubicBezTo>
                  <a:pt x="136376" y="-45205"/>
                  <a:pt x="316894" y="7655"/>
                  <a:pt x="543915" y="0"/>
                </a:cubicBezTo>
                <a:cubicBezTo>
                  <a:pt x="770936" y="-7655"/>
                  <a:pt x="854049" y="9181"/>
                  <a:pt x="1045991" y="0"/>
                </a:cubicBezTo>
                <a:cubicBezTo>
                  <a:pt x="1237933" y="-9181"/>
                  <a:pt x="1422852" y="14273"/>
                  <a:pt x="1610826" y="0"/>
                </a:cubicBezTo>
                <a:cubicBezTo>
                  <a:pt x="1798801" y="-14273"/>
                  <a:pt x="1963940" y="30951"/>
                  <a:pt x="2091982" y="0"/>
                </a:cubicBezTo>
                <a:cubicBezTo>
                  <a:pt x="2131839" y="128374"/>
                  <a:pt x="2080068" y="250828"/>
                  <a:pt x="2091982" y="400110"/>
                </a:cubicBezTo>
                <a:cubicBezTo>
                  <a:pt x="2103896" y="549392"/>
                  <a:pt x="2082292" y="722351"/>
                  <a:pt x="2091982" y="824226"/>
                </a:cubicBezTo>
                <a:cubicBezTo>
                  <a:pt x="2101672" y="926101"/>
                  <a:pt x="2087715" y="1078251"/>
                  <a:pt x="2091982" y="1200329"/>
                </a:cubicBezTo>
                <a:cubicBezTo>
                  <a:pt x="1838261" y="1244810"/>
                  <a:pt x="1782818" y="1151264"/>
                  <a:pt x="1548067" y="1200329"/>
                </a:cubicBezTo>
                <a:cubicBezTo>
                  <a:pt x="1313316" y="1249394"/>
                  <a:pt x="1243276" y="1193545"/>
                  <a:pt x="1045991" y="1200329"/>
                </a:cubicBezTo>
                <a:cubicBezTo>
                  <a:pt x="848706" y="1207113"/>
                  <a:pt x="711793" y="1162224"/>
                  <a:pt x="564835" y="1200329"/>
                </a:cubicBezTo>
                <a:cubicBezTo>
                  <a:pt x="417877" y="1238434"/>
                  <a:pt x="193407" y="1155186"/>
                  <a:pt x="0" y="1200329"/>
                </a:cubicBezTo>
                <a:cubicBezTo>
                  <a:pt x="-28302" y="1032457"/>
                  <a:pt x="33648" y="881315"/>
                  <a:pt x="0" y="800219"/>
                </a:cubicBezTo>
                <a:cubicBezTo>
                  <a:pt x="-33648" y="719123"/>
                  <a:pt x="11626" y="553290"/>
                  <a:pt x="0" y="436120"/>
                </a:cubicBezTo>
                <a:cubicBezTo>
                  <a:pt x="-11626" y="318950"/>
                  <a:pt x="38495" y="159037"/>
                  <a:pt x="0" y="0"/>
                </a:cubicBezTo>
                <a:close/>
              </a:path>
            </a:pathLst>
          </a:custGeom>
          <a:noFill/>
          <a:ln>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pPr algn="ctr"/>
            <a:r>
              <a:rPr lang="en-US" b="1" dirty="0"/>
              <a:t>KEY TO UNLOCK NEXT PUZZLE PIECE</a:t>
            </a:r>
          </a:p>
          <a:p>
            <a:pPr algn="ctr"/>
            <a:endParaRPr lang="en-US" b="1" dirty="0"/>
          </a:p>
          <a:p>
            <a:pPr algn="ctr"/>
            <a:r>
              <a:rPr lang="en-US" b="1" dirty="0"/>
              <a:t>______________                          </a:t>
            </a:r>
          </a:p>
        </p:txBody>
      </p:sp>
    </p:spTree>
    <p:extLst>
      <p:ext uri="{BB962C8B-B14F-4D97-AF65-F5344CB8AC3E}">
        <p14:creationId xmlns:p14="http://schemas.microsoft.com/office/powerpoint/2010/main" val="33384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E4E8FF-D547-4CCE-861B-FE68AD3C6783}"/>
              </a:ext>
            </a:extLst>
          </p:cNvPr>
          <p:cNvSpPr>
            <a:spLocks noGrp="1"/>
          </p:cNvSpPr>
          <p:nvPr>
            <p:ph type="sldNum" sz="quarter" idx="12"/>
          </p:nvPr>
        </p:nvSpPr>
        <p:spPr/>
        <p:txBody>
          <a:bodyPr/>
          <a:lstStyle/>
          <a:p>
            <a:fld id="{9A664731-B56D-4414-BECE-95BED7F83A20}" type="slidenum">
              <a:rPr lang="en-US" smtClean="0"/>
              <a:t>12</a:t>
            </a:fld>
            <a:endParaRPr lang="en-US" dirty="0"/>
          </a:p>
        </p:txBody>
      </p:sp>
      <p:pic>
        <p:nvPicPr>
          <p:cNvPr id="3" name="Picture 2">
            <a:extLst>
              <a:ext uri="{FF2B5EF4-FFF2-40B4-BE49-F238E27FC236}">
                <a16:creationId xmlns:a16="http://schemas.microsoft.com/office/drawing/2014/main" id="{B9058135-735A-4E23-BBFF-D4BF3180E9E2}"/>
              </a:ext>
            </a:extLst>
          </p:cNvPr>
          <p:cNvPicPr>
            <a:picLocks noChangeAspect="1"/>
          </p:cNvPicPr>
          <p:nvPr/>
        </p:nvPicPr>
        <p:blipFill>
          <a:blip r:embed="rId2"/>
          <a:stretch>
            <a:fillRect/>
          </a:stretch>
        </p:blipFill>
        <p:spPr>
          <a:xfrm>
            <a:off x="-15520" y="-479"/>
            <a:ext cx="3057952" cy="3429479"/>
          </a:xfrm>
          <a:prstGeom prst="rect">
            <a:avLst/>
          </a:prstGeom>
        </p:spPr>
      </p:pic>
      <p:sp>
        <p:nvSpPr>
          <p:cNvPr id="4" name="Title 1">
            <a:extLst>
              <a:ext uri="{FF2B5EF4-FFF2-40B4-BE49-F238E27FC236}">
                <a16:creationId xmlns:a16="http://schemas.microsoft.com/office/drawing/2014/main" id="{EE5A3DFB-2B43-474D-80A1-11C43DDB9C1A}"/>
              </a:ext>
            </a:extLst>
          </p:cNvPr>
          <p:cNvSpPr txBox="1">
            <a:spLocks/>
          </p:cNvSpPr>
          <p:nvPr/>
        </p:nvSpPr>
        <p:spPr>
          <a:xfrm>
            <a:off x="3163131" y="0"/>
            <a:ext cx="5935149" cy="17332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II. WEAKNESSES UNDER THE ARTICLES OF CONFEDERATION:</a:t>
            </a:r>
            <a:br>
              <a:rPr lang="en-US" sz="3200" b="1" dirty="0"/>
            </a:br>
            <a:endParaRPr lang="en-US" sz="3200" b="1" dirty="0"/>
          </a:p>
        </p:txBody>
      </p:sp>
      <p:graphicFrame>
        <p:nvGraphicFramePr>
          <p:cNvPr id="5" name="Table 5">
            <a:extLst>
              <a:ext uri="{FF2B5EF4-FFF2-40B4-BE49-F238E27FC236}">
                <a16:creationId xmlns:a16="http://schemas.microsoft.com/office/drawing/2014/main" id="{C2BC4267-90C8-41A6-AE0F-2A932609B9C9}"/>
              </a:ext>
            </a:extLst>
          </p:cNvPr>
          <p:cNvGraphicFramePr>
            <a:graphicFrameLocks noGrp="1"/>
          </p:cNvGraphicFramePr>
          <p:nvPr>
            <p:extLst>
              <p:ext uri="{D42A27DB-BD31-4B8C-83A1-F6EECF244321}">
                <p14:modId xmlns:p14="http://schemas.microsoft.com/office/powerpoint/2010/main" val="3961595737"/>
              </p:ext>
            </p:extLst>
          </p:nvPr>
        </p:nvGraphicFramePr>
        <p:xfrm>
          <a:off x="2872881" y="1944764"/>
          <a:ext cx="6202679" cy="4511040"/>
        </p:xfrm>
        <a:graphic>
          <a:graphicData uri="http://schemas.openxmlformats.org/drawingml/2006/table">
            <a:tbl>
              <a:tblPr firstRow="1" bandRow="1">
                <a:tableStyleId>{5940675A-B579-460E-94D1-54222C63F5DA}</a:tableStyleId>
              </a:tblPr>
              <a:tblGrid>
                <a:gridCol w="2971800">
                  <a:extLst>
                    <a:ext uri="{9D8B030D-6E8A-4147-A177-3AD203B41FA5}">
                      <a16:colId xmlns:a16="http://schemas.microsoft.com/office/drawing/2014/main" val="2490666099"/>
                    </a:ext>
                  </a:extLst>
                </a:gridCol>
                <a:gridCol w="3230879">
                  <a:extLst>
                    <a:ext uri="{9D8B030D-6E8A-4147-A177-3AD203B41FA5}">
                      <a16:colId xmlns:a16="http://schemas.microsoft.com/office/drawing/2014/main" val="2045088559"/>
                    </a:ext>
                  </a:extLst>
                </a:gridCol>
              </a:tblGrid>
              <a:tr h="341996">
                <a:tc gridSpan="2">
                  <a:txBody>
                    <a:bodyPr/>
                    <a:lstStyle/>
                    <a:p>
                      <a:pPr algn="ctr"/>
                      <a:r>
                        <a:rPr lang="en-US" b="1" dirty="0"/>
                        <a:t>States Acted as Independent Countries: </a:t>
                      </a:r>
                      <a:endParaRPr lang="en-US" sz="1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US" b="1" dirty="0">
                        <a:latin typeface="KBSticktoIt" panose="02000603000000000000" pitchFamily="2" charset="0"/>
                        <a:ea typeface="KBSticktoIt" panose="02000603000000000000" pitchFamily="2"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462930"/>
                  </a:ext>
                </a:extLst>
              </a:tr>
              <a:tr h="598493">
                <a:tc>
                  <a:txBody>
                    <a:bodyPr/>
                    <a:lstStyle/>
                    <a:p>
                      <a:pPr algn="ctr"/>
                      <a:r>
                        <a:rPr lang="en-US" b="1" dirty="0">
                          <a:latin typeface="KBSticktoIt" panose="02000603000000000000" pitchFamily="2" charset="0"/>
                          <a:ea typeface="KBSticktoIt" panose="02000603000000000000" pitchFamily="2" charset="0"/>
                        </a:rPr>
                        <a:t>Historical Circumstances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a:latin typeface="KBSticktoIt" panose="02000603000000000000" pitchFamily="2" charset="0"/>
                          <a:ea typeface="KBSticktoIt" panose="02000603000000000000" pitchFamily="2" charset="0"/>
                        </a:rPr>
                        <a:t>Historical </a:t>
                      </a:r>
                    </a:p>
                    <a:p>
                      <a:pPr algn="ctr"/>
                      <a:r>
                        <a:rPr lang="en-US" b="1" dirty="0">
                          <a:latin typeface="KBSticktoIt" panose="02000603000000000000" pitchFamily="2" charset="0"/>
                          <a:ea typeface="KBSticktoIt" panose="02000603000000000000" pitchFamily="2" charset="0"/>
                        </a:rPr>
                        <a:t>Impact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425006"/>
                  </a:ext>
                </a:extLst>
              </a:tr>
              <a:tr h="3431996">
                <a:tc>
                  <a:txBody>
                    <a:bodyPr/>
                    <a:lstStyle/>
                    <a:p>
                      <a:pPr marL="274320" lvl="1" indent="-342900">
                        <a:buFont typeface="Wingdings" panose="05000000000000000000" pitchFamily="2" charset="2"/>
                        <a:buChar char="q"/>
                      </a:pPr>
                      <a:r>
                        <a:rPr lang="en-US" sz="1400" dirty="0"/>
                        <a:t> States drafted their own __________ &amp; ________ agreements with foreign nations. </a:t>
                      </a:r>
                    </a:p>
                    <a:p>
                      <a:pPr marL="274320" lvl="1" indent="-342900">
                        <a:buFont typeface="Wingdings" panose="05000000000000000000" pitchFamily="2" charset="2"/>
                        <a:buChar char="q"/>
                      </a:pPr>
                      <a:r>
                        <a:rPr lang="en-US" sz="1400" dirty="0"/>
                        <a:t>States argued over _____________ land claims  and other land disputes. </a:t>
                      </a:r>
                    </a:p>
                    <a:p>
                      <a:pPr marL="274320" lvl="1" indent="-342900">
                        <a:buFont typeface="Wingdings" panose="05000000000000000000" pitchFamily="2" charset="2"/>
                        <a:buChar char="q"/>
                      </a:pPr>
                      <a:r>
                        <a:rPr lang="en-US" sz="1400" dirty="0"/>
                        <a:t>____ ______ ____________ to make important decisions during ________________ or help settle problems ____________ _________ __ __________ _____________</a:t>
                      </a:r>
                    </a:p>
                    <a:p>
                      <a:pPr marL="274320" lvl="1" indent="-342900">
                        <a:buFont typeface="Wingdings" panose="05000000000000000000" pitchFamily="2" charset="2"/>
                        <a:buChar char="q"/>
                      </a:pPr>
                      <a:r>
                        <a:rPr lang="en-US" sz="1400" dirty="0"/>
                        <a:t>Federal government  ______ pass __________, but _____ _______________ them.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q"/>
                      </a:pPr>
                      <a:r>
                        <a:rPr lang="en-US" sz="1400" dirty="0"/>
                        <a:t>Foreign nations had to deal with 13 _______________ countries (states) to secure trade agreements with the U.S. </a:t>
                      </a:r>
                    </a:p>
                    <a:p>
                      <a:pPr marL="285750" indent="-285750">
                        <a:buFont typeface="Wingdings" panose="05000000000000000000" pitchFamily="2" charset="2"/>
                        <a:buChar char="q"/>
                      </a:pPr>
                      <a:r>
                        <a:rPr lang="en-US" sz="1400" dirty="0"/>
                        <a:t>New York and New Hampshire almost went to _____ _________ ___________. </a:t>
                      </a:r>
                    </a:p>
                    <a:p>
                      <a:pPr marL="285750" indent="-285750">
                        <a:buFont typeface="Wingdings" panose="05000000000000000000" pitchFamily="2" charset="2"/>
                        <a:buChar char="q"/>
                      </a:pPr>
                      <a:r>
                        <a:rPr lang="en-US" sz="1400" dirty="0"/>
                        <a:t> 7 of the 13 states had ____________ ____________ __________________. </a:t>
                      </a:r>
                    </a:p>
                    <a:p>
                      <a:pPr marL="285750" indent="-285750">
                        <a:buFont typeface="Wingdings" panose="05000000000000000000" pitchFamily="2" charset="2"/>
                        <a:buChar char="q"/>
                      </a:pPr>
                      <a:r>
                        <a:rPr lang="en-US" sz="1400" dirty="0"/>
                        <a:t> Maryland refused to join the U.S. if Virginia and others did not _______ (give up) there western land claims.</a:t>
                      </a:r>
                    </a:p>
                    <a:p>
                      <a:pPr marL="285750" indent="-285750">
                        <a:buFont typeface="Wingdings" panose="05000000000000000000" pitchFamily="2" charset="2"/>
                        <a:buChar char="q"/>
                      </a:pPr>
                      <a:r>
                        <a:rPr lang="en-US" sz="1400" dirty="0"/>
                        <a:t> If an emergency occurred the federal government could ______ ______________ _______________. </a:t>
                      </a:r>
                    </a:p>
                    <a:p>
                      <a:pPr marL="0" indent="0">
                        <a:buFont typeface="Wingdings" panose="05000000000000000000" pitchFamily="2" charset="2"/>
                        <a:buNone/>
                      </a:pPr>
                      <a:endParaRPr lang="en-US" sz="1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235793"/>
                  </a:ext>
                </a:extLst>
              </a:tr>
            </a:tbl>
          </a:graphicData>
        </a:graphic>
      </p:graphicFrame>
      <p:pic>
        <p:nvPicPr>
          <p:cNvPr id="6" name="Picture 3">
            <a:extLst>
              <a:ext uri="{FF2B5EF4-FFF2-40B4-BE49-F238E27FC236}">
                <a16:creationId xmlns:a16="http://schemas.microsoft.com/office/drawing/2014/main" id="{A7192AA3-AC3D-4721-AC98-AD50D2C20335}"/>
              </a:ext>
            </a:extLst>
          </p:cNvPr>
          <p:cNvPicPr>
            <a:picLocks noChangeAspect="1" noChangeArrowheads="1"/>
          </p:cNvPicPr>
          <p:nvPr/>
        </p:nvPicPr>
        <p:blipFill>
          <a:blip r:embed="rId3" cstate="print"/>
          <a:srcRect/>
          <a:stretch>
            <a:fillRect/>
          </a:stretch>
        </p:blipFill>
        <p:spPr bwMode="auto">
          <a:xfrm>
            <a:off x="68440" y="3160802"/>
            <a:ext cx="2743200" cy="2912988"/>
          </a:xfrm>
          <a:prstGeom prst="rect">
            <a:avLst/>
          </a:prstGeom>
          <a:noFill/>
          <a:ln w="9525">
            <a:noFill/>
            <a:miter lim="800000"/>
            <a:headEnd/>
            <a:tailEnd/>
          </a:ln>
        </p:spPr>
      </p:pic>
      <p:pic>
        <p:nvPicPr>
          <p:cNvPr id="8" name="Picture 2" descr="Image result for thinglink">
            <a:extLst>
              <a:ext uri="{FF2B5EF4-FFF2-40B4-BE49-F238E27FC236}">
                <a16:creationId xmlns:a16="http://schemas.microsoft.com/office/drawing/2014/main" id="{EDF5F499-C69B-41CF-B952-2F82355604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030365"/>
            <a:ext cx="1632371" cy="9182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B7BDAF4B-23A4-474A-808A-F3DD8B98F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8591" y="1026555"/>
            <a:ext cx="918209" cy="9182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8D98426-1513-477C-8B62-FFE63B2423DC}"/>
              </a:ext>
            </a:extLst>
          </p:cNvPr>
          <p:cNvPicPr>
            <a:picLocks noChangeAspect="1"/>
          </p:cNvPicPr>
          <p:nvPr/>
        </p:nvPicPr>
        <p:blipFill>
          <a:blip r:embed="rId6"/>
          <a:stretch>
            <a:fillRect/>
          </a:stretch>
        </p:blipFill>
        <p:spPr>
          <a:xfrm>
            <a:off x="3557843" y="1026555"/>
            <a:ext cx="1089778" cy="918209"/>
          </a:xfrm>
          <a:prstGeom prst="rect">
            <a:avLst/>
          </a:prstGeom>
        </p:spPr>
      </p:pic>
      <p:pic>
        <p:nvPicPr>
          <p:cNvPr id="11" name="Picture 10">
            <a:extLst>
              <a:ext uri="{FF2B5EF4-FFF2-40B4-BE49-F238E27FC236}">
                <a16:creationId xmlns:a16="http://schemas.microsoft.com/office/drawing/2014/main" id="{8C79A2B3-71E0-48DA-B1E8-E824B0369F54}"/>
              </a:ext>
            </a:extLst>
          </p:cNvPr>
          <p:cNvPicPr>
            <a:picLocks noChangeAspect="1"/>
          </p:cNvPicPr>
          <p:nvPr/>
        </p:nvPicPr>
        <p:blipFill>
          <a:blip r:embed="rId7"/>
          <a:stretch>
            <a:fillRect/>
          </a:stretch>
        </p:blipFill>
        <p:spPr>
          <a:xfrm>
            <a:off x="1938740" y="808273"/>
            <a:ext cx="387142" cy="436564"/>
          </a:xfrm>
          <a:prstGeom prst="rect">
            <a:avLst/>
          </a:prstGeom>
        </p:spPr>
      </p:pic>
      <p:sp>
        <p:nvSpPr>
          <p:cNvPr id="12" name="Rectangle 11">
            <a:extLst>
              <a:ext uri="{FF2B5EF4-FFF2-40B4-BE49-F238E27FC236}">
                <a16:creationId xmlns:a16="http://schemas.microsoft.com/office/drawing/2014/main" id="{8BC3ACE4-20F7-427C-A336-F4F6E43974F6}"/>
              </a:ext>
            </a:extLst>
          </p:cNvPr>
          <p:cNvSpPr/>
          <p:nvPr/>
        </p:nvSpPr>
        <p:spPr>
          <a:xfrm>
            <a:off x="46251" y="6522180"/>
            <a:ext cx="9051497" cy="307777"/>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2560767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E4E8FF-D547-4CCE-861B-FE68AD3C6783}"/>
              </a:ext>
            </a:extLst>
          </p:cNvPr>
          <p:cNvSpPr>
            <a:spLocks noGrp="1"/>
          </p:cNvSpPr>
          <p:nvPr>
            <p:ph type="sldNum" sz="quarter" idx="12"/>
          </p:nvPr>
        </p:nvSpPr>
        <p:spPr/>
        <p:txBody>
          <a:bodyPr/>
          <a:lstStyle/>
          <a:p>
            <a:fld id="{9A664731-B56D-4414-BECE-95BED7F83A20}" type="slidenum">
              <a:rPr lang="en-US" smtClean="0"/>
              <a:t>13</a:t>
            </a:fld>
            <a:endParaRPr lang="en-US" dirty="0"/>
          </a:p>
        </p:txBody>
      </p:sp>
      <p:pic>
        <p:nvPicPr>
          <p:cNvPr id="3" name="Picture 2">
            <a:extLst>
              <a:ext uri="{FF2B5EF4-FFF2-40B4-BE49-F238E27FC236}">
                <a16:creationId xmlns:a16="http://schemas.microsoft.com/office/drawing/2014/main" id="{B9058135-735A-4E23-BBFF-D4BF3180E9E2}"/>
              </a:ext>
            </a:extLst>
          </p:cNvPr>
          <p:cNvPicPr>
            <a:picLocks noChangeAspect="1"/>
          </p:cNvPicPr>
          <p:nvPr/>
        </p:nvPicPr>
        <p:blipFill>
          <a:blip r:embed="rId2"/>
          <a:stretch>
            <a:fillRect/>
          </a:stretch>
        </p:blipFill>
        <p:spPr>
          <a:xfrm>
            <a:off x="-57350" y="3438378"/>
            <a:ext cx="3057952" cy="3429479"/>
          </a:xfrm>
          <a:prstGeom prst="rect">
            <a:avLst/>
          </a:prstGeom>
        </p:spPr>
      </p:pic>
      <p:sp>
        <p:nvSpPr>
          <p:cNvPr id="4" name="Title 1">
            <a:extLst>
              <a:ext uri="{FF2B5EF4-FFF2-40B4-BE49-F238E27FC236}">
                <a16:creationId xmlns:a16="http://schemas.microsoft.com/office/drawing/2014/main" id="{EE5A3DFB-2B43-474D-80A1-11C43DDB9C1A}"/>
              </a:ext>
            </a:extLst>
          </p:cNvPr>
          <p:cNvSpPr txBox="1">
            <a:spLocks/>
          </p:cNvSpPr>
          <p:nvPr/>
        </p:nvSpPr>
        <p:spPr>
          <a:xfrm>
            <a:off x="2507635" y="4729195"/>
            <a:ext cx="3552600" cy="17332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II. WEAKNESSES UNDER THE ARTICLES OF CONFEDERATION:</a:t>
            </a:r>
            <a:br>
              <a:rPr lang="en-US" sz="3200" b="1" dirty="0"/>
            </a:br>
            <a:endParaRPr lang="en-US" sz="3200" b="1" dirty="0"/>
          </a:p>
        </p:txBody>
      </p:sp>
      <p:sp>
        <p:nvSpPr>
          <p:cNvPr id="5" name="Rectangle 4">
            <a:extLst>
              <a:ext uri="{FF2B5EF4-FFF2-40B4-BE49-F238E27FC236}">
                <a16:creationId xmlns:a16="http://schemas.microsoft.com/office/drawing/2014/main" id="{D6233B9A-437D-4836-94B4-83EC7201E6FB}"/>
              </a:ext>
            </a:extLst>
          </p:cNvPr>
          <p:cNvSpPr/>
          <p:nvPr/>
        </p:nvSpPr>
        <p:spPr>
          <a:xfrm>
            <a:off x="2507635" y="3083860"/>
            <a:ext cx="6192499" cy="1815882"/>
          </a:xfrm>
          <a:prstGeom prst="rect">
            <a:avLst/>
          </a:prstGeom>
        </p:spPr>
        <p:txBody>
          <a:bodyPr wrap="square">
            <a:spAutoFit/>
          </a:bodyPr>
          <a:lstStyle/>
          <a:p>
            <a:pPr marL="342900" indent="-342900">
              <a:buAutoNum type="arabicPeriod"/>
            </a:pPr>
            <a:r>
              <a:rPr lang="en-US" sz="1400" b="1" dirty="0"/>
              <a:t>According to the political cartoon, what statement was true about the Articles of Confederation?</a:t>
            </a:r>
          </a:p>
          <a:p>
            <a:pPr marL="800100" lvl="1" indent="-342900">
              <a:buAutoNum type="alphaUcPeriod"/>
            </a:pPr>
            <a:r>
              <a:rPr lang="en-US" sz="1400" dirty="0"/>
              <a:t>America was ruled very well under the Articles of Confederation </a:t>
            </a:r>
          </a:p>
          <a:p>
            <a:pPr marL="800100" lvl="1" indent="-342900">
              <a:buAutoNum type="alphaUcPeriod"/>
            </a:pPr>
            <a:r>
              <a:rPr lang="en-US" sz="1400" dirty="0"/>
              <a:t>The Articles of Confederation called for a strong central government </a:t>
            </a:r>
          </a:p>
          <a:p>
            <a:pPr marL="800100" lvl="1" indent="-342900">
              <a:buAutoNum type="alphaUcPeriod"/>
            </a:pPr>
            <a:r>
              <a:rPr lang="en-US" sz="1400" dirty="0"/>
              <a:t>The Articles of Confederation did not work well in governing the new nation and a new form of government was needed. </a:t>
            </a:r>
          </a:p>
          <a:p>
            <a:pPr marL="800100" lvl="1" indent="-342900">
              <a:buAutoNum type="alphaUcPeriod"/>
            </a:pPr>
            <a:r>
              <a:rPr lang="en-US" sz="1400" dirty="0"/>
              <a:t>Most people did not want to see the Articles of Confederation work. </a:t>
            </a:r>
          </a:p>
          <a:p>
            <a:r>
              <a:rPr lang="en-US" sz="1400" dirty="0"/>
              <a:t> </a:t>
            </a:r>
          </a:p>
        </p:txBody>
      </p:sp>
      <p:pic>
        <p:nvPicPr>
          <p:cNvPr id="6" name="Picture 5">
            <a:extLst>
              <a:ext uri="{FF2B5EF4-FFF2-40B4-BE49-F238E27FC236}">
                <a16:creationId xmlns:a16="http://schemas.microsoft.com/office/drawing/2014/main" id="{CBA8B8B0-60C1-4CEC-91C1-1A326F416D1C}"/>
              </a:ext>
            </a:extLst>
          </p:cNvPr>
          <p:cNvPicPr>
            <a:picLocks noChangeAspect="1"/>
          </p:cNvPicPr>
          <p:nvPr/>
        </p:nvPicPr>
        <p:blipFill>
          <a:blip r:embed="rId3"/>
          <a:stretch>
            <a:fillRect/>
          </a:stretch>
        </p:blipFill>
        <p:spPr>
          <a:xfrm>
            <a:off x="42643" y="26963"/>
            <a:ext cx="4309622" cy="2815410"/>
          </a:xfrm>
          <a:prstGeom prst="rect">
            <a:avLst/>
          </a:prstGeom>
        </p:spPr>
      </p:pic>
      <p:sp>
        <p:nvSpPr>
          <p:cNvPr id="7" name="Rectangle 6">
            <a:extLst>
              <a:ext uri="{FF2B5EF4-FFF2-40B4-BE49-F238E27FC236}">
                <a16:creationId xmlns:a16="http://schemas.microsoft.com/office/drawing/2014/main" id="{34C597A3-44A3-4265-8AB1-5982B7F8E749}"/>
              </a:ext>
            </a:extLst>
          </p:cNvPr>
          <p:cNvSpPr/>
          <p:nvPr/>
        </p:nvSpPr>
        <p:spPr>
          <a:xfrm>
            <a:off x="4283935" y="26963"/>
            <a:ext cx="723275" cy="3046988"/>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S</a:t>
            </a:r>
          </a:p>
          <a:p>
            <a:pPr algn="ctr"/>
            <a:r>
              <a:rPr lang="en-US" sz="4800" b="1" dirty="0">
                <a:ln w="22225">
                  <a:solidFill>
                    <a:schemeClr val="accent2"/>
                  </a:solidFill>
                  <a:prstDash val="solid"/>
                </a:ln>
                <a:solidFill>
                  <a:schemeClr val="accent2">
                    <a:lumMod val="40000"/>
                    <a:lumOff val="60000"/>
                  </a:schemeClr>
                </a:solidFill>
              </a:rPr>
              <a:t>P</a:t>
            </a:r>
          </a:p>
          <a:p>
            <a:pPr algn="ctr"/>
            <a:r>
              <a:rPr lang="en-US" sz="4800" b="1" cap="none" spc="0" dirty="0">
                <a:ln w="22225">
                  <a:solidFill>
                    <a:schemeClr val="accent2"/>
                  </a:solidFill>
                  <a:prstDash val="solid"/>
                </a:ln>
                <a:solidFill>
                  <a:schemeClr val="accent2">
                    <a:lumMod val="40000"/>
                    <a:lumOff val="60000"/>
                  </a:schemeClr>
                </a:solidFill>
                <a:effectLst/>
              </a:rPr>
              <a:t>A</a:t>
            </a:r>
          </a:p>
          <a:p>
            <a:pPr algn="ctr"/>
            <a:r>
              <a:rPr lang="en-US" sz="4800" b="1" dirty="0">
                <a:ln w="22225">
                  <a:solidFill>
                    <a:schemeClr val="accent2"/>
                  </a:solidFill>
                  <a:prstDash val="solid"/>
                </a:ln>
                <a:solidFill>
                  <a:schemeClr val="accent2">
                    <a:lumMod val="40000"/>
                    <a:lumOff val="60000"/>
                  </a:schemeClr>
                </a:solidFill>
              </a:rPr>
              <a:t>M</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8" name="Picture 7">
            <a:extLst>
              <a:ext uri="{FF2B5EF4-FFF2-40B4-BE49-F238E27FC236}">
                <a16:creationId xmlns:a16="http://schemas.microsoft.com/office/drawing/2014/main" id="{1A6918A7-E49B-4196-826E-7E050571BE87}"/>
              </a:ext>
            </a:extLst>
          </p:cNvPr>
          <p:cNvPicPr>
            <a:picLocks noChangeAspect="1"/>
          </p:cNvPicPr>
          <p:nvPr/>
        </p:nvPicPr>
        <p:blipFill>
          <a:blip r:embed="rId4"/>
          <a:stretch>
            <a:fillRect/>
          </a:stretch>
        </p:blipFill>
        <p:spPr>
          <a:xfrm>
            <a:off x="1810312" y="4412779"/>
            <a:ext cx="387142" cy="436564"/>
          </a:xfrm>
          <a:prstGeom prst="rect">
            <a:avLst/>
          </a:prstGeom>
        </p:spPr>
      </p:pic>
      <p:sp>
        <p:nvSpPr>
          <p:cNvPr id="9" name="Rectangle 8">
            <a:extLst>
              <a:ext uri="{FF2B5EF4-FFF2-40B4-BE49-F238E27FC236}">
                <a16:creationId xmlns:a16="http://schemas.microsoft.com/office/drawing/2014/main" id="{2E3E74F2-4408-49E3-8755-29E658DE3B34}"/>
              </a:ext>
            </a:extLst>
          </p:cNvPr>
          <p:cNvSpPr/>
          <p:nvPr/>
        </p:nvSpPr>
        <p:spPr>
          <a:xfrm>
            <a:off x="6566533" y="5011060"/>
            <a:ext cx="2133601" cy="1169551"/>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425420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51BF87-5C2B-42D8-849E-352ADDBB8DFE}"/>
              </a:ext>
            </a:extLst>
          </p:cNvPr>
          <p:cNvSpPr>
            <a:spLocks noGrp="1"/>
          </p:cNvSpPr>
          <p:nvPr>
            <p:ph type="sldNum" sz="quarter" idx="12"/>
          </p:nvPr>
        </p:nvSpPr>
        <p:spPr/>
        <p:txBody>
          <a:bodyPr/>
          <a:lstStyle/>
          <a:p>
            <a:fld id="{9A664731-B56D-4414-BECE-95BED7F83A20}" type="slidenum">
              <a:rPr lang="en-US" smtClean="0"/>
              <a:t>14</a:t>
            </a:fld>
            <a:endParaRPr lang="en-US" dirty="0"/>
          </a:p>
        </p:txBody>
      </p:sp>
      <p:sp>
        <p:nvSpPr>
          <p:cNvPr id="3" name="Rectangle 2">
            <a:extLst>
              <a:ext uri="{FF2B5EF4-FFF2-40B4-BE49-F238E27FC236}">
                <a16:creationId xmlns:a16="http://schemas.microsoft.com/office/drawing/2014/main" id="{289456E0-DB9E-401F-B3A4-042FB7390B32}"/>
              </a:ext>
            </a:extLst>
          </p:cNvPr>
          <p:cNvSpPr/>
          <p:nvPr/>
        </p:nvSpPr>
        <p:spPr>
          <a:xfrm>
            <a:off x="3131657" y="1129546"/>
            <a:ext cx="5903497" cy="2677656"/>
          </a:xfrm>
          <a:prstGeom prst="rect">
            <a:avLst/>
          </a:prstGeom>
        </p:spPr>
        <p:txBody>
          <a:bodyPr wrap="square">
            <a:spAutoFit/>
          </a:bodyPr>
          <a:lstStyle/>
          <a:p>
            <a:r>
              <a:rPr lang="en-US" sz="1200" dirty="0"/>
              <a:t>In May 1776, the Americans were busy forming their own governments. Each state organized their government and adopted a </a:t>
            </a:r>
            <a:r>
              <a:rPr lang="en-US" sz="1200" i="1" dirty="0"/>
              <a:t>constitution</a:t>
            </a:r>
            <a:r>
              <a:rPr lang="en-US" sz="1200" dirty="0"/>
              <a:t>, or plan that explains how the government will operate. </a:t>
            </a:r>
          </a:p>
          <a:p>
            <a:endParaRPr lang="en-US" sz="1200" dirty="0"/>
          </a:p>
          <a:p>
            <a:r>
              <a:rPr lang="en-US" sz="1200" dirty="0"/>
              <a:t>By 1780 Connecticut and Rhode Island were the only states that followed their colonial charters instead of creating new constitutions. Most states included provisions to prevent abuses of power. Most constitutions included provisions for two-house, or </a:t>
            </a:r>
            <a:r>
              <a:rPr lang="en-US" sz="1200" i="1" dirty="0"/>
              <a:t>bicameral</a:t>
            </a:r>
            <a:r>
              <a:rPr lang="en-US" sz="1200" dirty="0"/>
              <a:t>, legislatures. The legislatures, made up of elected representatives of the people, were the most powerful branch of government. </a:t>
            </a:r>
          </a:p>
          <a:p>
            <a:endParaRPr lang="en-US" sz="1200" dirty="0"/>
          </a:p>
          <a:p>
            <a:r>
              <a:rPr lang="en-US" sz="1200" dirty="0"/>
              <a:t>Pennsylvania replaced the office of governor with an elected 12-member council. In order to vote, one had to be at least a 21 year old male and own property or pay taxes. Most states limited voting to white males, but a few permitted free black males to vote. There were disagreements as each state became self-governing.</a:t>
            </a:r>
          </a:p>
        </p:txBody>
      </p:sp>
      <p:pic>
        <p:nvPicPr>
          <p:cNvPr id="4" name="Picture 3">
            <a:extLst>
              <a:ext uri="{FF2B5EF4-FFF2-40B4-BE49-F238E27FC236}">
                <a16:creationId xmlns:a16="http://schemas.microsoft.com/office/drawing/2014/main" id="{0779AE35-533C-4957-B9CD-AF44F3B2F1E6}"/>
              </a:ext>
            </a:extLst>
          </p:cNvPr>
          <p:cNvPicPr>
            <a:picLocks noChangeAspect="1"/>
          </p:cNvPicPr>
          <p:nvPr/>
        </p:nvPicPr>
        <p:blipFill>
          <a:blip r:embed="rId2"/>
          <a:stretch>
            <a:fillRect/>
          </a:stretch>
        </p:blipFill>
        <p:spPr>
          <a:xfrm>
            <a:off x="31652" y="-29787"/>
            <a:ext cx="3057952" cy="3429479"/>
          </a:xfrm>
          <a:prstGeom prst="rect">
            <a:avLst/>
          </a:prstGeom>
        </p:spPr>
      </p:pic>
      <p:sp>
        <p:nvSpPr>
          <p:cNvPr id="5" name="Title 1">
            <a:extLst>
              <a:ext uri="{FF2B5EF4-FFF2-40B4-BE49-F238E27FC236}">
                <a16:creationId xmlns:a16="http://schemas.microsoft.com/office/drawing/2014/main" id="{F7659E0C-65A9-4D78-87A4-D3C592B722B2}"/>
              </a:ext>
            </a:extLst>
          </p:cNvPr>
          <p:cNvSpPr txBox="1">
            <a:spLocks/>
          </p:cNvSpPr>
          <p:nvPr/>
        </p:nvSpPr>
        <p:spPr>
          <a:xfrm>
            <a:off x="3208851" y="-48330"/>
            <a:ext cx="5935149" cy="17332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II. WEAKNESSES UNDER THE ARTICLES OF CONFEDERATION:</a:t>
            </a:r>
            <a:br>
              <a:rPr lang="en-US" sz="3200" b="1" dirty="0"/>
            </a:br>
            <a:endParaRPr lang="en-US" sz="3200" b="1" dirty="0"/>
          </a:p>
        </p:txBody>
      </p:sp>
      <p:pic>
        <p:nvPicPr>
          <p:cNvPr id="6" name="Picture 2">
            <a:extLst>
              <a:ext uri="{FF2B5EF4-FFF2-40B4-BE49-F238E27FC236}">
                <a16:creationId xmlns:a16="http://schemas.microsoft.com/office/drawing/2014/main" id="{8CDEF143-DA94-4E21-90EB-D8F462FC70E9}"/>
              </a:ext>
            </a:extLst>
          </p:cNvPr>
          <p:cNvPicPr>
            <a:picLocks noChangeAspect="1" noChangeArrowheads="1"/>
          </p:cNvPicPr>
          <p:nvPr/>
        </p:nvPicPr>
        <p:blipFill>
          <a:blip r:embed="rId3" cstate="print"/>
          <a:srcRect/>
          <a:stretch>
            <a:fillRect/>
          </a:stretch>
        </p:blipFill>
        <p:spPr bwMode="auto">
          <a:xfrm>
            <a:off x="101226" y="3447503"/>
            <a:ext cx="3057951" cy="3320744"/>
          </a:xfrm>
          <a:prstGeom prst="rect">
            <a:avLst/>
          </a:prstGeom>
          <a:noFill/>
          <a:ln w="9525">
            <a:noFill/>
            <a:miter lim="800000"/>
            <a:headEnd/>
            <a:tailEnd/>
          </a:ln>
        </p:spPr>
      </p:pic>
      <p:sp>
        <p:nvSpPr>
          <p:cNvPr id="7" name="Rectangle 6">
            <a:extLst>
              <a:ext uri="{FF2B5EF4-FFF2-40B4-BE49-F238E27FC236}">
                <a16:creationId xmlns:a16="http://schemas.microsoft.com/office/drawing/2014/main" id="{7DD08117-39D3-4C4C-9C09-2FE38541B84C}"/>
              </a:ext>
            </a:extLst>
          </p:cNvPr>
          <p:cNvSpPr/>
          <p:nvPr/>
        </p:nvSpPr>
        <p:spPr>
          <a:xfrm>
            <a:off x="3082570" y="3811012"/>
            <a:ext cx="723275" cy="3046988"/>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S</a:t>
            </a:r>
          </a:p>
          <a:p>
            <a:pPr algn="ctr"/>
            <a:r>
              <a:rPr lang="en-US" sz="4800" b="1" dirty="0">
                <a:ln w="22225">
                  <a:solidFill>
                    <a:schemeClr val="accent2"/>
                  </a:solidFill>
                  <a:prstDash val="solid"/>
                </a:ln>
                <a:solidFill>
                  <a:schemeClr val="accent2">
                    <a:lumMod val="40000"/>
                    <a:lumOff val="60000"/>
                  </a:schemeClr>
                </a:solidFill>
              </a:rPr>
              <a:t>P</a:t>
            </a:r>
          </a:p>
          <a:p>
            <a:pPr algn="ctr"/>
            <a:r>
              <a:rPr lang="en-US" sz="4800" b="1" cap="none" spc="0" dirty="0">
                <a:ln w="22225">
                  <a:solidFill>
                    <a:schemeClr val="accent2"/>
                  </a:solidFill>
                  <a:prstDash val="solid"/>
                </a:ln>
                <a:solidFill>
                  <a:schemeClr val="accent2">
                    <a:lumMod val="40000"/>
                    <a:lumOff val="60000"/>
                  </a:schemeClr>
                </a:solidFill>
                <a:effectLst/>
              </a:rPr>
              <a:t>A</a:t>
            </a:r>
          </a:p>
          <a:p>
            <a:pPr algn="ctr"/>
            <a:r>
              <a:rPr lang="en-US" sz="4800" b="1" dirty="0">
                <a:ln w="22225">
                  <a:solidFill>
                    <a:schemeClr val="accent2"/>
                  </a:solidFill>
                  <a:prstDash val="solid"/>
                </a:ln>
                <a:solidFill>
                  <a:schemeClr val="accent2">
                    <a:lumMod val="40000"/>
                    <a:lumOff val="60000"/>
                  </a:schemeClr>
                </a:solidFill>
              </a:rPr>
              <a:t>M</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8" name="Picture 7">
            <a:extLst>
              <a:ext uri="{FF2B5EF4-FFF2-40B4-BE49-F238E27FC236}">
                <a16:creationId xmlns:a16="http://schemas.microsoft.com/office/drawing/2014/main" id="{0EAA7CF4-07F9-4232-962A-D2965C97FDDD}"/>
              </a:ext>
            </a:extLst>
          </p:cNvPr>
          <p:cNvPicPr>
            <a:picLocks noChangeAspect="1"/>
          </p:cNvPicPr>
          <p:nvPr/>
        </p:nvPicPr>
        <p:blipFill>
          <a:blip r:embed="rId4"/>
          <a:stretch>
            <a:fillRect/>
          </a:stretch>
        </p:blipFill>
        <p:spPr>
          <a:xfrm>
            <a:off x="1938740" y="808273"/>
            <a:ext cx="387142" cy="436564"/>
          </a:xfrm>
          <a:prstGeom prst="rect">
            <a:avLst/>
          </a:prstGeom>
        </p:spPr>
      </p:pic>
    </p:spTree>
    <p:extLst>
      <p:ext uri="{BB962C8B-B14F-4D97-AF65-F5344CB8AC3E}">
        <p14:creationId xmlns:p14="http://schemas.microsoft.com/office/powerpoint/2010/main" val="205040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FD06F2-AE1D-43A5-9A15-6B0B2D1ABE90}"/>
              </a:ext>
            </a:extLst>
          </p:cNvPr>
          <p:cNvSpPr>
            <a:spLocks noGrp="1"/>
          </p:cNvSpPr>
          <p:nvPr>
            <p:ph type="sldNum" sz="quarter" idx="12"/>
          </p:nvPr>
        </p:nvSpPr>
        <p:spPr/>
        <p:txBody>
          <a:bodyPr/>
          <a:lstStyle/>
          <a:p>
            <a:fld id="{9A664731-B56D-4414-BECE-95BED7F83A20}" type="slidenum">
              <a:rPr lang="en-US" smtClean="0"/>
              <a:t>15</a:t>
            </a:fld>
            <a:endParaRPr lang="en-US" dirty="0"/>
          </a:p>
        </p:txBody>
      </p:sp>
      <p:pic>
        <p:nvPicPr>
          <p:cNvPr id="3" name="Picture 2">
            <a:extLst>
              <a:ext uri="{FF2B5EF4-FFF2-40B4-BE49-F238E27FC236}">
                <a16:creationId xmlns:a16="http://schemas.microsoft.com/office/drawing/2014/main" id="{9E79D701-2775-4621-87DA-981BC8089BC3}"/>
              </a:ext>
            </a:extLst>
          </p:cNvPr>
          <p:cNvPicPr>
            <a:picLocks noChangeAspect="1"/>
          </p:cNvPicPr>
          <p:nvPr/>
        </p:nvPicPr>
        <p:blipFill>
          <a:blip r:embed="rId2"/>
          <a:stretch>
            <a:fillRect/>
          </a:stretch>
        </p:blipFill>
        <p:spPr>
          <a:xfrm>
            <a:off x="0" y="0"/>
            <a:ext cx="3067478" cy="3305636"/>
          </a:xfrm>
          <a:prstGeom prst="rect">
            <a:avLst/>
          </a:prstGeom>
        </p:spPr>
      </p:pic>
      <p:sp>
        <p:nvSpPr>
          <p:cNvPr id="4" name="Title 1">
            <a:extLst>
              <a:ext uri="{FF2B5EF4-FFF2-40B4-BE49-F238E27FC236}">
                <a16:creationId xmlns:a16="http://schemas.microsoft.com/office/drawing/2014/main" id="{F278D741-EF4F-4BE4-AC54-326570D4E79F}"/>
              </a:ext>
            </a:extLst>
          </p:cNvPr>
          <p:cNvSpPr txBox="1">
            <a:spLocks/>
          </p:cNvSpPr>
          <p:nvPr/>
        </p:nvSpPr>
        <p:spPr>
          <a:xfrm>
            <a:off x="3163131" y="0"/>
            <a:ext cx="5935149" cy="17332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II. WEAKNESSES UNDER THE ARTICLES OF CONFEDERATION:</a:t>
            </a:r>
            <a:br>
              <a:rPr lang="en-US" sz="3200" b="1" dirty="0"/>
            </a:br>
            <a:endParaRPr lang="en-US" sz="3200" b="1" dirty="0"/>
          </a:p>
        </p:txBody>
      </p:sp>
      <p:pic>
        <p:nvPicPr>
          <p:cNvPr id="6" name="Picture 2" descr="Image result for thinglink">
            <a:extLst>
              <a:ext uri="{FF2B5EF4-FFF2-40B4-BE49-F238E27FC236}">
                <a16:creationId xmlns:a16="http://schemas.microsoft.com/office/drawing/2014/main" id="{686001B1-0650-41BE-BB5B-38D744BBDB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1381" y="1130126"/>
            <a:ext cx="1723638" cy="9695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9E347E5-1DA0-4D67-B6EE-07B204BA9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040562"/>
            <a:ext cx="1097029" cy="10970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77D006B-D847-432B-8097-5CAF647C53F2}"/>
              </a:ext>
            </a:extLst>
          </p:cNvPr>
          <p:cNvPicPr>
            <a:picLocks noChangeAspect="1"/>
          </p:cNvPicPr>
          <p:nvPr/>
        </p:nvPicPr>
        <p:blipFill>
          <a:blip r:embed="rId5"/>
          <a:stretch>
            <a:fillRect/>
          </a:stretch>
        </p:blipFill>
        <p:spPr>
          <a:xfrm>
            <a:off x="3943030" y="1013725"/>
            <a:ext cx="1448536" cy="1205718"/>
          </a:xfrm>
          <a:prstGeom prst="rect">
            <a:avLst/>
          </a:prstGeom>
        </p:spPr>
      </p:pic>
      <p:graphicFrame>
        <p:nvGraphicFramePr>
          <p:cNvPr id="9" name="Table 5">
            <a:extLst>
              <a:ext uri="{FF2B5EF4-FFF2-40B4-BE49-F238E27FC236}">
                <a16:creationId xmlns:a16="http://schemas.microsoft.com/office/drawing/2014/main" id="{6C74751B-26BF-4336-87BA-FACFDC8A2B1E}"/>
              </a:ext>
            </a:extLst>
          </p:cNvPr>
          <p:cNvGraphicFramePr>
            <a:graphicFrameLocks noGrp="1"/>
          </p:cNvGraphicFramePr>
          <p:nvPr>
            <p:extLst>
              <p:ext uri="{D42A27DB-BD31-4B8C-83A1-F6EECF244321}">
                <p14:modId xmlns:p14="http://schemas.microsoft.com/office/powerpoint/2010/main" val="481304681"/>
              </p:ext>
            </p:extLst>
          </p:nvPr>
        </p:nvGraphicFramePr>
        <p:xfrm>
          <a:off x="3352800" y="2725593"/>
          <a:ext cx="5745479" cy="3471546"/>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val="2490666099"/>
                    </a:ext>
                  </a:extLst>
                </a:gridCol>
                <a:gridCol w="3611879">
                  <a:extLst>
                    <a:ext uri="{9D8B030D-6E8A-4147-A177-3AD203B41FA5}">
                      <a16:colId xmlns:a16="http://schemas.microsoft.com/office/drawing/2014/main" val="2045088559"/>
                    </a:ext>
                  </a:extLst>
                </a:gridCol>
              </a:tblGrid>
              <a:tr h="305429">
                <a:tc gridSpan="2">
                  <a:txBody>
                    <a:bodyPr/>
                    <a:lstStyle/>
                    <a:p>
                      <a:pPr algn="ctr"/>
                      <a:r>
                        <a:rPr lang="en-US" b="1" dirty="0"/>
                        <a:t> Each State Only Received 1 Vote</a:t>
                      </a:r>
                      <a:endParaRPr lang="en-US" sz="1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US" b="1" dirty="0">
                        <a:latin typeface="KBSticktoIt" panose="02000603000000000000" pitchFamily="2" charset="0"/>
                        <a:ea typeface="KBSticktoIt" panose="02000603000000000000" pitchFamily="2"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462930"/>
                  </a:ext>
                </a:extLst>
              </a:tr>
              <a:tr h="534501">
                <a:tc>
                  <a:txBody>
                    <a:bodyPr/>
                    <a:lstStyle/>
                    <a:p>
                      <a:pPr algn="ctr"/>
                      <a:r>
                        <a:rPr lang="en-US" b="1" dirty="0">
                          <a:latin typeface="KBSticktoIt" panose="02000603000000000000" pitchFamily="2" charset="0"/>
                          <a:ea typeface="KBSticktoIt" panose="02000603000000000000" pitchFamily="2" charset="0"/>
                        </a:rPr>
                        <a:t>Historical Circumstances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a:latin typeface="KBSticktoIt" panose="02000603000000000000" pitchFamily="2" charset="0"/>
                          <a:ea typeface="KBSticktoIt" panose="02000603000000000000" pitchFamily="2" charset="0"/>
                        </a:rPr>
                        <a:t>Historical </a:t>
                      </a:r>
                    </a:p>
                    <a:p>
                      <a:pPr algn="ctr"/>
                      <a:r>
                        <a:rPr lang="en-US" b="1" dirty="0">
                          <a:latin typeface="KBSticktoIt" panose="02000603000000000000" pitchFamily="2" charset="0"/>
                          <a:ea typeface="KBSticktoIt" panose="02000603000000000000" pitchFamily="2" charset="0"/>
                        </a:rPr>
                        <a:t>Impact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425006"/>
                  </a:ext>
                </a:extLst>
              </a:tr>
              <a:tr h="2465706">
                <a:tc>
                  <a:txBody>
                    <a:bodyPr/>
                    <a:lstStyle/>
                    <a:p>
                      <a:pPr marL="274320" lvl="1" indent="-342900">
                        <a:buFont typeface="Wingdings" panose="05000000000000000000" pitchFamily="2" charset="2"/>
                        <a:buChar char="q"/>
                      </a:pPr>
                      <a:r>
                        <a:rPr lang="en-US" sz="1400" dirty="0"/>
                        <a:t>Each state received only ___ ________ ______________ of their ______________. </a:t>
                      </a:r>
                    </a:p>
                    <a:p>
                      <a:pPr marL="274320" lvl="1" indent="-342900">
                        <a:buFont typeface="Wingdings" panose="05000000000000000000" pitchFamily="2" charset="2"/>
                        <a:buChar char="q"/>
                      </a:pPr>
                      <a:r>
                        <a:rPr lang="en-US" sz="1400" dirty="0"/>
                        <a:t>Laws had to pass with at least ___/___ votes.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q"/>
                      </a:pPr>
                      <a:r>
                        <a:rPr lang="en-US" sz="1400" dirty="0"/>
                        <a:t> Very _______  laws were _____________. </a:t>
                      </a:r>
                    </a:p>
                    <a:p>
                      <a:pPr marL="285750" indent="-285750">
                        <a:buFont typeface="Wingdings" panose="05000000000000000000" pitchFamily="2" charset="2"/>
                        <a:buChar char="q"/>
                      </a:pPr>
                      <a:r>
                        <a:rPr lang="en-US" sz="1400" dirty="0"/>
                        <a:t> Americans were ___________ _____________ _____________________. </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Example: Delaware, had the least amount of people, while Virginia had the largest amount of people. However, both states received the _________ number of _________________.</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235793"/>
                  </a:ext>
                </a:extLst>
              </a:tr>
            </a:tbl>
          </a:graphicData>
        </a:graphic>
      </p:graphicFrame>
      <p:sp>
        <p:nvSpPr>
          <p:cNvPr id="10" name="Rectangle 9">
            <a:extLst>
              <a:ext uri="{FF2B5EF4-FFF2-40B4-BE49-F238E27FC236}">
                <a16:creationId xmlns:a16="http://schemas.microsoft.com/office/drawing/2014/main" id="{FFC01F07-8208-48A6-8B6B-53AF6B7FA761}"/>
              </a:ext>
            </a:extLst>
          </p:cNvPr>
          <p:cNvSpPr/>
          <p:nvPr/>
        </p:nvSpPr>
        <p:spPr>
          <a:xfrm>
            <a:off x="285750" y="3657600"/>
            <a:ext cx="2781728" cy="2492990"/>
          </a:xfrm>
          <a:custGeom>
            <a:avLst/>
            <a:gdLst>
              <a:gd name="connsiteX0" fmla="*/ 0 w 2781728"/>
              <a:gd name="connsiteY0" fmla="*/ 0 h 2492990"/>
              <a:gd name="connsiteX1" fmla="*/ 556346 w 2781728"/>
              <a:gd name="connsiteY1" fmla="*/ 0 h 2492990"/>
              <a:gd name="connsiteX2" fmla="*/ 1057057 w 2781728"/>
              <a:gd name="connsiteY2" fmla="*/ 0 h 2492990"/>
              <a:gd name="connsiteX3" fmla="*/ 1669037 w 2781728"/>
              <a:gd name="connsiteY3" fmla="*/ 0 h 2492990"/>
              <a:gd name="connsiteX4" fmla="*/ 2197565 w 2781728"/>
              <a:gd name="connsiteY4" fmla="*/ 0 h 2492990"/>
              <a:gd name="connsiteX5" fmla="*/ 2781728 w 2781728"/>
              <a:gd name="connsiteY5" fmla="*/ 0 h 2492990"/>
              <a:gd name="connsiteX6" fmla="*/ 2781728 w 2781728"/>
              <a:gd name="connsiteY6" fmla="*/ 448738 h 2492990"/>
              <a:gd name="connsiteX7" fmla="*/ 2781728 w 2781728"/>
              <a:gd name="connsiteY7" fmla="*/ 897476 h 2492990"/>
              <a:gd name="connsiteX8" fmla="*/ 2781728 w 2781728"/>
              <a:gd name="connsiteY8" fmla="*/ 1421004 h 2492990"/>
              <a:gd name="connsiteX9" fmla="*/ 2781728 w 2781728"/>
              <a:gd name="connsiteY9" fmla="*/ 1844813 h 2492990"/>
              <a:gd name="connsiteX10" fmla="*/ 2781728 w 2781728"/>
              <a:gd name="connsiteY10" fmla="*/ 2492990 h 2492990"/>
              <a:gd name="connsiteX11" fmla="*/ 2281017 w 2781728"/>
              <a:gd name="connsiteY11" fmla="*/ 2492990 h 2492990"/>
              <a:gd name="connsiteX12" fmla="*/ 1669037 w 2781728"/>
              <a:gd name="connsiteY12" fmla="*/ 2492990 h 2492990"/>
              <a:gd name="connsiteX13" fmla="*/ 1196143 w 2781728"/>
              <a:gd name="connsiteY13" fmla="*/ 2492990 h 2492990"/>
              <a:gd name="connsiteX14" fmla="*/ 639797 w 2781728"/>
              <a:gd name="connsiteY14" fmla="*/ 2492990 h 2492990"/>
              <a:gd name="connsiteX15" fmla="*/ 0 w 2781728"/>
              <a:gd name="connsiteY15" fmla="*/ 2492990 h 2492990"/>
              <a:gd name="connsiteX16" fmla="*/ 0 w 2781728"/>
              <a:gd name="connsiteY16" fmla="*/ 2019322 h 2492990"/>
              <a:gd name="connsiteX17" fmla="*/ 0 w 2781728"/>
              <a:gd name="connsiteY17" fmla="*/ 1595514 h 2492990"/>
              <a:gd name="connsiteX18" fmla="*/ 0 w 2781728"/>
              <a:gd name="connsiteY18" fmla="*/ 1047056 h 2492990"/>
              <a:gd name="connsiteX19" fmla="*/ 0 w 2781728"/>
              <a:gd name="connsiteY19" fmla="*/ 498598 h 2492990"/>
              <a:gd name="connsiteX20" fmla="*/ 0 w 2781728"/>
              <a:gd name="connsiteY20" fmla="*/ 0 h 2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81728" h="2492990" fill="none" extrusionOk="0">
                <a:moveTo>
                  <a:pt x="0" y="0"/>
                </a:moveTo>
                <a:cubicBezTo>
                  <a:pt x="240588" y="-13000"/>
                  <a:pt x="360845" y="2289"/>
                  <a:pt x="556346" y="0"/>
                </a:cubicBezTo>
                <a:cubicBezTo>
                  <a:pt x="751847" y="-2289"/>
                  <a:pt x="905797" y="35624"/>
                  <a:pt x="1057057" y="0"/>
                </a:cubicBezTo>
                <a:cubicBezTo>
                  <a:pt x="1208317" y="-35624"/>
                  <a:pt x="1493844" y="42703"/>
                  <a:pt x="1669037" y="0"/>
                </a:cubicBezTo>
                <a:cubicBezTo>
                  <a:pt x="1844230" y="-42703"/>
                  <a:pt x="1994901" y="2812"/>
                  <a:pt x="2197565" y="0"/>
                </a:cubicBezTo>
                <a:cubicBezTo>
                  <a:pt x="2400229" y="-2812"/>
                  <a:pt x="2539725" y="12997"/>
                  <a:pt x="2781728" y="0"/>
                </a:cubicBezTo>
                <a:cubicBezTo>
                  <a:pt x="2828649" y="220627"/>
                  <a:pt x="2750087" y="352606"/>
                  <a:pt x="2781728" y="448738"/>
                </a:cubicBezTo>
                <a:cubicBezTo>
                  <a:pt x="2813369" y="544870"/>
                  <a:pt x="2744648" y="803542"/>
                  <a:pt x="2781728" y="897476"/>
                </a:cubicBezTo>
                <a:cubicBezTo>
                  <a:pt x="2818808" y="991410"/>
                  <a:pt x="2728844" y="1305953"/>
                  <a:pt x="2781728" y="1421004"/>
                </a:cubicBezTo>
                <a:cubicBezTo>
                  <a:pt x="2834612" y="1536055"/>
                  <a:pt x="2771647" y="1687509"/>
                  <a:pt x="2781728" y="1844813"/>
                </a:cubicBezTo>
                <a:cubicBezTo>
                  <a:pt x="2791809" y="2002117"/>
                  <a:pt x="2707349" y="2248461"/>
                  <a:pt x="2781728" y="2492990"/>
                </a:cubicBezTo>
                <a:cubicBezTo>
                  <a:pt x="2651169" y="2542091"/>
                  <a:pt x="2445443" y="2452828"/>
                  <a:pt x="2281017" y="2492990"/>
                </a:cubicBezTo>
                <a:cubicBezTo>
                  <a:pt x="2116591" y="2533152"/>
                  <a:pt x="1950403" y="2421936"/>
                  <a:pt x="1669037" y="2492990"/>
                </a:cubicBezTo>
                <a:cubicBezTo>
                  <a:pt x="1387671" y="2564044"/>
                  <a:pt x="1330830" y="2451635"/>
                  <a:pt x="1196143" y="2492990"/>
                </a:cubicBezTo>
                <a:cubicBezTo>
                  <a:pt x="1061456" y="2534345"/>
                  <a:pt x="905727" y="2437762"/>
                  <a:pt x="639797" y="2492990"/>
                </a:cubicBezTo>
                <a:cubicBezTo>
                  <a:pt x="373867" y="2548218"/>
                  <a:pt x="145565" y="2472033"/>
                  <a:pt x="0" y="2492990"/>
                </a:cubicBezTo>
                <a:cubicBezTo>
                  <a:pt x="-50566" y="2291200"/>
                  <a:pt x="36254" y="2187402"/>
                  <a:pt x="0" y="2019322"/>
                </a:cubicBezTo>
                <a:cubicBezTo>
                  <a:pt x="-36254" y="1851242"/>
                  <a:pt x="26148" y="1798594"/>
                  <a:pt x="0" y="1595514"/>
                </a:cubicBezTo>
                <a:cubicBezTo>
                  <a:pt x="-26148" y="1392434"/>
                  <a:pt x="13368" y="1318807"/>
                  <a:pt x="0" y="1047056"/>
                </a:cubicBezTo>
                <a:cubicBezTo>
                  <a:pt x="-13368" y="775305"/>
                  <a:pt x="31561" y="681162"/>
                  <a:pt x="0" y="498598"/>
                </a:cubicBezTo>
                <a:cubicBezTo>
                  <a:pt x="-31561" y="316034"/>
                  <a:pt x="14539" y="129053"/>
                  <a:pt x="0" y="0"/>
                </a:cubicBezTo>
                <a:close/>
              </a:path>
              <a:path w="2781728" h="2492990" stroke="0" extrusionOk="0">
                <a:moveTo>
                  <a:pt x="0" y="0"/>
                </a:moveTo>
                <a:cubicBezTo>
                  <a:pt x="117558" y="-53697"/>
                  <a:pt x="286215" y="48802"/>
                  <a:pt x="472894" y="0"/>
                </a:cubicBezTo>
                <a:cubicBezTo>
                  <a:pt x="659573" y="-48802"/>
                  <a:pt x="864458" y="13690"/>
                  <a:pt x="973605" y="0"/>
                </a:cubicBezTo>
                <a:cubicBezTo>
                  <a:pt x="1082752" y="-13690"/>
                  <a:pt x="1311680" y="41437"/>
                  <a:pt x="1474316" y="0"/>
                </a:cubicBezTo>
                <a:cubicBezTo>
                  <a:pt x="1636952" y="-41437"/>
                  <a:pt x="1790280" y="46868"/>
                  <a:pt x="1947210" y="0"/>
                </a:cubicBezTo>
                <a:cubicBezTo>
                  <a:pt x="2104140" y="-46868"/>
                  <a:pt x="2525694" y="20053"/>
                  <a:pt x="2781728" y="0"/>
                </a:cubicBezTo>
                <a:cubicBezTo>
                  <a:pt x="2828778" y="149871"/>
                  <a:pt x="2780184" y="411019"/>
                  <a:pt x="2781728" y="548458"/>
                </a:cubicBezTo>
                <a:cubicBezTo>
                  <a:pt x="2783272" y="685897"/>
                  <a:pt x="2735205" y="879790"/>
                  <a:pt x="2781728" y="997196"/>
                </a:cubicBezTo>
                <a:cubicBezTo>
                  <a:pt x="2828251" y="1114602"/>
                  <a:pt x="2725777" y="1240500"/>
                  <a:pt x="2781728" y="1470864"/>
                </a:cubicBezTo>
                <a:cubicBezTo>
                  <a:pt x="2837679" y="1701228"/>
                  <a:pt x="2751660" y="1768152"/>
                  <a:pt x="2781728" y="1994392"/>
                </a:cubicBezTo>
                <a:cubicBezTo>
                  <a:pt x="2811796" y="2220632"/>
                  <a:pt x="2756026" y="2264332"/>
                  <a:pt x="2781728" y="2492990"/>
                </a:cubicBezTo>
                <a:cubicBezTo>
                  <a:pt x="2583465" y="2503556"/>
                  <a:pt x="2316781" y="2438730"/>
                  <a:pt x="2169748" y="2492990"/>
                </a:cubicBezTo>
                <a:cubicBezTo>
                  <a:pt x="2022715" y="2547250"/>
                  <a:pt x="1835043" y="2470668"/>
                  <a:pt x="1557768" y="2492990"/>
                </a:cubicBezTo>
                <a:cubicBezTo>
                  <a:pt x="1280493" y="2515312"/>
                  <a:pt x="1218468" y="2440903"/>
                  <a:pt x="973605" y="2492990"/>
                </a:cubicBezTo>
                <a:cubicBezTo>
                  <a:pt x="728742" y="2545077"/>
                  <a:pt x="481984" y="2379048"/>
                  <a:pt x="0" y="2492990"/>
                </a:cubicBezTo>
                <a:cubicBezTo>
                  <a:pt x="-10984" y="2368875"/>
                  <a:pt x="10972" y="2221724"/>
                  <a:pt x="0" y="1969462"/>
                </a:cubicBezTo>
                <a:cubicBezTo>
                  <a:pt x="-10972" y="1717200"/>
                  <a:pt x="9839" y="1692666"/>
                  <a:pt x="0" y="1421004"/>
                </a:cubicBezTo>
                <a:cubicBezTo>
                  <a:pt x="-9839" y="1149342"/>
                  <a:pt x="885" y="1132861"/>
                  <a:pt x="0" y="972266"/>
                </a:cubicBezTo>
                <a:cubicBezTo>
                  <a:pt x="-885" y="811671"/>
                  <a:pt x="22178" y="693003"/>
                  <a:pt x="0" y="473668"/>
                </a:cubicBezTo>
                <a:cubicBezTo>
                  <a:pt x="-22178" y="254333"/>
                  <a:pt x="12357" y="208047"/>
                  <a:pt x="0" y="0"/>
                </a:cubicBezTo>
                <a:close/>
              </a:path>
            </a:pathLst>
          </a:custGeom>
          <a:ln w="28575">
            <a:solidFill>
              <a:schemeClr val="tx1"/>
            </a:solidFill>
            <a:extLst>
              <a:ext uri="{C807C97D-BFC1-408E-A445-0C87EB9F89A2}">
                <ask:lineSketchStyleProps xmlns:ask="http://schemas.microsoft.com/office/drawing/2018/sketchyshapes" sd="4124884393">
                  <a:prstGeom prst="rect">
                    <a:avLst/>
                  </a:prstGeom>
                  <ask:type>
                    <ask:lineSketchScribble/>
                  </ask:type>
                </ask:lineSketchStyleProps>
              </a:ext>
            </a:extLst>
          </a:ln>
        </p:spPr>
        <p:txBody>
          <a:bodyPr wrap="square">
            <a:spAutoFit/>
          </a:bodyPr>
          <a:lstStyle/>
          <a:p>
            <a:pPr algn="ctr"/>
            <a:r>
              <a:rPr lang="en-US" sz="2000" dirty="0">
                <a:latin typeface="Harlow Solid Italic" panose="04030604020F02020D02" pitchFamily="82" charset="0"/>
              </a:rPr>
              <a:t>“ So long as any individual state has power to defeat the measures of the other twelve, our pretended union is but a name, and our confederation a cobweb.”</a:t>
            </a:r>
          </a:p>
          <a:p>
            <a:pPr algn="ctr"/>
            <a:r>
              <a:rPr lang="en-US" sz="1600" dirty="0"/>
              <a:t>Noah Webster, ca. 1780</a:t>
            </a:r>
          </a:p>
        </p:txBody>
      </p:sp>
      <p:pic>
        <p:nvPicPr>
          <p:cNvPr id="11" name="Picture 10">
            <a:extLst>
              <a:ext uri="{FF2B5EF4-FFF2-40B4-BE49-F238E27FC236}">
                <a16:creationId xmlns:a16="http://schemas.microsoft.com/office/drawing/2014/main" id="{664E1FDD-40B3-4C3E-B679-6199B7C5CF60}"/>
              </a:ext>
            </a:extLst>
          </p:cNvPr>
          <p:cNvPicPr>
            <a:picLocks noChangeAspect="1"/>
          </p:cNvPicPr>
          <p:nvPr/>
        </p:nvPicPr>
        <p:blipFill>
          <a:blip r:embed="rId6"/>
          <a:stretch>
            <a:fillRect/>
          </a:stretch>
        </p:blipFill>
        <p:spPr>
          <a:xfrm>
            <a:off x="2133600" y="1908959"/>
            <a:ext cx="342948" cy="457264"/>
          </a:xfrm>
          <a:prstGeom prst="rect">
            <a:avLst/>
          </a:prstGeom>
        </p:spPr>
      </p:pic>
      <p:sp>
        <p:nvSpPr>
          <p:cNvPr id="13" name="Rectangle 12">
            <a:extLst>
              <a:ext uri="{FF2B5EF4-FFF2-40B4-BE49-F238E27FC236}">
                <a16:creationId xmlns:a16="http://schemas.microsoft.com/office/drawing/2014/main" id="{F7B79F04-22FD-4E0E-9024-E41792698455}"/>
              </a:ext>
            </a:extLst>
          </p:cNvPr>
          <p:cNvSpPr/>
          <p:nvPr/>
        </p:nvSpPr>
        <p:spPr>
          <a:xfrm>
            <a:off x="69784" y="6413698"/>
            <a:ext cx="9074216" cy="307777"/>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186579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A641C-1470-4690-B428-CF6D1213D1E9}"/>
              </a:ext>
            </a:extLst>
          </p:cNvPr>
          <p:cNvSpPr>
            <a:spLocks noGrp="1"/>
          </p:cNvSpPr>
          <p:nvPr>
            <p:ph type="sldNum" sz="quarter" idx="12"/>
          </p:nvPr>
        </p:nvSpPr>
        <p:spPr/>
        <p:txBody>
          <a:bodyPr/>
          <a:lstStyle/>
          <a:p>
            <a:fld id="{9A664731-B56D-4414-BECE-95BED7F83A20}" type="slidenum">
              <a:rPr lang="en-US" smtClean="0"/>
              <a:t>16</a:t>
            </a:fld>
            <a:endParaRPr lang="en-US" dirty="0"/>
          </a:p>
        </p:txBody>
      </p:sp>
      <p:sp>
        <p:nvSpPr>
          <p:cNvPr id="3" name="Rectangle 2">
            <a:extLst>
              <a:ext uri="{FF2B5EF4-FFF2-40B4-BE49-F238E27FC236}">
                <a16:creationId xmlns:a16="http://schemas.microsoft.com/office/drawing/2014/main" id="{F58B18F4-CFE6-49D6-9211-5C4A0BCF1BE7}"/>
              </a:ext>
            </a:extLst>
          </p:cNvPr>
          <p:cNvSpPr/>
          <p:nvPr/>
        </p:nvSpPr>
        <p:spPr>
          <a:xfrm>
            <a:off x="0" y="598209"/>
            <a:ext cx="5334000" cy="6766852"/>
          </a:xfrm>
          <a:prstGeom prst="rect">
            <a:avLst/>
          </a:prstGeom>
        </p:spPr>
        <p:txBody>
          <a:bodyPr wrap="square">
            <a:spAutoFit/>
          </a:bodyPr>
          <a:lstStyle/>
          <a:p>
            <a:pPr>
              <a:lnSpc>
                <a:spcPct val="115000"/>
              </a:lnSpc>
              <a:spcBef>
                <a:spcPts val="600"/>
              </a:spcBef>
            </a:pPr>
            <a:r>
              <a:rPr lang="en-US" sz="1100" b="1" dirty="0">
                <a:solidFill>
                  <a:srgbClr val="000000"/>
                </a:solidFill>
                <a:latin typeface="Arial" panose="020B0604020202020204" pitchFamily="34" charset="0"/>
                <a:ea typeface="Arial" panose="020B0604020202020204" pitchFamily="34" charset="0"/>
              </a:rPr>
              <a:t>Problem #1</a:t>
            </a:r>
            <a:endParaRPr lang="en-US" sz="1100" dirty="0">
              <a:solidFill>
                <a:srgbClr val="000000"/>
              </a:solidFill>
              <a:latin typeface="Arial" panose="020B0604020202020204" pitchFamily="34" charset="0"/>
              <a:ea typeface="Arial" panose="020B0604020202020204" pitchFamily="34" charset="0"/>
            </a:endParaRPr>
          </a:p>
          <a:p>
            <a:pPr>
              <a:lnSpc>
                <a:spcPct val="115000"/>
              </a:lnSpc>
              <a:spcBef>
                <a:spcPts val="600"/>
              </a:spcBef>
            </a:pPr>
            <a:r>
              <a:rPr lang="en-US" sz="1100" dirty="0">
                <a:solidFill>
                  <a:srgbClr val="000000"/>
                </a:solidFill>
                <a:latin typeface="Arial" panose="020B0604020202020204" pitchFamily="34" charset="0"/>
                <a:ea typeface="Arial" panose="020B0604020202020204" pitchFamily="34" charset="0"/>
              </a:rPr>
              <a:t>Massachusetts is in extreme debt.  In order to keep their government operating, they have imposed very high taxes on farmland.  Farmers have rebelled against the government and fighting has taken place.  Massachusetts has a small state militia (army), but they are losing control of the situation.</a:t>
            </a:r>
          </a:p>
          <a:p>
            <a:pPr>
              <a:lnSpc>
                <a:spcPct val="115000"/>
              </a:lnSpc>
              <a:spcBef>
                <a:spcPts val="600"/>
              </a:spcBef>
            </a:pPr>
            <a:r>
              <a:rPr lang="en-US" sz="1100" b="1" dirty="0">
                <a:solidFill>
                  <a:srgbClr val="000000"/>
                </a:solidFill>
                <a:latin typeface="Arial" panose="020B0604020202020204" pitchFamily="34" charset="0"/>
                <a:ea typeface="Arial" panose="020B0604020202020204" pitchFamily="34" charset="0"/>
              </a:rPr>
              <a:t>They are asking Congress:</a:t>
            </a:r>
            <a:endParaRPr lang="en-US" sz="1100" dirty="0">
              <a:solidFill>
                <a:srgbClr val="000000"/>
              </a:solidFill>
              <a:latin typeface="Arial" panose="020B0604020202020204" pitchFamily="34" charset="0"/>
              <a:ea typeface="Arial" panose="020B0604020202020204" pitchFamily="34" charset="0"/>
            </a:endParaRPr>
          </a:p>
          <a:p>
            <a:pPr>
              <a:lnSpc>
                <a:spcPct val="115000"/>
              </a:lnSpc>
              <a:spcBef>
                <a:spcPts val="600"/>
              </a:spcBef>
            </a:pPr>
            <a:r>
              <a:rPr lang="en-US" sz="1100" dirty="0">
                <a:solidFill>
                  <a:srgbClr val="000000"/>
                </a:solidFill>
                <a:latin typeface="Arial" panose="020B0604020202020204" pitchFamily="34" charset="0"/>
                <a:ea typeface="Arial" panose="020B0604020202020204" pitchFamily="34" charset="0"/>
              </a:rPr>
              <a:t>-To send troops to help control the situation (9/13 votes required)</a:t>
            </a:r>
          </a:p>
          <a:p>
            <a:pPr>
              <a:lnSpc>
                <a:spcPct val="115000"/>
              </a:lnSpc>
              <a:spcBef>
                <a:spcPts val="600"/>
              </a:spcBef>
            </a:pPr>
            <a:r>
              <a:rPr lang="en-US" sz="1100" dirty="0">
                <a:solidFill>
                  <a:srgbClr val="000000"/>
                </a:solidFill>
                <a:latin typeface="Arial" panose="020B0604020202020204" pitchFamily="34" charset="0"/>
                <a:ea typeface="Arial" panose="020B0604020202020204" pitchFamily="34" charset="0"/>
              </a:rPr>
              <a:t>-To raise a force of 1000 troops and $2000 (each state decides what to send)</a:t>
            </a:r>
          </a:p>
          <a:p>
            <a:pPr>
              <a:lnSpc>
                <a:spcPct val="115000"/>
              </a:lnSpc>
            </a:pPr>
            <a:r>
              <a:rPr lang="en-US" sz="1100" dirty="0">
                <a:solidFill>
                  <a:srgbClr val="000000"/>
                </a:solidFill>
                <a:latin typeface="Arial" panose="020B0604020202020204" pitchFamily="34" charset="0"/>
                <a:ea typeface="Arial" panose="020B0604020202020204" pitchFamily="34" charset="0"/>
              </a:rPr>
              <a:t> </a:t>
            </a:r>
          </a:p>
          <a:p>
            <a:pPr>
              <a:lnSpc>
                <a:spcPct val="115000"/>
              </a:lnSpc>
            </a:pPr>
            <a:r>
              <a:rPr lang="en-US" sz="1100" dirty="0">
                <a:solidFill>
                  <a:srgbClr val="000000"/>
                </a:solidFill>
                <a:latin typeface="Arial" panose="020B0604020202020204" pitchFamily="34" charset="0"/>
                <a:ea typeface="Arial" panose="020B0604020202020204" pitchFamily="34" charset="0"/>
              </a:rPr>
              <a:t> </a:t>
            </a:r>
          </a:p>
          <a:p>
            <a:pPr>
              <a:lnSpc>
                <a:spcPct val="115000"/>
              </a:lnSpc>
            </a:pPr>
            <a:r>
              <a:rPr lang="en-US" sz="1100" b="1" dirty="0">
                <a:solidFill>
                  <a:srgbClr val="000000"/>
                </a:solidFill>
                <a:latin typeface="Arial" panose="020B0604020202020204" pitchFamily="34" charset="0"/>
                <a:ea typeface="Arial" panose="020B0604020202020204" pitchFamily="34" charset="0"/>
              </a:rPr>
              <a:t>Problem #2</a:t>
            </a:r>
            <a:endParaRPr lang="en-US" sz="1100" dirty="0">
              <a:solidFill>
                <a:srgbClr val="000000"/>
              </a:solidFill>
              <a:latin typeface="Arial" panose="020B0604020202020204" pitchFamily="34" charset="0"/>
              <a:ea typeface="Arial" panose="020B0604020202020204" pitchFamily="34" charset="0"/>
            </a:endParaRPr>
          </a:p>
          <a:p>
            <a:pPr>
              <a:lnSpc>
                <a:spcPct val="115000"/>
              </a:lnSpc>
            </a:pPr>
            <a:r>
              <a:rPr lang="en-US" sz="1100" dirty="0">
                <a:solidFill>
                  <a:srgbClr val="000000"/>
                </a:solidFill>
                <a:latin typeface="Arial" panose="020B0604020202020204" pitchFamily="34" charset="0"/>
                <a:ea typeface="Arial" panose="020B0604020202020204" pitchFamily="34" charset="0"/>
              </a:rPr>
              <a:t> Part of New York under the leadership of Ethan Allen is demanding that they become a new state called Vermont.  They are threatening to ally themselves with Great Britain if Congress does not grant them statehood.</a:t>
            </a:r>
          </a:p>
          <a:p>
            <a:pPr>
              <a:lnSpc>
                <a:spcPct val="115000"/>
              </a:lnSpc>
              <a:spcBef>
                <a:spcPts val="600"/>
              </a:spcBef>
            </a:pPr>
            <a:r>
              <a:rPr lang="en-US" sz="1100" b="1" dirty="0">
                <a:solidFill>
                  <a:srgbClr val="000000"/>
                </a:solidFill>
                <a:latin typeface="Arial" panose="020B0604020202020204" pitchFamily="34" charset="0"/>
                <a:ea typeface="Arial" panose="020B0604020202020204" pitchFamily="34" charset="0"/>
              </a:rPr>
              <a:t>Congress must decide:</a:t>
            </a:r>
            <a:endParaRPr lang="en-US" sz="1100" dirty="0">
              <a:solidFill>
                <a:srgbClr val="000000"/>
              </a:solidFill>
              <a:latin typeface="Arial" panose="020B0604020202020204" pitchFamily="34" charset="0"/>
              <a:ea typeface="Arial" panose="020B0604020202020204" pitchFamily="34" charset="0"/>
            </a:endParaRPr>
          </a:p>
          <a:p>
            <a:pPr>
              <a:lnSpc>
                <a:spcPct val="115000"/>
              </a:lnSpc>
              <a:spcBef>
                <a:spcPts val="600"/>
              </a:spcBef>
            </a:pPr>
            <a:r>
              <a:rPr lang="en-US" sz="1100" dirty="0">
                <a:solidFill>
                  <a:srgbClr val="000000"/>
                </a:solidFill>
                <a:latin typeface="Arial" panose="020B0604020202020204" pitchFamily="34" charset="0"/>
                <a:ea typeface="Arial" panose="020B0604020202020204" pitchFamily="34" charset="0"/>
              </a:rPr>
              <a:t>-Should we allow Vermont to become a state (requires 9/13 votes to become a state)?</a:t>
            </a:r>
          </a:p>
          <a:p>
            <a:pPr>
              <a:lnSpc>
                <a:spcPct val="115000"/>
              </a:lnSpc>
            </a:pPr>
            <a:r>
              <a:rPr lang="en-US" sz="1100" dirty="0">
                <a:solidFill>
                  <a:srgbClr val="000000"/>
                </a:solidFill>
                <a:latin typeface="Arial" panose="020B0604020202020204" pitchFamily="34" charset="0"/>
                <a:ea typeface="Arial" panose="020B0604020202020204" pitchFamily="34" charset="0"/>
              </a:rPr>
              <a:t> </a:t>
            </a:r>
          </a:p>
          <a:p>
            <a:pPr>
              <a:lnSpc>
                <a:spcPct val="115000"/>
              </a:lnSpc>
            </a:pPr>
            <a:r>
              <a:rPr lang="en-US" sz="1100" dirty="0">
                <a:solidFill>
                  <a:srgbClr val="000000"/>
                </a:solidFill>
                <a:latin typeface="Arial" panose="020B0604020202020204" pitchFamily="34" charset="0"/>
                <a:ea typeface="Arial" panose="020B0604020202020204" pitchFamily="34" charset="0"/>
              </a:rPr>
              <a:t> </a:t>
            </a:r>
          </a:p>
          <a:p>
            <a:pPr>
              <a:lnSpc>
                <a:spcPct val="115000"/>
              </a:lnSpc>
            </a:pPr>
            <a:r>
              <a:rPr lang="en-US" sz="1100" dirty="0">
                <a:solidFill>
                  <a:srgbClr val="000000"/>
                </a:solidFill>
                <a:latin typeface="Arial" panose="020B0604020202020204" pitchFamily="34" charset="0"/>
                <a:ea typeface="Arial" panose="020B0604020202020204" pitchFamily="34" charset="0"/>
              </a:rPr>
              <a:t> </a:t>
            </a:r>
            <a:r>
              <a:rPr lang="en-US" sz="1100" b="1" dirty="0">
                <a:solidFill>
                  <a:srgbClr val="000000"/>
                </a:solidFill>
                <a:latin typeface="Arial" panose="020B0604020202020204" pitchFamily="34" charset="0"/>
                <a:ea typeface="Arial" panose="020B0604020202020204" pitchFamily="34" charset="0"/>
              </a:rPr>
              <a:t> </a:t>
            </a:r>
            <a:endParaRPr lang="en-US" sz="1100" dirty="0">
              <a:solidFill>
                <a:srgbClr val="000000"/>
              </a:solidFill>
              <a:latin typeface="Arial" panose="020B0604020202020204" pitchFamily="34" charset="0"/>
              <a:ea typeface="Arial" panose="020B0604020202020204" pitchFamily="34" charset="0"/>
            </a:endParaRPr>
          </a:p>
          <a:p>
            <a:pPr>
              <a:lnSpc>
                <a:spcPct val="115000"/>
              </a:lnSpc>
            </a:pPr>
            <a:r>
              <a:rPr lang="en-US" sz="1100" b="1" dirty="0">
                <a:solidFill>
                  <a:srgbClr val="000000"/>
                </a:solidFill>
                <a:latin typeface="Arial" panose="020B0604020202020204" pitchFamily="34" charset="0"/>
                <a:ea typeface="Arial" panose="020B0604020202020204" pitchFamily="34" charset="0"/>
              </a:rPr>
              <a:t>Problem #3</a:t>
            </a:r>
            <a:endParaRPr lang="en-US" sz="1100" dirty="0">
              <a:solidFill>
                <a:srgbClr val="000000"/>
              </a:solidFill>
              <a:latin typeface="Arial" panose="020B0604020202020204" pitchFamily="34" charset="0"/>
              <a:ea typeface="Arial" panose="020B0604020202020204" pitchFamily="34" charset="0"/>
            </a:endParaRPr>
          </a:p>
          <a:p>
            <a:pPr>
              <a:lnSpc>
                <a:spcPct val="115000"/>
              </a:lnSpc>
            </a:pPr>
            <a:r>
              <a:rPr lang="en-US" sz="1100" dirty="0">
                <a:solidFill>
                  <a:srgbClr val="000000"/>
                </a:solidFill>
                <a:latin typeface="Arial" panose="020B0604020202020204" pitchFamily="34" charset="0"/>
                <a:ea typeface="Arial" panose="020B0604020202020204" pitchFamily="34" charset="0"/>
              </a:rPr>
              <a:t> Georgia is charging South Carolina merchants extremely high taxes to buy their products.  South Carolina farmers are threatening to riot if the South Carolina government cannot convince Georgia to lower its taxes.  Georgia says that it must charge high taxes because their economy is doing terribly since the war. </a:t>
            </a:r>
          </a:p>
          <a:p>
            <a:pPr>
              <a:lnSpc>
                <a:spcPct val="115000"/>
              </a:lnSpc>
            </a:pPr>
            <a:r>
              <a:rPr lang="en-US" sz="1100" dirty="0">
                <a:solidFill>
                  <a:srgbClr val="000000"/>
                </a:solidFill>
                <a:latin typeface="Arial" panose="020B0604020202020204" pitchFamily="34" charset="0"/>
                <a:ea typeface="Arial" panose="020B0604020202020204" pitchFamily="34" charset="0"/>
              </a:rPr>
              <a:t> </a:t>
            </a:r>
          </a:p>
          <a:p>
            <a:pPr>
              <a:lnSpc>
                <a:spcPct val="115000"/>
              </a:lnSpc>
            </a:pPr>
            <a:r>
              <a:rPr lang="en-US" sz="1100" b="1" dirty="0">
                <a:solidFill>
                  <a:srgbClr val="000000"/>
                </a:solidFill>
                <a:latin typeface="Arial" panose="020B0604020202020204" pitchFamily="34" charset="0"/>
                <a:ea typeface="Arial" panose="020B0604020202020204" pitchFamily="34" charset="0"/>
              </a:rPr>
              <a:t>South Carolina is asking Congress to:</a:t>
            </a:r>
            <a:endParaRPr lang="en-US" sz="1100" dirty="0">
              <a:solidFill>
                <a:srgbClr val="000000"/>
              </a:solidFill>
              <a:latin typeface="Arial" panose="020B0604020202020204" pitchFamily="34" charset="0"/>
              <a:ea typeface="Arial" panose="020B0604020202020204" pitchFamily="34" charset="0"/>
            </a:endParaRPr>
          </a:p>
          <a:p>
            <a:pPr>
              <a:lnSpc>
                <a:spcPct val="115000"/>
              </a:lnSpc>
            </a:pPr>
            <a:r>
              <a:rPr lang="en-US" sz="1100" dirty="0">
                <a:solidFill>
                  <a:srgbClr val="000000"/>
                </a:solidFill>
                <a:latin typeface="Arial" panose="020B0604020202020204" pitchFamily="34" charset="0"/>
                <a:ea typeface="Arial" panose="020B0604020202020204" pitchFamily="34" charset="0"/>
              </a:rPr>
              <a:t>Change the Articles to make it illegal for one state to tax another (Requires 13/13 votes).</a:t>
            </a:r>
          </a:p>
          <a:p>
            <a:pPr>
              <a:lnSpc>
                <a:spcPct val="115000"/>
              </a:lnSpc>
            </a:pPr>
            <a:r>
              <a:rPr lang="en-US" sz="1100" dirty="0">
                <a:solidFill>
                  <a:srgbClr val="000000"/>
                </a:solidFill>
                <a:latin typeface="Arial" panose="020B0604020202020204" pitchFamily="34" charset="0"/>
                <a:ea typeface="Arial" panose="020B0604020202020204" pitchFamily="34" charset="0"/>
              </a:rPr>
              <a:t> </a:t>
            </a:r>
          </a:p>
          <a:p>
            <a:pPr>
              <a:lnSpc>
                <a:spcPct val="115000"/>
              </a:lnSpc>
            </a:pPr>
            <a:r>
              <a:rPr lang="en-US" sz="1100" dirty="0">
                <a:solidFill>
                  <a:srgbClr val="000000"/>
                </a:solidFill>
                <a:latin typeface="Arial" panose="020B0604020202020204" pitchFamily="34" charset="0"/>
                <a:ea typeface="Arial" panose="020B0604020202020204" pitchFamily="34" charset="0"/>
              </a:rPr>
              <a:t> </a:t>
            </a:r>
          </a:p>
          <a:p>
            <a:pPr>
              <a:lnSpc>
                <a:spcPct val="115000"/>
              </a:lnSpc>
            </a:pPr>
            <a:r>
              <a:rPr lang="en-US" sz="1100" dirty="0">
                <a:solidFill>
                  <a:srgbClr val="000000"/>
                </a:solidFill>
                <a:latin typeface="Arial" panose="020B0604020202020204" pitchFamily="34" charset="0"/>
                <a:ea typeface="Arial" panose="020B0604020202020204" pitchFamily="34" charset="0"/>
              </a:rPr>
              <a:t> </a:t>
            </a:r>
          </a:p>
        </p:txBody>
      </p:sp>
      <p:sp>
        <p:nvSpPr>
          <p:cNvPr id="4" name="Rectangle 3">
            <a:extLst>
              <a:ext uri="{FF2B5EF4-FFF2-40B4-BE49-F238E27FC236}">
                <a16:creationId xmlns:a16="http://schemas.microsoft.com/office/drawing/2014/main" id="{B7799010-6773-4EB9-A30D-C9DB13CC82C2}"/>
              </a:ext>
            </a:extLst>
          </p:cNvPr>
          <p:cNvSpPr/>
          <p:nvPr/>
        </p:nvSpPr>
        <p:spPr>
          <a:xfrm>
            <a:off x="5634575" y="4050521"/>
            <a:ext cx="3352800" cy="1260986"/>
          </a:xfrm>
          <a:prstGeom prst="rect">
            <a:avLst/>
          </a:prstGeom>
        </p:spPr>
        <p:txBody>
          <a:bodyPr wrap="square">
            <a:spAutoFit/>
          </a:bodyPr>
          <a:lstStyle/>
          <a:p>
            <a:pPr algn="ctr">
              <a:lnSpc>
                <a:spcPct val="90000"/>
              </a:lnSpc>
              <a:spcAft>
                <a:spcPts val="600"/>
              </a:spcAft>
            </a:pPr>
            <a:r>
              <a:rPr lang="en-US" sz="2800" b="1" dirty="0">
                <a:latin typeface="KBCuriousSoul" panose="02000603000000000000" pitchFamily="2" charset="0"/>
                <a:ea typeface="KBCuriousSoul" panose="02000603000000000000" pitchFamily="2" charset="0"/>
              </a:rPr>
              <a:t>Articles of Confederation Mock Congress</a:t>
            </a:r>
          </a:p>
        </p:txBody>
      </p:sp>
      <p:sp>
        <p:nvSpPr>
          <p:cNvPr id="5" name="Title 1">
            <a:extLst>
              <a:ext uri="{FF2B5EF4-FFF2-40B4-BE49-F238E27FC236}">
                <a16:creationId xmlns:a16="http://schemas.microsoft.com/office/drawing/2014/main" id="{9207DF9C-F58E-4A45-A27E-2F0BC5EC5E39}"/>
              </a:ext>
            </a:extLst>
          </p:cNvPr>
          <p:cNvSpPr txBox="1">
            <a:spLocks/>
          </p:cNvSpPr>
          <p:nvPr/>
        </p:nvSpPr>
        <p:spPr>
          <a:xfrm>
            <a:off x="-300575" y="38100"/>
            <a:ext cx="9444575" cy="17332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II. WEAKNESSES UNDER THE ARTICLES OF CONFEDERATION:</a:t>
            </a:r>
            <a:br>
              <a:rPr lang="en-US" sz="2800" b="1" dirty="0"/>
            </a:br>
            <a:endParaRPr lang="en-US" sz="2800" b="1" dirty="0"/>
          </a:p>
        </p:txBody>
      </p:sp>
      <p:pic>
        <p:nvPicPr>
          <p:cNvPr id="6" name="Picture 5">
            <a:extLst>
              <a:ext uri="{FF2B5EF4-FFF2-40B4-BE49-F238E27FC236}">
                <a16:creationId xmlns:a16="http://schemas.microsoft.com/office/drawing/2014/main" id="{8A2E1E4F-9DB8-44E1-9856-C83A6BA83955}"/>
              </a:ext>
            </a:extLst>
          </p:cNvPr>
          <p:cNvPicPr>
            <a:picLocks noChangeAspect="1"/>
          </p:cNvPicPr>
          <p:nvPr/>
        </p:nvPicPr>
        <p:blipFill>
          <a:blip r:embed="rId2"/>
          <a:stretch>
            <a:fillRect/>
          </a:stretch>
        </p:blipFill>
        <p:spPr>
          <a:xfrm>
            <a:off x="5990381" y="500908"/>
            <a:ext cx="2864413" cy="3086805"/>
          </a:xfrm>
          <a:prstGeom prst="rect">
            <a:avLst/>
          </a:prstGeom>
        </p:spPr>
      </p:pic>
      <p:pic>
        <p:nvPicPr>
          <p:cNvPr id="7" name="Picture 6">
            <a:extLst>
              <a:ext uri="{FF2B5EF4-FFF2-40B4-BE49-F238E27FC236}">
                <a16:creationId xmlns:a16="http://schemas.microsoft.com/office/drawing/2014/main" id="{71F77951-969A-4D9B-8551-BD2FB532D3A1}"/>
              </a:ext>
            </a:extLst>
          </p:cNvPr>
          <p:cNvPicPr>
            <a:picLocks noChangeAspect="1"/>
          </p:cNvPicPr>
          <p:nvPr/>
        </p:nvPicPr>
        <p:blipFill>
          <a:blip r:embed="rId3"/>
          <a:stretch>
            <a:fillRect/>
          </a:stretch>
        </p:blipFill>
        <p:spPr>
          <a:xfrm>
            <a:off x="7924800" y="2358961"/>
            <a:ext cx="342948" cy="457264"/>
          </a:xfrm>
          <a:prstGeom prst="rect">
            <a:avLst/>
          </a:prstGeom>
        </p:spPr>
      </p:pic>
      <p:sp>
        <p:nvSpPr>
          <p:cNvPr id="8" name="Rectangle 7">
            <a:extLst>
              <a:ext uri="{FF2B5EF4-FFF2-40B4-BE49-F238E27FC236}">
                <a16:creationId xmlns:a16="http://schemas.microsoft.com/office/drawing/2014/main" id="{0520DD94-9271-4D02-9C66-02F08D3D0875}"/>
              </a:ext>
            </a:extLst>
          </p:cNvPr>
          <p:cNvSpPr/>
          <p:nvPr/>
        </p:nvSpPr>
        <p:spPr>
          <a:xfrm>
            <a:off x="5622543" y="5564219"/>
            <a:ext cx="3302054" cy="738664"/>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126192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95CA70-72B3-4460-A57E-8311F5560878}"/>
              </a:ext>
            </a:extLst>
          </p:cNvPr>
          <p:cNvSpPr>
            <a:spLocks noGrp="1"/>
          </p:cNvSpPr>
          <p:nvPr>
            <p:ph type="sldNum" sz="quarter" idx="12"/>
          </p:nvPr>
        </p:nvSpPr>
        <p:spPr/>
        <p:txBody>
          <a:bodyPr/>
          <a:lstStyle/>
          <a:p>
            <a:fld id="{9A664731-B56D-4414-BECE-95BED7F83A20}" type="slidenum">
              <a:rPr lang="en-US" smtClean="0"/>
              <a:t>17</a:t>
            </a:fld>
            <a:endParaRPr lang="en-US" dirty="0"/>
          </a:p>
        </p:txBody>
      </p:sp>
      <p:sp>
        <p:nvSpPr>
          <p:cNvPr id="3" name="Rectangle 2">
            <a:extLst>
              <a:ext uri="{FF2B5EF4-FFF2-40B4-BE49-F238E27FC236}">
                <a16:creationId xmlns:a16="http://schemas.microsoft.com/office/drawing/2014/main" id="{E4BC431A-2269-403A-B308-D7849249E942}"/>
              </a:ext>
            </a:extLst>
          </p:cNvPr>
          <p:cNvSpPr/>
          <p:nvPr/>
        </p:nvSpPr>
        <p:spPr>
          <a:xfrm>
            <a:off x="0" y="136525"/>
            <a:ext cx="6858000" cy="5483681"/>
          </a:xfrm>
          <a:prstGeom prst="rect">
            <a:avLst/>
          </a:prstGeom>
        </p:spPr>
        <p:txBody>
          <a:bodyPr wrap="square">
            <a:spAutoFit/>
          </a:bodyPr>
          <a:lstStyle/>
          <a:p>
            <a:pPr>
              <a:lnSpc>
                <a:spcPct val="115000"/>
              </a:lnSpc>
            </a:pPr>
            <a:r>
              <a:rPr lang="en-US" b="1" dirty="0">
                <a:solidFill>
                  <a:srgbClr val="000000"/>
                </a:solidFill>
                <a:latin typeface="Arial" panose="020B0604020202020204" pitchFamily="34" charset="0"/>
                <a:ea typeface="Arial" panose="020B0604020202020204" pitchFamily="34" charset="0"/>
              </a:rPr>
              <a:t>Discussion Questions:</a:t>
            </a:r>
            <a:r>
              <a:rPr lang="en-US" dirty="0">
                <a:solidFill>
                  <a:srgbClr val="000000"/>
                </a:solidFill>
                <a:latin typeface="Arial" panose="020B0604020202020204" pitchFamily="34" charset="0"/>
                <a:ea typeface="Arial" panose="020B0604020202020204" pitchFamily="34" charset="0"/>
              </a:rPr>
              <a:t> </a:t>
            </a:r>
          </a:p>
          <a:p>
            <a:pPr marL="342900" marR="0" lvl="0" indent="-342900">
              <a:spcBef>
                <a:spcPts val="600"/>
              </a:spcBef>
              <a:spcAft>
                <a:spcPts val="0"/>
              </a:spcAft>
              <a:buFont typeface="+mj-lt"/>
              <a:buAutoNum type="arabicPeriod"/>
            </a:pPr>
            <a:r>
              <a:rPr lang="en-US" dirty="0"/>
              <a:t>Did this system work well for your state?  Explain your answer.</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 </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  </a:t>
            </a:r>
          </a:p>
          <a:p>
            <a:pPr>
              <a:lnSpc>
                <a:spcPct val="115000"/>
              </a:lnSpc>
              <a:spcBef>
                <a:spcPts val="600"/>
              </a:spcBef>
            </a:pPr>
            <a:r>
              <a:rPr lang="en-US" dirty="0">
                <a:solidFill>
                  <a:srgbClr val="000000"/>
                </a:solidFill>
                <a:latin typeface="Arial" panose="020B0604020202020204" pitchFamily="34" charset="0"/>
              </a:rPr>
              <a:t>2. </a:t>
            </a:r>
            <a:r>
              <a:rPr lang="en-US" dirty="0"/>
              <a:t>What were the advantages of this system of government?</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 </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  </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3. What were the disadvantages?</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 </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  </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4.  Is this a strong or weak central government? Why?</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 </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  </a:t>
            </a:r>
          </a:p>
          <a:p>
            <a:pPr>
              <a:lnSpc>
                <a:spcPct val="115000"/>
              </a:lnSpc>
              <a:spcBef>
                <a:spcPts val="600"/>
              </a:spcBef>
            </a:pPr>
            <a:r>
              <a:rPr lang="en-US" dirty="0">
                <a:solidFill>
                  <a:srgbClr val="000000"/>
                </a:solidFill>
                <a:latin typeface="Arial" panose="020B0604020202020204" pitchFamily="34" charset="0"/>
                <a:ea typeface="Arial" panose="020B0604020202020204" pitchFamily="34" charset="0"/>
              </a:rPr>
              <a:t>5.  What improvements would you make to this system?</a:t>
            </a:r>
          </a:p>
        </p:txBody>
      </p:sp>
      <p:pic>
        <p:nvPicPr>
          <p:cNvPr id="4" name="Picture 3">
            <a:extLst>
              <a:ext uri="{FF2B5EF4-FFF2-40B4-BE49-F238E27FC236}">
                <a16:creationId xmlns:a16="http://schemas.microsoft.com/office/drawing/2014/main" id="{B11FCB4C-62BC-4D9B-8F05-564CAEABE55A}"/>
              </a:ext>
            </a:extLst>
          </p:cNvPr>
          <p:cNvPicPr>
            <a:picLocks noChangeAspect="1"/>
          </p:cNvPicPr>
          <p:nvPr/>
        </p:nvPicPr>
        <p:blipFill>
          <a:blip r:embed="rId2"/>
          <a:stretch>
            <a:fillRect/>
          </a:stretch>
        </p:blipFill>
        <p:spPr>
          <a:xfrm>
            <a:off x="7103145" y="-76200"/>
            <a:ext cx="2050593" cy="2209800"/>
          </a:xfrm>
          <a:prstGeom prst="rect">
            <a:avLst/>
          </a:prstGeom>
        </p:spPr>
      </p:pic>
      <p:pic>
        <p:nvPicPr>
          <p:cNvPr id="5" name="Picture 4">
            <a:extLst>
              <a:ext uri="{FF2B5EF4-FFF2-40B4-BE49-F238E27FC236}">
                <a16:creationId xmlns:a16="http://schemas.microsoft.com/office/drawing/2014/main" id="{51DE10E3-C57E-4A39-9A83-E9DEF02CF405}"/>
              </a:ext>
            </a:extLst>
          </p:cNvPr>
          <p:cNvPicPr>
            <a:picLocks noChangeAspect="1"/>
          </p:cNvPicPr>
          <p:nvPr/>
        </p:nvPicPr>
        <p:blipFill>
          <a:blip r:embed="rId3"/>
          <a:stretch>
            <a:fillRect/>
          </a:stretch>
        </p:blipFill>
        <p:spPr>
          <a:xfrm>
            <a:off x="8515326" y="1143000"/>
            <a:ext cx="342948" cy="457264"/>
          </a:xfrm>
          <a:prstGeom prst="rect">
            <a:avLst/>
          </a:prstGeom>
        </p:spPr>
      </p:pic>
      <p:sp>
        <p:nvSpPr>
          <p:cNvPr id="6" name="Rectangle 5">
            <a:extLst>
              <a:ext uri="{FF2B5EF4-FFF2-40B4-BE49-F238E27FC236}">
                <a16:creationId xmlns:a16="http://schemas.microsoft.com/office/drawing/2014/main" id="{889C2521-5D51-4883-8C58-5E72E9544A34}"/>
              </a:ext>
            </a:extLst>
          </p:cNvPr>
          <p:cNvSpPr/>
          <p:nvPr/>
        </p:nvSpPr>
        <p:spPr>
          <a:xfrm>
            <a:off x="24063" y="6531629"/>
            <a:ext cx="9119937" cy="307777"/>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38955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B72340-C3A5-4E0C-B87B-1739CF426251}"/>
              </a:ext>
            </a:extLst>
          </p:cNvPr>
          <p:cNvSpPr>
            <a:spLocks noGrp="1"/>
          </p:cNvSpPr>
          <p:nvPr>
            <p:ph type="sldNum" sz="quarter" idx="12"/>
          </p:nvPr>
        </p:nvSpPr>
        <p:spPr>
          <a:xfrm>
            <a:off x="6553200" y="6356350"/>
            <a:ext cx="2133600" cy="365125"/>
          </a:xfrm>
        </p:spPr>
        <p:txBody>
          <a:bodyPr/>
          <a:lstStyle/>
          <a:p>
            <a:fld id="{9A664731-B56D-4414-BECE-95BED7F83A20}" type="slidenum">
              <a:rPr lang="en-US" smtClean="0"/>
              <a:t>18</a:t>
            </a:fld>
            <a:endParaRPr lang="en-US" dirty="0"/>
          </a:p>
        </p:txBody>
      </p:sp>
      <p:pic>
        <p:nvPicPr>
          <p:cNvPr id="3" name="Picture 2">
            <a:extLst>
              <a:ext uri="{FF2B5EF4-FFF2-40B4-BE49-F238E27FC236}">
                <a16:creationId xmlns:a16="http://schemas.microsoft.com/office/drawing/2014/main" id="{2D8F4D65-7CEF-4177-A00B-77145C104579}"/>
              </a:ext>
            </a:extLst>
          </p:cNvPr>
          <p:cNvPicPr>
            <a:picLocks noChangeAspect="1"/>
          </p:cNvPicPr>
          <p:nvPr/>
        </p:nvPicPr>
        <p:blipFill>
          <a:blip r:embed="rId2"/>
          <a:stretch>
            <a:fillRect/>
          </a:stretch>
        </p:blipFill>
        <p:spPr>
          <a:xfrm>
            <a:off x="-92345" y="-20583"/>
            <a:ext cx="3124636" cy="3258005"/>
          </a:xfrm>
          <a:prstGeom prst="rect">
            <a:avLst/>
          </a:prstGeom>
        </p:spPr>
      </p:pic>
      <p:sp>
        <p:nvSpPr>
          <p:cNvPr id="5" name="Title 1">
            <a:extLst>
              <a:ext uri="{FF2B5EF4-FFF2-40B4-BE49-F238E27FC236}">
                <a16:creationId xmlns:a16="http://schemas.microsoft.com/office/drawing/2014/main" id="{8FEF4F4A-274C-4334-9B98-4707677D7DD6}"/>
              </a:ext>
            </a:extLst>
          </p:cNvPr>
          <p:cNvSpPr txBox="1">
            <a:spLocks/>
          </p:cNvSpPr>
          <p:nvPr/>
        </p:nvSpPr>
        <p:spPr>
          <a:xfrm>
            <a:off x="3208851" y="0"/>
            <a:ext cx="5935149" cy="17332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II. WEAKNESSES UNDER THE ARTICLES OF CONFEDERATION:</a:t>
            </a:r>
            <a:br>
              <a:rPr lang="en-US" sz="3200" b="1" dirty="0"/>
            </a:br>
            <a:endParaRPr lang="en-US" sz="3200" b="1" dirty="0"/>
          </a:p>
        </p:txBody>
      </p:sp>
      <p:pic>
        <p:nvPicPr>
          <p:cNvPr id="6" name="Picture 2" descr="Image result for thinglink">
            <a:extLst>
              <a:ext uri="{FF2B5EF4-FFF2-40B4-BE49-F238E27FC236}">
                <a16:creationId xmlns:a16="http://schemas.microsoft.com/office/drawing/2014/main" id="{CA381DD7-A3C4-4F91-A924-0B53C03052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5409" y="1279181"/>
            <a:ext cx="1723637" cy="9695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B5DF4C8-89BC-483C-9E47-D7834A06F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164" y="1271829"/>
            <a:ext cx="969547" cy="9695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5">
            <a:extLst>
              <a:ext uri="{FF2B5EF4-FFF2-40B4-BE49-F238E27FC236}">
                <a16:creationId xmlns:a16="http://schemas.microsoft.com/office/drawing/2014/main" id="{A98C9A09-AFC9-45C8-831F-B367CFF5B067}"/>
              </a:ext>
            </a:extLst>
          </p:cNvPr>
          <p:cNvGraphicFramePr>
            <a:graphicFrameLocks noGrp="1"/>
          </p:cNvGraphicFramePr>
          <p:nvPr>
            <p:extLst>
              <p:ext uri="{D42A27DB-BD31-4B8C-83A1-F6EECF244321}">
                <p14:modId xmlns:p14="http://schemas.microsoft.com/office/powerpoint/2010/main" val="1815132225"/>
              </p:ext>
            </p:extLst>
          </p:nvPr>
        </p:nvGraphicFramePr>
        <p:xfrm>
          <a:off x="2841636" y="2438400"/>
          <a:ext cx="6180443" cy="4441703"/>
        </p:xfrm>
        <a:graphic>
          <a:graphicData uri="http://schemas.openxmlformats.org/drawingml/2006/table">
            <a:tbl>
              <a:tblPr firstRow="1" bandRow="1">
                <a:tableStyleId>{5940675A-B579-460E-94D1-54222C63F5DA}</a:tableStyleId>
              </a:tblPr>
              <a:tblGrid>
                <a:gridCol w="2645738">
                  <a:extLst>
                    <a:ext uri="{9D8B030D-6E8A-4147-A177-3AD203B41FA5}">
                      <a16:colId xmlns:a16="http://schemas.microsoft.com/office/drawing/2014/main" val="2490666099"/>
                    </a:ext>
                  </a:extLst>
                </a:gridCol>
                <a:gridCol w="3534705">
                  <a:extLst>
                    <a:ext uri="{9D8B030D-6E8A-4147-A177-3AD203B41FA5}">
                      <a16:colId xmlns:a16="http://schemas.microsoft.com/office/drawing/2014/main" val="2045088559"/>
                    </a:ext>
                  </a:extLst>
                </a:gridCol>
              </a:tblGrid>
              <a:tr h="344511">
                <a:tc gridSpan="2">
                  <a:txBody>
                    <a:bodyPr/>
                    <a:lstStyle/>
                    <a:p>
                      <a:pPr algn="ctr"/>
                      <a:r>
                        <a:rPr lang="en-US" b="1" dirty="0"/>
                        <a:t> Each State Only Received 1 Vote</a:t>
                      </a:r>
                      <a:endParaRPr lang="en-US" sz="1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US" b="1" dirty="0">
                        <a:latin typeface="KBSticktoIt" panose="02000603000000000000" pitchFamily="2" charset="0"/>
                        <a:ea typeface="KBSticktoIt" panose="02000603000000000000" pitchFamily="2"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462930"/>
                  </a:ext>
                </a:extLst>
              </a:tr>
              <a:tr h="653894">
                <a:tc>
                  <a:txBody>
                    <a:bodyPr/>
                    <a:lstStyle/>
                    <a:p>
                      <a:pPr algn="ctr"/>
                      <a:r>
                        <a:rPr lang="en-US" b="1" dirty="0">
                          <a:latin typeface="KBSticktoIt" panose="02000603000000000000" pitchFamily="2" charset="0"/>
                          <a:ea typeface="KBSticktoIt" panose="02000603000000000000" pitchFamily="2" charset="0"/>
                        </a:rPr>
                        <a:t>Historical Circumstances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a:latin typeface="KBSticktoIt" panose="02000603000000000000" pitchFamily="2" charset="0"/>
                          <a:ea typeface="KBSticktoIt" panose="02000603000000000000" pitchFamily="2" charset="0"/>
                        </a:rPr>
                        <a:t>Historical </a:t>
                      </a:r>
                    </a:p>
                    <a:p>
                      <a:pPr algn="ctr"/>
                      <a:r>
                        <a:rPr lang="en-US" b="1" dirty="0">
                          <a:latin typeface="KBSticktoIt" panose="02000603000000000000" pitchFamily="2" charset="0"/>
                          <a:ea typeface="KBSticktoIt" panose="02000603000000000000" pitchFamily="2" charset="0"/>
                        </a:rPr>
                        <a:t>Impact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425006"/>
                  </a:ext>
                </a:extLst>
              </a:tr>
              <a:tr h="3422049">
                <a:tc>
                  <a:txBody>
                    <a:bodyPr/>
                    <a:lstStyle/>
                    <a:p>
                      <a:pPr marL="274320" lvl="1" indent="-342900">
                        <a:buFont typeface="Wingdings" panose="05000000000000000000" pitchFamily="2" charset="2"/>
                        <a:buChar char="q"/>
                      </a:pPr>
                      <a:r>
                        <a:rPr lang="en-US" sz="1600" dirty="0"/>
                        <a:t>U.S. could _____ _________ or maintain a standing ________ or ___________. </a:t>
                      </a:r>
                    </a:p>
                    <a:p>
                      <a:pPr marL="0" lvl="1" indent="0">
                        <a:buFont typeface="Wingdings" panose="05000000000000000000" pitchFamily="2" charset="2"/>
                        <a:buNone/>
                      </a:pPr>
                      <a:endParaRPr lang="en-US" sz="1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q"/>
                      </a:pPr>
                      <a:r>
                        <a:rPr lang="en-US" sz="1600" dirty="0"/>
                        <a:t> _________________ refused to allow American farmers access to the ____________________ __________. </a:t>
                      </a:r>
                    </a:p>
                    <a:p>
                      <a:pPr marL="285750" indent="-285750">
                        <a:buFont typeface="Wingdings" panose="05000000000000000000" pitchFamily="2" charset="2"/>
                        <a:buChar char="q"/>
                      </a:pPr>
                      <a:r>
                        <a:rPr lang="en-US" sz="1600" dirty="0"/>
                        <a:t>The __________army refused to __________________ ______________ from forts on ______________ ________. </a:t>
                      </a:r>
                    </a:p>
                    <a:p>
                      <a:pPr marL="285750" indent="-285750">
                        <a:buFont typeface="Wingdings" panose="05000000000000000000" pitchFamily="2" charset="2"/>
                        <a:buChar char="q"/>
                      </a:pPr>
                      <a:r>
                        <a:rPr lang="en-US" sz="1600" dirty="0"/>
                        <a:t>Barbary _________________ attacked and ________________ American trade _________________(ships) off the coast of Africa (Mediterranean Sea).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235793"/>
                  </a:ext>
                </a:extLst>
              </a:tr>
            </a:tbl>
          </a:graphicData>
        </a:graphic>
      </p:graphicFrame>
      <p:pic>
        <p:nvPicPr>
          <p:cNvPr id="4" name="Picture 3">
            <a:extLst>
              <a:ext uri="{FF2B5EF4-FFF2-40B4-BE49-F238E27FC236}">
                <a16:creationId xmlns:a16="http://schemas.microsoft.com/office/drawing/2014/main" id="{BDED9A4E-16CA-4809-A62F-54B6E9213D96}"/>
              </a:ext>
            </a:extLst>
          </p:cNvPr>
          <p:cNvPicPr>
            <a:picLocks noChangeAspect="1"/>
          </p:cNvPicPr>
          <p:nvPr/>
        </p:nvPicPr>
        <p:blipFill>
          <a:blip r:embed="rId5"/>
          <a:stretch>
            <a:fillRect/>
          </a:stretch>
        </p:blipFill>
        <p:spPr>
          <a:xfrm>
            <a:off x="1160303" y="2165757"/>
            <a:ext cx="428685" cy="476316"/>
          </a:xfrm>
          <a:prstGeom prst="rect">
            <a:avLst/>
          </a:prstGeom>
        </p:spPr>
      </p:pic>
      <p:pic>
        <p:nvPicPr>
          <p:cNvPr id="10" name="Picture 2">
            <a:extLst>
              <a:ext uri="{FF2B5EF4-FFF2-40B4-BE49-F238E27FC236}">
                <a16:creationId xmlns:a16="http://schemas.microsoft.com/office/drawing/2014/main" id="{D2EE23C4-60AE-4415-94DB-F56FE1F508F2}"/>
              </a:ext>
            </a:extLst>
          </p:cNvPr>
          <p:cNvPicPr>
            <a:picLocks noChangeAspect="1" noChangeArrowheads="1"/>
          </p:cNvPicPr>
          <p:nvPr/>
        </p:nvPicPr>
        <p:blipFill>
          <a:blip r:embed="rId6" cstate="print"/>
          <a:srcRect/>
          <a:stretch>
            <a:fillRect/>
          </a:stretch>
        </p:blipFill>
        <p:spPr bwMode="auto">
          <a:xfrm>
            <a:off x="0" y="4516602"/>
            <a:ext cx="5410200" cy="2316859"/>
          </a:xfrm>
          <a:prstGeom prst="rect">
            <a:avLst/>
          </a:prstGeom>
          <a:noFill/>
          <a:ln w="9525">
            <a:noFill/>
            <a:miter lim="800000"/>
            <a:headEnd/>
            <a:tailEnd/>
          </a:ln>
        </p:spPr>
      </p:pic>
      <p:pic>
        <p:nvPicPr>
          <p:cNvPr id="11" name="Picture 10">
            <a:extLst>
              <a:ext uri="{FF2B5EF4-FFF2-40B4-BE49-F238E27FC236}">
                <a16:creationId xmlns:a16="http://schemas.microsoft.com/office/drawing/2014/main" id="{6D0BFDA4-D805-46FA-9854-07F97C10234A}"/>
              </a:ext>
            </a:extLst>
          </p:cNvPr>
          <p:cNvPicPr>
            <a:picLocks noChangeAspect="1"/>
          </p:cNvPicPr>
          <p:nvPr/>
        </p:nvPicPr>
        <p:blipFill>
          <a:blip r:embed="rId7"/>
          <a:stretch>
            <a:fillRect/>
          </a:stretch>
        </p:blipFill>
        <p:spPr>
          <a:xfrm>
            <a:off x="7086600" y="1279181"/>
            <a:ext cx="1234909" cy="1038608"/>
          </a:xfrm>
          <a:prstGeom prst="rect">
            <a:avLst/>
          </a:prstGeom>
        </p:spPr>
      </p:pic>
      <p:sp>
        <p:nvSpPr>
          <p:cNvPr id="12" name="Rectangle 11">
            <a:extLst>
              <a:ext uri="{FF2B5EF4-FFF2-40B4-BE49-F238E27FC236}">
                <a16:creationId xmlns:a16="http://schemas.microsoft.com/office/drawing/2014/main" id="{1B2873B9-8571-408C-B0DC-051E2894B68A}"/>
              </a:ext>
            </a:extLst>
          </p:cNvPr>
          <p:cNvSpPr/>
          <p:nvPr/>
        </p:nvSpPr>
        <p:spPr>
          <a:xfrm>
            <a:off x="8021" y="3425379"/>
            <a:ext cx="2658979" cy="738664"/>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235280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664731-B56D-4414-BECE-95BED7F83A20}" type="slidenum">
              <a:rPr lang="en-US" smtClean="0"/>
              <a:t>19</a:t>
            </a:fld>
            <a:endParaRPr lang="en-US" dirty="0"/>
          </a:p>
        </p:txBody>
      </p:sp>
      <p:sp>
        <p:nvSpPr>
          <p:cNvPr id="4" name="Rectangle 3">
            <a:extLst>
              <a:ext uri="{FF2B5EF4-FFF2-40B4-BE49-F238E27FC236}">
                <a16:creationId xmlns:a16="http://schemas.microsoft.com/office/drawing/2014/main" id="{36CA18E9-566B-41B8-A8E5-B33239DE940E}"/>
              </a:ext>
            </a:extLst>
          </p:cNvPr>
          <p:cNvSpPr/>
          <p:nvPr/>
        </p:nvSpPr>
        <p:spPr>
          <a:xfrm>
            <a:off x="2087499" y="-381000"/>
            <a:ext cx="4969002" cy="136034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500" b="1" u="sng" dirty="0">
              <a:latin typeface="+mj-lt"/>
              <a:ea typeface="+mj-ea"/>
              <a:cs typeface="+mj-cs"/>
            </a:endParaRPr>
          </a:p>
        </p:txBody>
      </p:sp>
      <p:graphicFrame>
        <p:nvGraphicFramePr>
          <p:cNvPr id="3" name="Table 4">
            <a:extLst>
              <a:ext uri="{FF2B5EF4-FFF2-40B4-BE49-F238E27FC236}">
                <a16:creationId xmlns:a16="http://schemas.microsoft.com/office/drawing/2014/main" id="{3E88363D-A854-4D58-9F95-DDC72B4F6EF5}"/>
              </a:ext>
            </a:extLst>
          </p:cNvPr>
          <p:cNvGraphicFramePr>
            <a:graphicFrameLocks noGrp="1"/>
          </p:cNvGraphicFramePr>
          <p:nvPr>
            <p:extLst>
              <p:ext uri="{D42A27DB-BD31-4B8C-83A1-F6EECF244321}">
                <p14:modId xmlns:p14="http://schemas.microsoft.com/office/powerpoint/2010/main" val="3169667178"/>
              </p:ext>
            </p:extLst>
          </p:nvPr>
        </p:nvGraphicFramePr>
        <p:xfrm>
          <a:off x="20052" y="1"/>
          <a:ext cx="9123948" cy="6831204"/>
        </p:xfrm>
        <a:graphic>
          <a:graphicData uri="http://schemas.openxmlformats.org/drawingml/2006/table">
            <a:tbl>
              <a:tblPr firstRow="1" bandRow="1">
                <a:tableStyleId>{5940675A-B579-460E-94D1-54222C63F5DA}</a:tableStyleId>
              </a:tblPr>
              <a:tblGrid>
                <a:gridCol w="2265948">
                  <a:extLst>
                    <a:ext uri="{9D8B030D-6E8A-4147-A177-3AD203B41FA5}">
                      <a16:colId xmlns:a16="http://schemas.microsoft.com/office/drawing/2014/main" val="2737921038"/>
                    </a:ext>
                  </a:extLst>
                </a:gridCol>
                <a:gridCol w="6858000">
                  <a:extLst>
                    <a:ext uri="{9D8B030D-6E8A-4147-A177-3AD203B41FA5}">
                      <a16:colId xmlns:a16="http://schemas.microsoft.com/office/drawing/2014/main" val="3762573633"/>
                    </a:ext>
                  </a:extLst>
                </a:gridCol>
              </a:tblGrid>
              <a:tr h="1335268">
                <a:tc gridSpan="2">
                  <a:txBody>
                    <a:bodyPr/>
                    <a:lstStyle/>
                    <a:p>
                      <a:pPr algn="ctr"/>
                      <a:r>
                        <a:rPr lang="en-US" sz="4000" dirty="0"/>
                        <a:t>Shays Rebellion (1786): </a:t>
                      </a:r>
                    </a:p>
                    <a:p>
                      <a:pPr algn="ctr"/>
                      <a:endParaRPr lang="en-US" sz="4000" dirty="0"/>
                    </a:p>
                  </a:txBody>
                  <a:tcPr/>
                </a:tc>
                <a:tc hMerge="1">
                  <a:txBody>
                    <a:bodyPr/>
                    <a:lstStyle/>
                    <a:p>
                      <a:endParaRPr lang="en-US" dirty="0"/>
                    </a:p>
                  </a:txBody>
                  <a:tcPr/>
                </a:tc>
                <a:extLst>
                  <a:ext uri="{0D108BD9-81ED-4DB2-BD59-A6C34878D82A}">
                    <a16:rowId xmlns:a16="http://schemas.microsoft.com/office/drawing/2014/main" val="3023010844"/>
                  </a:ext>
                </a:extLst>
              </a:tr>
              <a:tr h="782025">
                <a:tc>
                  <a:txBody>
                    <a:bodyPr/>
                    <a:lstStyle/>
                    <a:p>
                      <a:r>
                        <a:rPr lang="en-US" b="1" dirty="0"/>
                        <a:t>Who was involved in the rebellion?</a:t>
                      </a:r>
                    </a:p>
                  </a:txBody>
                  <a:tcPr/>
                </a:tc>
                <a:tc>
                  <a:txBody>
                    <a:bodyPr/>
                    <a:lstStyle/>
                    <a:p>
                      <a:pPr marL="285750" indent="-285750">
                        <a:buFont typeface="Wingdings" panose="05000000000000000000" pitchFamily="2" charset="2"/>
                        <a:buChar char="ü"/>
                      </a:pPr>
                      <a:r>
                        <a:rPr lang="en-US" sz="1400" dirty="0"/>
                        <a:t>Daniel Shays, a Massachusetts farmer and American __________________________________________________________ </a:t>
                      </a:r>
                    </a:p>
                    <a:p>
                      <a:pPr marL="285750" indent="-285750">
                        <a:buFont typeface="Wingdings" panose="05000000000000000000" pitchFamily="2" charset="2"/>
                        <a:buChar char="ü"/>
                      </a:pPr>
                      <a:r>
                        <a:rPr lang="en-US" sz="1400" dirty="0"/>
                        <a:t>More than 1,000 ____________________________________________ </a:t>
                      </a:r>
                    </a:p>
                  </a:txBody>
                  <a:tcPr/>
                </a:tc>
                <a:extLst>
                  <a:ext uri="{0D108BD9-81ED-4DB2-BD59-A6C34878D82A}">
                    <a16:rowId xmlns:a16="http://schemas.microsoft.com/office/drawing/2014/main" val="2444427245"/>
                  </a:ext>
                </a:extLst>
              </a:tr>
              <a:tr h="684271">
                <a:tc>
                  <a:txBody>
                    <a:bodyPr/>
                    <a:lstStyle/>
                    <a:p>
                      <a:r>
                        <a:rPr lang="en-US" b="1" dirty="0"/>
                        <a:t>Where did the Rebellion take place? </a:t>
                      </a:r>
                    </a:p>
                  </a:txBody>
                  <a:tcPr/>
                </a:tc>
                <a:tc>
                  <a:txBody>
                    <a:bodyPr/>
                    <a:lstStyle/>
                    <a:p>
                      <a:endParaRPr lang="en-US" sz="1400" dirty="0"/>
                    </a:p>
                  </a:txBody>
                  <a:tcPr/>
                </a:tc>
                <a:extLst>
                  <a:ext uri="{0D108BD9-81ED-4DB2-BD59-A6C34878D82A}">
                    <a16:rowId xmlns:a16="http://schemas.microsoft.com/office/drawing/2014/main" val="3365440203"/>
                  </a:ext>
                </a:extLst>
              </a:tr>
              <a:tr h="684271">
                <a:tc>
                  <a:txBody>
                    <a:bodyPr/>
                    <a:lstStyle/>
                    <a:p>
                      <a:r>
                        <a:rPr lang="en-US" b="1" dirty="0"/>
                        <a:t>When did the rebellion take place?</a:t>
                      </a:r>
                    </a:p>
                  </a:txBody>
                  <a:tcPr/>
                </a:tc>
                <a:tc>
                  <a:txBody>
                    <a:bodyPr/>
                    <a:lstStyle/>
                    <a:p>
                      <a:endParaRPr lang="en-US" sz="1400" dirty="0"/>
                    </a:p>
                  </a:txBody>
                  <a:tcPr/>
                </a:tc>
                <a:extLst>
                  <a:ext uri="{0D108BD9-81ED-4DB2-BD59-A6C34878D82A}">
                    <a16:rowId xmlns:a16="http://schemas.microsoft.com/office/drawing/2014/main" val="765317766"/>
                  </a:ext>
                </a:extLst>
              </a:tr>
              <a:tr h="1162364">
                <a:tc>
                  <a:txBody>
                    <a:bodyPr/>
                    <a:lstStyle/>
                    <a:p>
                      <a:r>
                        <a:rPr lang="en-US" b="1" dirty="0"/>
                        <a:t>What was the problem?</a:t>
                      </a:r>
                    </a:p>
                    <a:p>
                      <a:r>
                        <a:rPr lang="en-US" b="1" dirty="0"/>
                        <a:t>Why did the rebellion happen?</a:t>
                      </a:r>
                    </a:p>
                  </a:txBody>
                  <a:tcPr/>
                </a:tc>
                <a:tc>
                  <a:txBody>
                    <a:bodyPr/>
                    <a:lstStyle/>
                    <a:p>
                      <a:pPr marL="285750" indent="-285750">
                        <a:buFont typeface="Wingdings" panose="05000000000000000000" pitchFamily="2" charset="2"/>
                        <a:buChar char="ü"/>
                      </a:pPr>
                      <a:r>
                        <a:rPr lang="en-US" sz="1400" dirty="0"/>
                        <a:t>In an effort to _________________________________________________________, Massachusetts ________________________________________________________ _____________________________________. </a:t>
                      </a:r>
                    </a:p>
                    <a:p>
                      <a:pPr marL="285750" indent="-285750">
                        <a:buFont typeface="Wingdings" panose="05000000000000000000" pitchFamily="2" charset="2"/>
                        <a:buChar char="ü"/>
                      </a:pPr>
                      <a:r>
                        <a:rPr lang="en-US" sz="1400" dirty="0"/>
                        <a:t>Many farmers _______________________________________________________their taxes and ______________________________________________________________</a:t>
                      </a:r>
                    </a:p>
                  </a:txBody>
                  <a:tcPr/>
                </a:tc>
                <a:extLst>
                  <a:ext uri="{0D108BD9-81ED-4DB2-BD59-A6C34878D82A}">
                    <a16:rowId xmlns:a16="http://schemas.microsoft.com/office/drawing/2014/main" val="739114076"/>
                  </a:ext>
                </a:extLst>
              </a:tr>
              <a:tr h="915269">
                <a:tc>
                  <a:txBody>
                    <a:bodyPr/>
                    <a:lstStyle/>
                    <a:p>
                      <a:r>
                        <a:rPr lang="en-US" b="1" dirty="0"/>
                        <a:t>What occurred? </a:t>
                      </a:r>
                    </a:p>
                  </a:txBody>
                  <a:tcPr/>
                </a:tc>
                <a:tc>
                  <a:txBody>
                    <a:bodyPr/>
                    <a:lstStyle/>
                    <a:p>
                      <a:pPr marL="285750" indent="-285750">
                        <a:buFont typeface="Wingdings" panose="05000000000000000000" pitchFamily="2" charset="2"/>
                        <a:buChar char="ü"/>
                      </a:pPr>
                      <a:r>
                        <a:rPr lang="en-US" sz="1400" dirty="0"/>
                        <a:t>Shay’s led an ______________________________________________________. </a:t>
                      </a:r>
                    </a:p>
                    <a:p>
                      <a:pPr marL="285750" indent="-285750">
                        <a:buFont typeface="Wingdings" panose="05000000000000000000" pitchFamily="2" charset="2"/>
                        <a:buChar char="ü"/>
                      </a:pPr>
                      <a:endParaRPr lang="en-US" sz="1400" dirty="0"/>
                    </a:p>
                    <a:p>
                      <a:pPr marL="285750" indent="-285750">
                        <a:buFont typeface="Wingdings" panose="05000000000000000000" pitchFamily="2" charset="2"/>
                        <a:buChar char="ü"/>
                      </a:pPr>
                      <a:r>
                        <a:rPr lang="en-US" sz="1400" dirty="0"/>
                        <a:t>attacked and closed _________________________________________________ for 6 months.</a:t>
                      </a:r>
                    </a:p>
                  </a:txBody>
                  <a:tcPr/>
                </a:tc>
                <a:extLst>
                  <a:ext uri="{0D108BD9-81ED-4DB2-BD59-A6C34878D82A}">
                    <a16:rowId xmlns:a16="http://schemas.microsoft.com/office/drawing/2014/main" val="1850623347"/>
                  </a:ext>
                </a:extLst>
              </a:tr>
              <a:tr h="1211769">
                <a:tc>
                  <a:txBody>
                    <a:bodyPr/>
                    <a:lstStyle/>
                    <a:p>
                      <a:r>
                        <a:rPr lang="en-US" b="1" dirty="0"/>
                        <a:t>Why is this event so significant?</a:t>
                      </a:r>
                    </a:p>
                  </a:txBody>
                  <a:tcPr/>
                </a:tc>
                <a:tc>
                  <a:txBody>
                    <a:bodyPr/>
                    <a:lstStyle/>
                    <a:p>
                      <a:pPr marL="285750" indent="-285750">
                        <a:buFont typeface="Wingdings" panose="05000000000000000000" pitchFamily="2" charset="2"/>
                        <a:buChar char="ü"/>
                      </a:pPr>
                      <a:r>
                        <a:rPr lang="en-US" sz="1400" dirty="0"/>
                        <a:t>The rebellion convinced leaders that the _________________ _________________________________ especially the poor economy that resulted could lead to _______________ (loss of order) and the ___________________________________________.</a:t>
                      </a:r>
                      <a:endParaRPr lang="en-US" dirty="0"/>
                    </a:p>
                  </a:txBody>
                  <a:tcPr/>
                </a:tc>
                <a:extLst>
                  <a:ext uri="{0D108BD9-81ED-4DB2-BD59-A6C34878D82A}">
                    <a16:rowId xmlns:a16="http://schemas.microsoft.com/office/drawing/2014/main" val="813701748"/>
                  </a:ext>
                </a:extLst>
              </a:tr>
            </a:tbl>
          </a:graphicData>
        </a:graphic>
      </p:graphicFrame>
      <p:pic>
        <p:nvPicPr>
          <p:cNvPr id="9" name="Picture 8">
            <a:extLst>
              <a:ext uri="{FF2B5EF4-FFF2-40B4-BE49-F238E27FC236}">
                <a16:creationId xmlns:a16="http://schemas.microsoft.com/office/drawing/2014/main" id="{FAA849EE-8F33-40EA-B25B-DF4766EF5087}"/>
              </a:ext>
            </a:extLst>
          </p:cNvPr>
          <p:cNvPicPr>
            <a:picLocks noChangeAspect="1"/>
          </p:cNvPicPr>
          <p:nvPr/>
        </p:nvPicPr>
        <p:blipFill>
          <a:blip r:embed="rId2"/>
          <a:stretch>
            <a:fillRect/>
          </a:stretch>
        </p:blipFill>
        <p:spPr>
          <a:xfrm>
            <a:off x="28073" y="0"/>
            <a:ext cx="1448893" cy="1224709"/>
          </a:xfrm>
          <a:prstGeom prst="rect">
            <a:avLst/>
          </a:prstGeom>
        </p:spPr>
      </p:pic>
      <p:pic>
        <p:nvPicPr>
          <p:cNvPr id="10" name="Picture 2" descr="A picture containing indoor, black&#10;&#10;Description automatically generated">
            <a:extLst>
              <a:ext uri="{FF2B5EF4-FFF2-40B4-BE49-F238E27FC236}">
                <a16:creationId xmlns:a16="http://schemas.microsoft.com/office/drawing/2014/main" id="{191D99FF-9EEA-4D6F-9DBC-95BEA623A1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430" y="79731"/>
            <a:ext cx="1065246" cy="1065246"/>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11" name="Picture 10" descr="A close up of a device&#10;&#10;Description automatically generated">
            <a:hlinkClick r:id="rId4"/>
            <a:extLst>
              <a:ext uri="{FF2B5EF4-FFF2-40B4-BE49-F238E27FC236}">
                <a16:creationId xmlns:a16="http://schemas.microsoft.com/office/drawing/2014/main" id="{5F63A016-0CBE-41AE-9402-054382309E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632229"/>
            <a:ext cx="806116" cy="548844"/>
          </a:xfrm>
          <a:prstGeom prst="rect">
            <a:avLst/>
          </a:prstGeom>
          <a:effectLst>
            <a:outerShdw blurRad="406400" dist="317500" dir="5400000" sx="89000" sy="89000" rotWithShape="0">
              <a:prstClr val="black">
                <a:alpha val="15000"/>
              </a:prstClr>
            </a:outerShdw>
          </a:effectLst>
        </p:spPr>
      </p:pic>
      <p:sp>
        <p:nvSpPr>
          <p:cNvPr id="12" name="Rectangle 11">
            <a:extLst>
              <a:ext uri="{FF2B5EF4-FFF2-40B4-BE49-F238E27FC236}">
                <a16:creationId xmlns:a16="http://schemas.microsoft.com/office/drawing/2014/main" id="{20A5EF4A-4FC5-4360-862B-9DC44AD78A8F}"/>
              </a:ext>
            </a:extLst>
          </p:cNvPr>
          <p:cNvSpPr/>
          <p:nvPr/>
        </p:nvSpPr>
        <p:spPr>
          <a:xfrm>
            <a:off x="2283895" y="691207"/>
            <a:ext cx="2999801" cy="430887"/>
          </a:xfrm>
          <a:prstGeom prst="rect">
            <a:avLst/>
          </a:prstGeom>
        </p:spPr>
        <p:txBody>
          <a:bodyPr wrap="square">
            <a:spAutoFit/>
          </a:bodyPr>
          <a:lstStyle/>
          <a:p>
            <a:pPr>
              <a:spcAft>
                <a:spcPts val="600"/>
              </a:spcAft>
            </a:pPr>
            <a:r>
              <a:rPr lang="en-US" sz="1100" dirty="0">
                <a:hlinkClick r:id="rId4"/>
              </a:rPr>
              <a:t>https://www.youtube.com/watch?time_continue=195&amp;v=1pbJHH9F9-Q&amp;feature=emb_logo</a:t>
            </a:r>
            <a:endParaRPr lang="en-US" sz="1100" dirty="0"/>
          </a:p>
        </p:txBody>
      </p:sp>
    </p:spTree>
    <p:extLst>
      <p:ext uri="{BB962C8B-B14F-4D97-AF65-F5344CB8AC3E}">
        <p14:creationId xmlns:p14="http://schemas.microsoft.com/office/powerpoint/2010/main" val="159084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D3DBB61-79E0-4D7F-A91D-A3CC955CBA79}"/>
              </a:ext>
            </a:extLst>
          </p:cNvPr>
          <p:cNvSpPr txBox="1">
            <a:spLocks/>
          </p:cNvSpPr>
          <p:nvPr/>
        </p:nvSpPr>
        <p:spPr>
          <a:xfrm>
            <a:off x="5562599" y="-152400"/>
            <a:ext cx="3580987" cy="16927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700" b="1" dirty="0"/>
              <a:t>I. Articles of Confederation (1777-1789):</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2514600"/>
            <a:ext cx="4319267" cy="4435358"/>
          </a:xfrm>
          <a:prstGeom prst="rect">
            <a:avLst/>
          </a:prstGeom>
        </p:spPr>
        <p:txBody>
          <a:bodyPr vert="horz" lIns="91440" tIns="45720" rIns="91440" bIns="45720" rtlCol="0">
            <a:normAutofit/>
          </a:bodyPr>
          <a:lstStyle/>
          <a:p>
            <a:pPr marL="342900" indent="-285750">
              <a:lnSpc>
                <a:spcPct val="90000"/>
              </a:lnSpc>
              <a:spcAft>
                <a:spcPts val="600"/>
              </a:spcAft>
              <a:buFont typeface="Wingdings" panose="05000000000000000000" pitchFamily="2" charset="2"/>
              <a:buChar char="q"/>
            </a:pPr>
            <a:r>
              <a:rPr lang="en-US" sz="1400" dirty="0"/>
              <a:t>America’s system of __________________ during most of the _________________ _______________ &amp; _____  ___________ __________. </a:t>
            </a:r>
          </a:p>
          <a:p>
            <a:pPr marL="342900" indent="-285750">
              <a:lnSpc>
                <a:spcPct val="90000"/>
              </a:lnSpc>
              <a:spcAft>
                <a:spcPts val="600"/>
              </a:spcAft>
              <a:buFont typeface="Wingdings" panose="05000000000000000000" pitchFamily="2" charset="2"/>
              <a:buChar char="q"/>
            </a:pPr>
            <a:endParaRPr lang="en-US" sz="1400" dirty="0"/>
          </a:p>
          <a:p>
            <a:pPr marL="342900" indent="-285750">
              <a:lnSpc>
                <a:spcPct val="90000"/>
              </a:lnSpc>
              <a:spcAft>
                <a:spcPts val="600"/>
              </a:spcAft>
              <a:buFont typeface="Wingdings" panose="05000000000000000000" pitchFamily="2" charset="2"/>
              <a:buChar char="q"/>
            </a:pPr>
            <a:r>
              <a:rPr lang="en-US" sz="1400" dirty="0"/>
              <a:t>Established a ________________/ friendship between the 13 free and _____________________ ________________. </a:t>
            </a:r>
          </a:p>
          <a:p>
            <a:pPr marL="342900" indent="-285750">
              <a:lnSpc>
                <a:spcPct val="90000"/>
              </a:lnSpc>
              <a:spcAft>
                <a:spcPts val="600"/>
              </a:spcAft>
              <a:buFont typeface="Wingdings" panose="05000000000000000000" pitchFamily="2" charset="2"/>
              <a:buChar char="q"/>
            </a:pPr>
            <a:endParaRPr lang="en-US" sz="1400" dirty="0"/>
          </a:p>
          <a:p>
            <a:pPr marL="342900" indent="-285750">
              <a:lnSpc>
                <a:spcPct val="90000"/>
              </a:lnSpc>
              <a:spcAft>
                <a:spcPts val="600"/>
              </a:spcAft>
              <a:buFont typeface="Wingdings" panose="05000000000000000000" pitchFamily="2" charset="2"/>
              <a:buChar char="q"/>
            </a:pPr>
            <a:r>
              <a:rPr lang="en-US" sz="1400" dirty="0"/>
              <a:t>Established only a ________________________ or _________ ____________-making body (Congress) of government. </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u="sng" dirty="0"/>
              <a:t>Results: </a:t>
            </a:r>
          </a:p>
          <a:p>
            <a:pPr marL="800100" lvl="1" indent="-285750">
              <a:lnSpc>
                <a:spcPct val="90000"/>
              </a:lnSpc>
              <a:spcAft>
                <a:spcPts val="600"/>
              </a:spcAft>
              <a:buFont typeface="Wingdings" panose="05000000000000000000" pitchFamily="2" charset="2"/>
              <a:buChar char="q"/>
            </a:pPr>
            <a:r>
              <a:rPr lang="en-US" sz="1400" dirty="0"/>
              <a:t>The Articles of Confederation would last for ____ years. </a:t>
            </a:r>
          </a:p>
          <a:p>
            <a:pPr marL="800100" lvl="1" indent="-285750">
              <a:lnSpc>
                <a:spcPct val="90000"/>
              </a:lnSpc>
              <a:spcAft>
                <a:spcPts val="600"/>
              </a:spcAft>
              <a:buFont typeface="Wingdings" panose="05000000000000000000" pitchFamily="2" charset="2"/>
              <a:buChar char="q"/>
            </a:pPr>
            <a:r>
              <a:rPr lang="en-US" sz="1400" dirty="0"/>
              <a:t>America’s 1st system of government ______________. 	</a:t>
            </a:r>
          </a:p>
        </p:txBody>
      </p:sp>
      <p:sp>
        <p:nvSpPr>
          <p:cNvPr id="2" name="Slide Number Placeholder 1"/>
          <p:cNvSpPr>
            <a:spLocks noGrp="1"/>
          </p:cNvSpPr>
          <p:nvPr>
            <p:ph type="sldNum" sz="quarter" idx="12"/>
          </p:nvPr>
        </p:nvSpPr>
        <p:spPr>
          <a:xfrm>
            <a:off x="5206365" y="6356350"/>
            <a:ext cx="874395" cy="365125"/>
          </a:xfrm>
        </p:spPr>
        <p:txBody>
          <a:bodyPr vert="horz" lIns="91440" tIns="45720" rIns="91440" bIns="45720" rtlCol="0" anchor="ctr">
            <a:normAutofit/>
          </a:bodyPr>
          <a:lstStyle/>
          <a:p>
            <a:pPr>
              <a:spcAft>
                <a:spcPts val="600"/>
              </a:spcAft>
              <a:defRPr/>
            </a:pPr>
            <a:fld id="{9A664731-B56D-4414-BECE-95BED7F83A20}" type="slidenum">
              <a:rPr lang="en-US" smtClean="0">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pic>
        <p:nvPicPr>
          <p:cNvPr id="1026" name="Picture 2" descr="Image result for United States Map under articles of confederation">
            <a:extLst>
              <a:ext uri="{FF2B5EF4-FFF2-40B4-BE49-F238E27FC236}">
                <a16:creationId xmlns:a16="http://schemas.microsoft.com/office/drawing/2014/main" id="{4E95A71D-9E6C-4EFF-841F-C77C7D6C4D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336"/>
          <a:stretch/>
        </p:blipFill>
        <p:spPr bwMode="auto">
          <a:xfrm>
            <a:off x="5486399" y="1676404"/>
            <a:ext cx="3657599" cy="5181593"/>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6C920FC-6F10-4D6A-9BB9-B1885316EC4D}"/>
              </a:ext>
            </a:extLst>
          </p:cNvPr>
          <p:cNvSpPr/>
          <p:nvPr/>
        </p:nvSpPr>
        <p:spPr>
          <a:xfrm>
            <a:off x="0" y="38100"/>
            <a:ext cx="4572000" cy="1384995"/>
          </a:xfrm>
          <a:prstGeom prst="rect">
            <a:avLst/>
          </a:prstGeom>
        </p:spPr>
        <p:txBody>
          <a:bodyPr>
            <a:spAutoFit/>
          </a:bodyPr>
          <a:lstStyle/>
          <a:p>
            <a:pPr marL="342900" indent="-342900">
              <a:buAutoNum type="arabicPeriod"/>
            </a:pPr>
            <a:r>
              <a:rPr lang="en-US" sz="1400" b="1" dirty="0"/>
              <a:t>What were the Articles of Confederation? </a:t>
            </a:r>
          </a:p>
          <a:p>
            <a:pPr marL="342900" indent="-342900">
              <a:buAutoNum type="alphaLcPeriod"/>
            </a:pPr>
            <a:r>
              <a:rPr lang="en-US" sz="1400" dirty="0"/>
              <a:t>a plan to resolve the slavery conflict </a:t>
            </a:r>
          </a:p>
          <a:p>
            <a:pPr marL="342900" indent="-342900">
              <a:buAutoNum type="alphaLcPeriod"/>
            </a:pPr>
            <a:r>
              <a:rPr lang="en-US" sz="1400" dirty="0"/>
              <a:t>a plan for central government </a:t>
            </a:r>
          </a:p>
          <a:p>
            <a:pPr marL="342900" indent="-342900">
              <a:buAutoNum type="alphaLcPeriod"/>
            </a:pPr>
            <a:r>
              <a:rPr lang="en-US" sz="1400" dirty="0"/>
              <a:t>a plan for state government </a:t>
            </a:r>
          </a:p>
          <a:p>
            <a:pPr marL="342900" indent="-342900">
              <a:buAutoNum type="alphaLcPeriod"/>
            </a:pPr>
            <a:r>
              <a:rPr lang="en-US" sz="1400" dirty="0"/>
              <a:t>a plan for the government of the Northwest Territory </a:t>
            </a:r>
          </a:p>
          <a:p>
            <a:r>
              <a:rPr lang="en-US" sz="1400" dirty="0"/>
              <a:t> </a:t>
            </a:r>
          </a:p>
        </p:txBody>
      </p:sp>
      <p:sp>
        <p:nvSpPr>
          <p:cNvPr id="3" name="Rectangle 2">
            <a:extLst>
              <a:ext uri="{FF2B5EF4-FFF2-40B4-BE49-F238E27FC236}">
                <a16:creationId xmlns:a16="http://schemas.microsoft.com/office/drawing/2014/main" id="{5B499A0A-7A98-4C6B-8DAC-621227418C9E}"/>
              </a:ext>
            </a:extLst>
          </p:cNvPr>
          <p:cNvSpPr/>
          <p:nvPr/>
        </p:nvSpPr>
        <p:spPr>
          <a:xfrm>
            <a:off x="0" y="6488293"/>
            <a:ext cx="9143585" cy="369332"/>
          </a:xfrm>
          <a:prstGeom prst="rect">
            <a:avLst/>
          </a:prstGeom>
          <a:ln>
            <a:solidFill>
              <a:schemeClr val="accent5">
                <a:lumMod val="75000"/>
              </a:schemeClr>
            </a:solidFill>
          </a:ln>
        </p:spPr>
        <p:txBody>
          <a:bodyPr wrap="square">
            <a:spAutoFit/>
          </a:bodyPr>
          <a:lstStyle/>
          <a:p>
            <a:pPr algn="ctr">
              <a:spcBef>
                <a:spcPct val="50000"/>
              </a:spcBef>
              <a:defRPr/>
            </a:pPr>
            <a:r>
              <a:rPr lang="en-US"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664731-B56D-4414-BECE-95BED7F83A20}" type="slidenum">
              <a:rPr lang="en-US" smtClean="0"/>
              <a:t>20</a:t>
            </a:fld>
            <a:endParaRPr lang="en-US" dirty="0"/>
          </a:p>
        </p:txBody>
      </p:sp>
      <p:sp>
        <p:nvSpPr>
          <p:cNvPr id="4" name="Rectangle 3"/>
          <p:cNvSpPr/>
          <p:nvPr/>
        </p:nvSpPr>
        <p:spPr>
          <a:xfrm>
            <a:off x="6781799" y="914400"/>
            <a:ext cx="2000251" cy="4555093"/>
          </a:xfrm>
          <a:prstGeom prst="rect">
            <a:avLst/>
          </a:prstGeom>
        </p:spPr>
        <p:txBody>
          <a:bodyPr wrap="square">
            <a:spAutoFit/>
          </a:bodyPr>
          <a:lstStyle/>
          <a:p>
            <a:r>
              <a:rPr lang="en-US" b="1" dirty="0"/>
              <a:t>Document A – Excerpts of Letters Written by George Washington in Response to Shays’ Rebellion </a:t>
            </a:r>
          </a:p>
          <a:p>
            <a:endParaRPr lang="en-US" sz="1400" dirty="0"/>
          </a:p>
          <a:p>
            <a:endParaRPr lang="en-US" sz="1400" dirty="0"/>
          </a:p>
          <a:p>
            <a:r>
              <a:rPr lang="en-US" sz="1400" dirty="0"/>
              <a:t>Source: The George Washington Papers at the Library of Congress, 1741- 1799. American Memory, Library of Congress. Washington, D.C. Accessed 8/5/14. http://lcweb2.loc.gov/cgibin/query/r?ammem/mgw:@field(DOCID+@lit(gw290026)) </a:t>
            </a:r>
            <a:r>
              <a:rPr lang="en-US" sz="1400" b="1" dirty="0"/>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57226"/>
            <a:ext cx="6202291" cy="195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522160"/>
            <a:ext cx="6202291" cy="151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31442"/>
            <a:ext cx="6160638" cy="202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41BB9491-D35F-45B5-8157-FCB5DBD085F0}"/>
              </a:ext>
            </a:extLst>
          </p:cNvPr>
          <p:cNvSpPr/>
          <p:nvPr/>
        </p:nvSpPr>
        <p:spPr>
          <a:xfrm>
            <a:off x="6548719" y="5607113"/>
            <a:ext cx="2362201" cy="954107"/>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280697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664731-B56D-4414-BECE-95BED7F83A20}" type="slidenum">
              <a:rPr lang="en-US" smtClean="0"/>
              <a:t>21</a:t>
            </a:fld>
            <a:endParaRPr lang="en-US" dirty="0"/>
          </a:p>
        </p:txBody>
      </p:sp>
      <p:sp>
        <p:nvSpPr>
          <p:cNvPr id="3" name="Rectangle 2"/>
          <p:cNvSpPr/>
          <p:nvPr/>
        </p:nvSpPr>
        <p:spPr>
          <a:xfrm rot="5400000">
            <a:off x="5517118" y="3021568"/>
            <a:ext cx="6324600" cy="738664"/>
          </a:xfrm>
          <a:prstGeom prst="rect">
            <a:avLst/>
          </a:prstGeom>
        </p:spPr>
        <p:txBody>
          <a:bodyPr wrap="square">
            <a:spAutoFit/>
          </a:bodyPr>
          <a:lstStyle/>
          <a:p>
            <a:r>
              <a:rPr lang="en-US" sz="1400" dirty="0"/>
              <a:t>Purpose for reading: Interpret specific words and phrases in the letters written by George Washington and the letters written by Thomas Jefferson  to determine each author’s point of view on the rebellion.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46344" y="-533838"/>
            <a:ext cx="6566388" cy="784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017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664731-B56D-4414-BECE-95BED7F83A20}" type="slidenum">
              <a:rPr lang="en-US" smtClean="0"/>
              <a:t>22</a:t>
            </a:fld>
            <a:endParaRPr lang="en-US" dirty="0"/>
          </a:p>
        </p:txBody>
      </p:sp>
      <p:sp>
        <p:nvSpPr>
          <p:cNvPr id="3" name="Rectangle 2"/>
          <p:cNvSpPr/>
          <p:nvPr/>
        </p:nvSpPr>
        <p:spPr>
          <a:xfrm>
            <a:off x="152400" y="152400"/>
            <a:ext cx="1524000" cy="5816977"/>
          </a:xfrm>
          <a:prstGeom prst="rect">
            <a:avLst/>
          </a:prstGeom>
        </p:spPr>
        <p:txBody>
          <a:bodyPr wrap="square">
            <a:spAutoFit/>
          </a:bodyPr>
          <a:lstStyle/>
          <a:p>
            <a:r>
              <a:rPr lang="en-US" dirty="0"/>
              <a:t>Document B – Excerpts of Letters Written by Thomas Jefferson in Response to Shays’ Rebellion </a:t>
            </a:r>
          </a:p>
          <a:p>
            <a:endParaRPr lang="en-US" sz="1400" dirty="0"/>
          </a:p>
          <a:p>
            <a:endParaRPr lang="en-US" sz="1400" dirty="0"/>
          </a:p>
          <a:p>
            <a:r>
              <a:rPr lang="en-US" sz="1400" dirty="0"/>
              <a:t>Source: Jefferson, Thomas to William Smith, November 13, 1787. Library of Congress, Manuscript Division. Washington, D.C. Accessed 8/6/14. http://www.loc.gov/exhibits/jefferson/105.html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1" y="152399"/>
            <a:ext cx="7124699" cy="114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1" y="1638082"/>
            <a:ext cx="7124699" cy="102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1" y="3060888"/>
            <a:ext cx="7105650" cy="186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659" y="5181600"/>
            <a:ext cx="7148703"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7EFFEE3E-1334-4CA2-86EF-C303C583F23B}"/>
              </a:ext>
            </a:extLst>
          </p:cNvPr>
          <p:cNvSpPr/>
          <p:nvPr/>
        </p:nvSpPr>
        <p:spPr>
          <a:xfrm>
            <a:off x="0" y="6483548"/>
            <a:ext cx="9119937" cy="307777"/>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244367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664731-B56D-4414-BECE-95BED7F83A20}" type="slidenum">
              <a:rPr lang="en-US" smtClean="0"/>
              <a:t>23</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43202" y="-490252"/>
            <a:ext cx="6485498" cy="776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5400000">
            <a:off x="5517118" y="3021568"/>
            <a:ext cx="6324600" cy="738664"/>
          </a:xfrm>
          <a:prstGeom prst="rect">
            <a:avLst/>
          </a:prstGeom>
        </p:spPr>
        <p:txBody>
          <a:bodyPr wrap="square">
            <a:spAutoFit/>
          </a:bodyPr>
          <a:lstStyle/>
          <a:p>
            <a:r>
              <a:rPr lang="en-US" sz="1400" dirty="0"/>
              <a:t>Purpose for reading: Interpret specific words and phrases in the letters written by George Washington and the letters written by Thomas Jefferson  to determine each author’s point of view on the rebellion. </a:t>
            </a:r>
          </a:p>
        </p:txBody>
      </p:sp>
    </p:spTree>
    <p:extLst>
      <p:ext uri="{BB962C8B-B14F-4D97-AF65-F5344CB8AC3E}">
        <p14:creationId xmlns:p14="http://schemas.microsoft.com/office/powerpoint/2010/main" val="346799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664731-B56D-4414-BECE-95BED7F83A20}" type="slidenum">
              <a:rPr lang="en-US" smtClean="0"/>
              <a:t>24</a:t>
            </a:fld>
            <a:endParaRPr lang="en-US" dirty="0"/>
          </a:p>
        </p:txBody>
      </p:sp>
      <p:sp>
        <p:nvSpPr>
          <p:cNvPr id="3" name="Rectangle 2"/>
          <p:cNvSpPr/>
          <p:nvPr/>
        </p:nvSpPr>
        <p:spPr>
          <a:xfrm>
            <a:off x="138113" y="12716"/>
            <a:ext cx="8686800" cy="369332"/>
          </a:xfrm>
          <a:prstGeom prst="rect">
            <a:avLst/>
          </a:prstGeom>
        </p:spPr>
        <p:txBody>
          <a:bodyPr wrap="square">
            <a:spAutoFit/>
          </a:bodyPr>
          <a:lstStyle/>
          <a:p>
            <a:r>
              <a:rPr lang="en-US" b="1" u="sng" dirty="0"/>
              <a:t>Analysis: Compare and contrast Washington’s and Jefferson’s viewpoints on the rebellion.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382048"/>
            <a:ext cx="8867775" cy="610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6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69" y="2246051"/>
            <a:ext cx="4148919" cy="3847207"/>
          </a:xfrm>
          <a:prstGeom prst="rect">
            <a:avLst/>
          </a:prstGeom>
        </p:spPr>
        <p:txBody>
          <a:bodyPr wrap="square">
            <a:spAutoFit/>
          </a:bodyPr>
          <a:lstStyle/>
          <a:p>
            <a:r>
              <a:rPr lang="en-US" sz="1600" b="1" i="1" dirty="0"/>
              <a:t>HISTORICAL CIRCUMSTANCES</a:t>
            </a:r>
          </a:p>
          <a:p>
            <a:pPr marL="285750" indent="-285750">
              <a:buFont typeface="Wingdings" panose="05000000000000000000" pitchFamily="2" charset="2"/>
              <a:buChar char="q"/>
            </a:pPr>
            <a:r>
              <a:rPr lang="en-US" sz="1400" dirty="0"/>
              <a:t>Divided the Northwest ____________________ into separate territories  for future ___________________. </a:t>
            </a:r>
          </a:p>
          <a:p>
            <a:pPr marL="285750" indent="-285750">
              <a:buFont typeface="Wingdings" panose="05000000000000000000" pitchFamily="2" charset="2"/>
              <a:buChar char="q"/>
            </a:pPr>
            <a:r>
              <a:rPr lang="en-US" sz="1400" dirty="0"/>
              <a:t>Outlawed _____________________ in the Northwest Territory. </a:t>
            </a:r>
          </a:p>
          <a:p>
            <a:pPr marL="285750" indent="-285750">
              <a:buFont typeface="Wingdings" panose="05000000000000000000" pitchFamily="2" charset="2"/>
              <a:buChar char="q"/>
            </a:pPr>
            <a:r>
              <a:rPr lang="en-US" sz="1400" dirty="0"/>
              <a:t> Provided a method to admit new _____________ into the __________________. </a:t>
            </a:r>
          </a:p>
          <a:p>
            <a:endParaRPr lang="en-US" sz="1600" dirty="0"/>
          </a:p>
          <a:p>
            <a:r>
              <a:rPr lang="en-US" sz="1600" b="1" i="1" dirty="0"/>
              <a:t>HISTORICAL IMPACT</a:t>
            </a:r>
          </a:p>
          <a:p>
            <a:pPr marL="285750" indent="-285750">
              <a:buFont typeface="Wingdings" panose="05000000000000000000" pitchFamily="2" charset="2"/>
              <a:buChar char="q"/>
            </a:pPr>
            <a:r>
              <a:rPr lang="en-US" sz="1400" dirty="0"/>
              <a:t>New states needed at least _________,_________________ free settlers and a state _______________________. </a:t>
            </a:r>
          </a:p>
          <a:p>
            <a:pPr marL="285750" indent="-285750">
              <a:buFont typeface="Wingdings" panose="05000000000000000000" pitchFamily="2" charset="2"/>
              <a:buChar char="q"/>
            </a:pPr>
            <a:r>
              <a:rPr lang="en-US" sz="1400" dirty="0"/>
              <a:t>Eventually, free (non-slave) states, _________________, Indiana, Illinois, </a:t>
            </a:r>
          </a:p>
          <a:p>
            <a:pPr marL="285750" indent="-285750">
              <a:buFont typeface="Wingdings" panose="05000000000000000000" pitchFamily="2" charset="2"/>
              <a:buChar char="q"/>
            </a:pPr>
            <a:r>
              <a:rPr lang="en-US" sz="1400" dirty="0"/>
              <a:t>Michigan, and Wisconsin were created from the Northwest Territory 	</a:t>
            </a:r>
          </a:p>
        </p:txBody>
      </p:sp>
      <p:sp>
        <p:nvSpPr>
          <p:cNvPr id="2" name="Slide Number Placeholder 1"/>
          <p:cNvSpPr>
            <a:spLocks noGrp="1"/>
          </p:cNvSpPr>
          <p:nvPr>
            <p:ph type="sldNum" sz="quarter" idx="12"/>
          </p:nvPr>
        </p:nvSpPr>
        <p:spPr/>
        <p:txBody>
          <a:bodyPr/>
          <a:lstStyle/>
          <a:p>
            <a:fld id="{9A664731-B56D-4414-BECE-95BED7F83A20}" type="slidenum">
              <a:rPr lang="en-US" smtClean="0"/>
              <a:t>25</a:t>
            </a:fld>
            <a:endParaRPr lang="en-US" dirty="0"/>
          </a:p>
        </p:txBody>
      </p:sp>
      <p:pic>
        <p:nvPicPr>
          <p:cNvPr id="8" name="Picture 7">
            <a:extLst>
              <a:ext uri="{FF2B5EF4-FFF2-40B4-BE49-F238E27FC236}">
                <a16:creationId xmlns:a16="http://schemas.microsoft.com/office/drawing/2014/main" id="{3102BB40-9E2D-4C40-B3AF-6361CB4EBB30}"/>
              </a:ext>
            </a:extLst>
          </p:cNvPr>
          <p:cNvPicPr>
            <a:picLocks noChangeAspect="1"/>
          </p:cNvPicPr>
          <p:nvPr/>
        </p:nvPicPr>
        <p:blipFill>
          <a:blip r:embed="rId2"/>
          <a:stretch>
            <a:fillRect/>
          </a:stretch>
        </p:blipFill>
        <p:spPr>
          <a:xfrm>
            <a:off x="4232186" y="1088726"/>
            <a:ext cx="4956531" cy="5769273"/>
          </a:xfrm>
          <a:prstGeom prst="rect">
            <a:avLst/>
          </a:prstGeom>
        </p:spPr>
      </p:pic>
      <p:sp>
        <p:nvSpPr>
          <p:cNvPr id="9" name="Rectangle 8">
            <a:extLst>
              <a:ext uri="{FF2B5EF4-FFF2-40B4-BE49-F238E27FC236}">
                <a16:creationId xmlns:a16="http://schemas.microsoft.com/office/drawing/2014/main" id="{9C41FF41-DDA7-4CEF-8795-1B864E36A5AB}"/>
              </a:ext>
            </a:extLst>
          </p:cNvPr>
          <p:cNvSpPr/>
          <p:nvPr/>
        </p:nvSpPr>
        <p:spPr>
          <a:xfrm>
            <a:off x="26670" y="-109855"/>
            <a:ext cx="9182100" cy="646331"/>
          </a:xfrm>
          <a:prstGeom prst="rect">
            <a:avLst/>
          </a:prstGeom>
        </p:spPr>
        <p:txBody>
          <a:bodyPr wrap="square">
            <a:spAutoFit/>
          </a:bodyPr>
          <a:lstStyle/>
          <a:p>
            <a:r>
              <a:rPr lang="en-US" sz="3600" b="1" i="1" u="sng" dirty="0"/>
              <a:t>III - IMPACTS OF ARTICLES OF CONFEDERATION: </a:t>
            </a:r>
          </a:p>
        </p:txBody>
      </p:sp>
      <p:pic>
        <p:nvPicPr>
          <p:cNvPr id="4" name="Picture 3">
            <a:extLst>
              <a:ext uri="{FF2B5EF4-FFF2-40B4-BE49-F238E27FC236}">
                <a16:creationId xmlns:a16="http://schemas.microsoft.com/office/drawing/2014/main" id="{753E91D5-9272-4CA6-9E5C-A253440D03D2}"/>
              </a:ext>
            </a:extLst>
          </p:cNvPr>
          <p:cNvPicPr>
            <a:picLocks noChangeAspect="1"/>
          </p:cNvPicPr>
          <p:nvPr/>
        </p:nvPicPr>
        <p:blipFill>
          <a:blip r:embed="rId3"/>
          <a:stretch>
            <a:fillRect/>
          </a:stretch>
        </p:blipFill>
        <p:spPr>
          <a:xfrm>
            <a:off x="609600" y="482166"/>
            <a:ext cx="2078017" cy="1713921"/>
          </a:xfrm>
          <a:prstGeom prst="rect">
            <a:avLst/>
          </a:prstGeom>
        </p:spPr>
      </p:pic>
      <p:sp>
        <p:nvSpPr>
          <p:cNvPr id="5" name="Rectangle 4">
            <a:extLst>
              <a:ext uri="{FF2B5EF4-FFF2-40B4-BE49-F238E27FC236}">
                <a16:creationId xmlns:a16="http://schemas.microsoft.com/office/drawing/2014/main" id="{1B474639-06B2-4611-9496-6CF3F2646F84}"/>
              </a:ext>
            </a:extLst>
          </p:cNvPr>
          <p:cNvSpPr/>
          <p:nvPr/>
        </p:nvSpPr>
        <p:spPr>
          <a:xfrm>
            <a:off x="4175589" y="618845"/>
            <a:ext cx="4968411" cy="523220"/>
          </a:xfrm>
          <a:prstGeom prst="rect">
            <a:avLst/>
          </a:prstGeom>
        </p:spPr>
        <p:txBody>
          <a:bodyPr wrap="none">
            <a:spAutoFit/>
          </a:bodyPr>
          <a:lstStyle/>
          <a:p>
            <a:r>
              <a:rPr lang="en-US" sz="2800" b="1" u="sng" dirty="0"/>
              <a:t>2. Northwest Ordinance (1787): </a:t>
            </a:r>
          </a:p>
        </p:txBody>
      </p:sp>
      <p:sp>
        <p:nvSpPr>
          <p:cNvPr id="10" name="Rectangle 9">
            <a:extLst>
              <a:ext uri="{FF2B5EF4-FFF2-40B4-BE49-F238E27FC236}">
                <a16:creationId xmlns:a16="http://schemas.microsoft.com/office/drawing/2014/main" id="{1E567360-6AF4-429C-A517-CE86422D069A}"/>
              </a:ext>
            </a:extLst>
          </p:cNvPr>
          <p:cNvSpPr/>
          <p:nvPr/>
        </p:nvSpPr>
        <p:spPr>
          <a:xfrm>
            <a:off x="26668" y="6277302"/>
            <a:ext cx="4148919" cy="523220"/>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B9F7C-1ED9-4B6A-BF63-5B4B41D405B4}"/>
              </a:ext>
            </a:extLst>
          </p:cNvPr>
          <p:cNvSpPr>
            <a:spLocks noGrp="1"/>
          </p:cNvSpPr>
          <p:nvPr>
            <p:ph type="sldNum" sz="quarter" idx="12"/>
          </p:nvPr>
        </p:nvSpPr>
        <p:spPr/>
        <p:txBody>
          <a:bodyPr/>
          <a:lstStyle/>
          <a:p>
            <a:fld id="{9A664731-B56D-4414-BECE-95BED7F83A20}" type="slidenum">
              <a:rPr lang="en-US" smtClean="0"/>
              <a:t>3</a:t>
            </a:fld>
            <a:endParaRPr lang="en-US" dirty="0"/>
          </a:p>
        </p:txBody>
      </p:sp>
      <p:sp>
        <p:nvSpPr>
          <p:cNvPr id="3" name="TextBox 2">
            <a:extLst>
              <a:ext uri="{FF2B5EF4-FFF2-40B4-BE49-F238E27FC236}">
                <a16:creationId xmlns:a16="http://schemas.microsoft.com/office/drawing/2014/main" id="{C6168237-3C37-4FA5-B213-1E0D009BD4EB}"/>
              </a:ext>
            </a:extLst>
          </p:cNvPr>
          <p:cNvSpPr txBox="1"/>
          <p:nvPr/>
        </p:nvSpPr>
        <p:spPr>
          <a:xfrm>
            <a:off x="0" y="26670"/>
            <a:ext cx="4191000" cy="830997"/>
          </a:xfrm>
          <a:prstGeom prst="rect">
            <a:avLst/>
          </a:prstGeom>
          <a:noFill/>
        </p:spPr>
        <p:txBody>
          <a:bodyPr wrap="square" rtlCol="0">
            <a:spAutoFit/>
          </a:bodyPr>
          <a:lstStyle/>
          <a:p>
            <a:pPr algn="ctr"/>
            <a:r>
              <a:rPr lang="en-US" sz="1600" b="1" dirty="0">
                <a:latin typeface="Century Gothic" panose="020B0502020202020204" pitchFamily="34" charset="0"/>
              </a:rPr>
              <a:t>Articles of Confederation Over Simplified</a:t>
            </a:r>
          </a:p>
          <a:p>
            <a:pPr algn="ctr"/>
            <a:r>
              <a:rPr lang="en-US" sz="1600" b="1" dirty="0">
                <a:latin typeface="Century Gothic" panose="020B0502020202020204" pitchFamily="34" charset="0"/>
              </a:rPr>
              <a:t>Directions: Watch the Video &amp; Answer the questions  9:30 min</a:t>
            </a:r>
          </a:p>
        </p:txBody>
      </p:sp>
      <p:sp>
        <p:nvSpPr>
          <p:cNvPr id="4" name="TextBox 3">
            <a:extLst>
              <a:ext uri="{FF2B5EF4-FFF2-40B4-BE49-F238E27FC236}">
                <a16:creationId xmlns:a16="http://schemas.microsoft.com/office/drawing/2014/main" id="{04DDB520-93FF-4308-94D7-76782D218218}"/>
              </a:ext>
            </a:extLst>
          </p:cNvPr>
          <p:cNvSpPr txBox="1"/>
          <p:nvPr/>
        </p:nvSpPr>
        <p:spPr>
          <a:xfrm>
            <a:off x="4707255" y="1283658"/>
            <a:ext cx="4436745" cy="3970318"/>
          </a:xfrm>
          <a:prstGeom prst="rect">
            <a:avLst/>
          </a:prstGeom>
          <a:noFill/>
        </p:spPr>
        <p:txBody>
          <a:bodyPr wrap="square" rtlCol="0">
            <a:spAutoFit/>
          </a:bodyPr>
          <a:lstStyle/>
          <a:p>
            <a:r>
              <a:rPr lang="en-US" sz="1200" b="1" dirty="0">
                <a:latin typeface="Century Gothic" panose="020B0502020202020204" pitchFamily="34" charset="0"/>
              </a:rPr>
              <a:t>6. What historical impact did the Haudenosaunee have on the new government ?</a:t>
            </a:r>
          </a:p>
          <a:p>
            <a:r>
              <a:rPr lang="en-US" sz="1200" b="1" dirty="0">
                <a:latin typeface="Century Gothic" panose="020B0502020202020204" pitchFamily="34" charset="0"/>
              </a:rPr>
              <a:t> </a:t>
            </a: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r>
              <a:rPr lang="en-US" sz="1200" b="1" dirty="0">
                <a:latin typeface="Century Gothic" panose="020B0502020202020204" pitchFamily="34" charset="0"/>
              </a:rPr>
              <a:t>7. Why did states not support the Plan of Union?</a:t>
            </a: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r>
              <a:rPr lang="en-US" sz="1200" b="1" dirty="0">
                <a:latin typeface="Century Gothic" panose="020B0502020202020204" pitchFamily="34" charset="0"/>
              </a:rPr>
              <a:t>8. Under the Articles of Confederation does the congress have power over the states? </a:t>
            </a: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a:p>
            <a:endParaRPr lang="en-US" sz="1200" b="1" dirty="0">
              <a:latin typeface="Century Gothic" panose="020B0502020202020204" pitchFamily="34" charset="0"/>
            </a:endParaRPr>
          </a:p>
        </p:txBody>
      </p:sp>
      <p:sp>
        <p:nvSpPr>
          <p:cNvPr id="5" name="TextBox 4">
            <a:extLst>
              <a:ext uri="{FF2B5EF4-FFF2-40B4-BE49-F238E27FC236}">
                <a16:creationId xmlns:a16="http://schemas.microsoft.com/office/drawing/2014/main" id="{1BAF7D0A-0DEA-4F95-886C-D6F488196966}"/>
              </a:ext>
            </a:extLst>
          </p:cNvPr>
          <p:cNvSpPr txBox="1"/>
          <p:nvPr/>
        </p:nvSpPr>
        <p:spPr>
          <a:xfrm>
            <a:off x="152400" y="1250989"/>
            <a:ext cx="4572000" cy="5447645"/>
          </a:xfrm>
          <a:prstGeom prst="rect">
            <a:avLst/>
          </a:prstGeom>
          <a:noFill/>
        </p:spPr>
        <p:txBody>
          <a:bodyPr wrap="square" rtlCol="0">
            <a:spAutoFit/>
          </a:bodyPr>
          <a:lstStyle/>
          <a:p>
            <a:pPr marL="342900" indent="-342900">
              <a:buAutoNum type="arabicPeriod"/>
            </a:pPr>
            <a:r>
              <a:rPr lang="en-US" sz="1200" b="1" dirty="0">
                <a:latin typeface="Century Gothic" panose="020B0502020202020204" pitchFamily="34" charset="0"/>
              </a:rPr>
              <a:t>What historical circumstance led the radicals and the loyalists to work together in order to get the British to remove the intolerable acts? </a:t>
            </a: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r>
              <a:rPr lang="en-US" sz="1200" b="1" dirty="0">
                <a:latin typeface="Century Gothic" panose="020B0502020202020204" pitchFamily="34" charset="0"/>
              </a:rPr>
              <a:t>What did the Olive Branch petition attempt to do? </a:t>
            </a: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r>
              <a:rPr lang="en-US" sz="1200" b="1" dirty="0">
                <a:latin typeface="Century Gothic" panose="020B0502020202020204" pitchFamily="34" charset="0"/>
              </a:rPr>
              <a:t>How did the Loyalists and Colonists view about a state militia (army) disagree? </a:t>
            </a: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r>
              <a:rPr lang="en-US" sz="1200" b="1" dirty="0">
                <a:latin typeface="Century Gothic" panose="020B0502020202020204" pitchFamily="34" charset="0"/>
              </a:rPr>
              <a:t>What did 3 plans did the Continental Congress have for the newly independent Colonies? </a:t>
            </a: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a:p>
            <a:pPr marL="342900" indent="-342900">
              <a:buAutoNum type="arabicPeriod"/>
            </a:pPr>
            <a:endParaRPr lang="en-US" sz="1200" b="1" dirty="0">
              <a:latin typeface="Century Gothic" panose="020B0502020202020204" pitchFamily="34" charset="0"/>
            </a:endParaRPr>
          </a:p>
        </p:txBody>
      </p:sp>
      <p:sp>
        <p:nvSpPr>
          <p:cNvPr id="6" name="Rectangle 5">
            <a:extLst>
              <a:ext uri="{FF2B5EF4-FFF2-40B4-BE49-F238E27FC236}">
                <a16:creationId xmlns:a16="http://schemas.microsoft.com/office/drawing/2014/main" id="{F7F7800B-10DA-45FC-B2E3-C65CC366DF83}"/>
              </a:ext>
            </a:extLst>
          </p:cNvPr>
          <p:cNvSpPr/>
          <p:nvPr/>
        </p:nvSpPr>
        <p:spPr>
          <a:xfrm>
            <a:off x="6060757" y="152614"/>
            <a:ext cx="1729740" cy="577081"/>
          </a:xfrm>
          <a:prstGeom prst="rect">
            <a:avLst/>
          </a:prstGeom>
        </p:spPr>
        <p:txBody>
          <a:bodyPr wrap="square">
            <a:spAutoFit/>
          </a:bodyPr>
          <a:lstStyle/>
          <a:p>
            <a:r>
              <a:rPr lang="en-US" sz="1050" dirty="0">
                <a:hlinkClick r:id="rId2"/>
              </a:rPr>
              <a:t>https://www.youtube.com/playlist?list=PLhyKYa0YJ_5A9iLoiK_KYiCNVsCT11vZ9</a:t>
            </a:r>
            <a:endParaRPr lang="en-US" sz="1050" dirty="0"/>
          </a:p>
        </p:txBody>
      </p:sp>
      <p:pic>
        <p:nvPicPr>
          <p:cNvPr id="8" name="Picture 7" descr="A close up of a device&#10;&#10;Description automatically generated">
            <a:extLst>
              <a:ext uri="{FF2B5EF4-FFF2-40B4-BE49-F238E27FC236}">
                <a16:creationId xmlns:a16="http://schemas.microsoft.com/office/drawing/2014/main" id="{704FAC74-F0DA-4D42-A845-DBDAA3360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05227"/>
            <a:ext cx="986790" cy="671857"/>
          </a:xfrm>
          <a:prstGeom prst="rect">
            <a:avLst/>
          </a:prstGeom>
        </p:spPr>
      </p:pic>
      <p:pic>
        <p:nvPicPr>
          <p:cNvPr id="3074" name="Picture 2">
            <a:extLst>
              <a:ext uri="{FF2B5EF4-FFF2-40B4-BE49-F238E27FC236}">
                <a16:creationId xmlns:a16="http://schemas.microsoft.com/office/drawing/2014/main" id="{F49D1387-8E22-4E5B-A981-1317EF66A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906" y="11204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089B118-C973-47C4-97F3-6719D555FC04}"/>
              </a:ext>
            </a:extLst>
          </p:cNvPr>
          <p:cNvSpPr/>
          <p:nvPr/>
        </p:nvSpPr>
        <p:spPr>
          <a:xfrm>
            <a:off x="0" y="6488293"/>
            <a:ext cx="9143585" cy="369332"/>
          </a:xfrm>
          <a:prstGeom prst="rect">
            <a:avLst/>
          </a:prstGeom>
          <a:ln>
            <a:solidFill>
              <a:schemeClr val="accent5">
                <a:lumMod val="75000"/>
              </a:schemeClr>
            </a:solidFill>
          </a:ln>
        </p:spPr>
        <p:txBody>
          <a:bodyPr wrap="square">
            <a:spAutoFit/>
          </a:bodyPr>
          <a:lstStyle/>
          <a:p>
            <a:pPr algn="ctr">
              <a:spcBef>
                <a:spcPct val="50000"/>
              </a:spcBef>
              <a:defRPr/>
            </a:pPr>
            <a:r>
              <a:rPr lang="en-US"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426412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8C1BC8-87C2-4DCC-AADC-DE15C767AB92}"/>
              </a:ext>
            </a:extLst>
          </p:cNvPr>
          <p:cNvSpPr>
            <a:spLocks noGrp="1"/>
          </p:cNvSpPr>
          <p:nvPr>
            <p:ph type="sldNum" sz="quarter" idx="12"/>
          </p:nvPr>
        </p:nvSpPr>
        <p:spPr/>
        <p:txBody>
          <a:bodyPr/>
          <a:lstStyle/>
          <a:p>
            <a:fld id="{9A664731-B56D-4414-BECE-95BED7F83A20}" type="slidenum">
              <a:rPr lang="en-US" smtClean="0"/>
              <a:t>4</a:t>
            </a:fld>
            <a:endParaRPr lang="en-US" dirty="0"/>
          </a:p>
        </p:txBody>
      </p:sp>
      <p:graphicFrame>
        <p:nvGraphicFramePr>
          <p:cNvPr id="3" name="Table 3">
            <a:extLst>
              <a:ext uri="{FF2B5EF4-FFF2-40B4-BE49-F238E27FC236}">
                <a16:creationId xmlns:a16="http://schemas.microsoft.com/office/drawing/2014/main" id="{95B0243D-C262-47C5-AA6D-2AD6862047E1}"/>
              </a:ext>
            </a:extLst>
          </p:cNvPr>
          <p:cNvGraphicFramePr>
            <a:graphicFrameLocks noGrp="1"/>
          </p:cNvGraphicFramePr>
          <p:nvPr>
            <p:extLst>
              <p:ext uri="{D42A27DB-BD31-4B8C-83A1-F6EECF244321}">
                <p14:modId xmlns:p14="http://schemas.microsoft.com/office/powerpoint/2010/main" val="1275677563"/>
              </p:ext>
            </p:extLst>
          </p:nvPr>
        </p:nvGraphicFramePr>
        <p:xfrm>
          <a:off x="22860" y="1625514"/>
          <a:ext cx="9044940" cy="4756548"/>
        </p:xfrm>
        <a:graphic>
          <a:graphicData uri="http://schemas.openxmlformats.org/drawingml/2006/table">
            <a:tbl>
              <a:tblPr firstRow="1" bandRow="1">
                <a:tableStyleId>{5940675A-B579-460E-94D1-54222C63F5DA}</a:tableStyleId>
              </a:tblPr>
              <a:tblGrid>
                <a:gridCol w="2796540">
                  <a:extLst>
                    <a:ext uri="{9D8B030D-6E8A-4147-A177-3AD203B41FA5}">
                      <a16:colId xmlns:a16="http://schemas.microsoft.com/office/drawing/2014/main" val="2822550234"/>
                    </a:ext>
                  </a:extLst>
                </a:gridCol>
                <a:gridCol w="6248400">
                  <a:extLst>
                    <a:ext uri="{9D8B030D-6E8A-4147-A177-3AD203B41FA5}">
                      <a16:colId xmlns:a16="http://schemas.microsoft.com/office/drawing/2014/main" val="3970390934"/>
                    </a:ext>
                  </a:extLst>
                </a:gridCol>
              </a:tblGrid>
              <a:tr h="433373">
                <a:tc>
                  <a:txBody>
                    <a:bodyPr/>
                    <a:lstStyle/>
                    <a:p>
                      <a:pPr algn="ctr"/>
                      <a:r>
                        <a:rPr lang="en-US" sz="2400" b="1" dirty="0"/>
                        <a:t>The A of C </a:t>
                      </a:r>
                    </a:p>
                  </a:txBody>
                  <a:tcPr/>
                </a:tc>
                <a:tc>
                  <a:txBody>
                    <a:bodyPr/>
                    <a:lstStyle/>
                    <a:p>
                      <a:pPr algn="ctr"/>
                      <a:r>
                        <a:rPr lang="en-US" sz="2400" b="1" dirty="0"/>
                        <a:t>First attempt at Government Answers</a:t>
                      </a:r>
                    </a:p>
                  </a:txBody>
                  <a:tcPr/>
                </a:tc>
                <a:extLst>
                  <a:ext uri="{0D108BD9-81ED-4DB2-BD59-A6C34878D82A}">
                    <a16:rowId xmlns:a16="http://schemas.microsoft.com/office/drawing/2014/main" val="1468296979"/>
                  </a:ext>
                </a:extLst>
              </a:tr>
              <a:tr h="689031">
                <a:tc>
                  <a:txBody>
                    <a:bodyPr/>
                    <a:lstStyle/>
                    <a:p>
                      <a:pPr algn="ctr"/>
                      <a:r>
                        <a:rPr lang="en-US" b="1" dirty="0"/>
                        <a:t>During what event were the Articles created? </a:t>
                      </a:r>
                    </a:p>
                  </a:txBody>
                  <a:tcPr/>
                </a:tc>
                <a:tc>
                  <a:txBody>
                    <a:bodyPr/>
                    <a:lstStyle/>
                    <a:p>
                      <a:endParaRPr lang="en-US" dirty="0"/>
                    </a:p>
                  </a:txBody>
                  <a:tcPr/>
                </a:tc>
                <a:extLst>
                  <a:ext uri="{0D108BD9-81ED-4DB2-BD59-A6C34878D82A}">
                    <a16:rowId xmlns:a16="http://schemas.microsoft.com/office/drawing/2014/main" val="3989333321"/>
                  </a:ext>
                </a:extLst>
              </a:tr>
              <a:tr h="703523">
                <a:tc>
                  <a:txBody>
                    <a:bodyPr/>
                    <a:lstStyle/>
                    <a:p>
                      <a:pPr algn="ctr"/>
                      <a:r>
                        <a:rPr lang="en-US" b="1" dirty="0"/>
                        <a:t>What was the purpose of the document? </a:t>
                      </a:r>
                    </a:p>
                  </a:txBody>
                  <a:tcPr/>
                </a:tc>
                <a:tc>
                  <a:txBody>
                    <a:bodyPr/>
                    <a:lstStyle/>
                    <a:p>
                      <a:endParaRPr lang="en-US" dirty="0"/>
                    </a:p>
                  </a:txBody>
                  <a:tcPr/>
                </a:tc>
                <a:extLst>
                  <a:ext uri="{0D108BD9-81ED-4DB2-BD59-A6C34878D82A}">
                    <a16:rowId xmlns:a16="http://schemas.microsoft.com/office/drawing/2014/main" val="2345806743"/>
                  </a:ext>
                </a:extLst>
              </a:tr>
              <a:tr h="866745">
                <a:tc>
                  <a:txBody>
                    <a:bodyPr/>
                    <a:lstStyle/>
                    <a:p>
                      <a:pPr algn="ctr"/>
                      <a:r>
                        <a:rPr lang="en-US" b="1" dirty="0"/>
                        <a:t>What period of history were the Articles of Confederation used? </a:t>
                      </a:r>
                    </a:p>
                  </a:txBody>
                  <a:tcPr/>
                </a:tc>
                <a:tc>
                  <a:txBody>
                    <a:bodyPr/>
                    <a:lstStyle/>
                    <a:p>
                      <a:endParaRPr lang="en-US"/>
                    </a:p>
                  </a:txBody>
                  <a:tcPr/>
                </a:tc>
                <a:extLst>
                  <a:ext uri="{0D108BD9-81ED-4DB2-BD59-A6C34878D82A}">
                    <a16:rowId xmlns:a16="http://schemas.microsoft.com/office/drawing/2014/main" val="3077824398"/>
                  </a:ext>
                </a:extLst>
              </a:tr>
              <a:tr h="996197">
                <a:tc>
                  <a:txBody>
                    <a:bodyPr/>
                    <a:lstStyle/>
                    <a:p>
                      <a:pPr algn="ctr"/>
                      <a:r>
                        <a:rPr lang="en-US" b="1" dirty="0"/>
                        <a:t>Where is the majority of the power? Why? </a:t>
                      </a:r>
                    </a:p>
                  </a:txBody>
                  <a:tcPr/>
                </a:tc>
                <a:tc>
                  <a:txBody>
                    <a:bodyPr/>
                    <a:lstStyle/>
                    <a:p>
                      <a:endParaRPr lang="en-US" dirty="0"/>
                    </a:p>
                  </a:txBody>
                  <a:tcPr/>
                </a:tc>
                <a:extLst>
                  <a:ext uri="{0D108BD9-81ED-4DB2-BD59-A6C34878D82A}">
                    <a16:rowId xmlns:a16="http://schemas.microsoft.com/office/drawing/2014/main" val="3750166168"/>
                  </a:ext>
                </a:extLst>
              </a:tr>
              <a:tr h="996197">
                <a:tc>
                  <a:txBody>
                    <a:bodyPr/>
                    <a:lstStyle/>
                    <a:p>
                      <a:pPr algn="ctr"/>
                      <a:r>
                        <a:rPr lang="en-US" b="1" dirty="0"/>
                        <a:t>Structure of the Confederation Government </a:t>
                      </a:r>
                    </a:p>
                  </a:txBody>
                  <a:tcPr/>
                </a:tc>
                <a:tc>
                  <a:txBody>
                    <a:bodyPr/>
                    <a:lstStyle/>
                    <a:p>
                      <a:endParaRPr lang="en-US" dirty="0"/>
                    </a:p>
                  </a:txBody>
                  <a:tcPr/>
                </a:tc>
                <a:extLst>
                  <a:ext uri="{0D108BD9-81ED-4DB2-BD59-A6C34878D82A}">
                    <a16:rowId xmlns:a16="http://schemas.microsoft.com/office/drawing/2014/main" val="2473599606"/>
                  </a:ext>
                </a:extLst>
              </a:tr>
            </a:tbl>
          </a:graphicData>
        </a:graphic>
      </p:graphicFrame>
      <p:sp>
        <p:nvSpPr>
          <p:cNvPr id="5" name="Title 3">
            <a:extLst>
              <a:ext uri="{FF2B5EF4-FFF2-40B4-BE49-F238E27FC236}">
                <a16:creationId xmlns:a16="http://schemas.microsoft.com/office/drawing/2014/main" id="{9D75E80A-C429-460F-9125-58FBE9DD5189}"/>
              </a:ext>
            </a:extLst>
          </p:cNvPr>
          <p:cNvSpPr txBox="1">
            <a:spLocks/>
          </p:cNvSpPr>
          <p:nvPr/>
        </p:nvSpPr>
        <p:spPr>
          <a:xfrm>
            <a:off x="2895600" y="26670"/>
            <a:ext cx="6172200" cy="1496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2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3200" b="1" dirty="0">
                <a:latin typeface="KBCuriousSoul" panose="02000603000000000000" pitchFamily="2" charset="0"/>
                <a:ea typeface="KBCuriousSoul" panose="02000603000000000000" pitchFamily="2" charset="0"/>
              </a:rPr>
              <a:t>Power Stations:</a:t>
            </a:r>
          </a:p>
        </p:txBody>
      </p:sp>
      <p:pic>
        <p:nvPicPr>
          <p:cNvPr id="6" name="Picture 5">
            <a:extLst>
              <a:ext uri="{FF2B5EF4-FFF2-40B4-BE49-F238E27FC236}">
                <a16:creationId xmlns:a16="http://schemas.microsoft.com/office/drawing/2014/main" id="{1A51A0CC-95C9-4DAC-8542-FC02C282451A}"/>
              </a:ext>
            </a:extLst>
          </p:cNvPr>
          <p:cNvPicPr>
            <a:picLocks noChangeAspect="1"/>
          </p:cNvPicPr>
          <p:nvPr/>
        </p:nvPicPr>
        <p:blipFill>
          <a:blip r:embed="rId2"/>
          <a:stretch>
            <a:fillRect/>
          </a:stretch>
        </p:blipFill>
        <p:spPr>
          <a:xfrm>
            <a:off x="1" y="1"/>
            <a:ext cx="1905000" cy="1617306"/>
          </a:xfrm>
          <a:prstGeom prst="rect">
            <a:avLst/>
          </a:prstGeom>
        </p:spPr>
      </p:pic>
      <p:sp>
        <p:nvSpPr>
          <p:cNvPr id="7" name="Oval 6">
            <a:extLst>
              <a:ext uri="{FF2B5EF4-FFF2-40B4-BE49-F238E27FC236}">
                <a16:creationId xmlns:a16="http://schemas.microsoft.com/office/drawing/2014/main" id="{F8D9892B-A8E3-495A-838A-2BE09A0E2694}"/>
              </a:ext>
            </a:extLst>
          </p:cNvPr>
          <p:cNvSpPr/>
          <p:nvPr/>
        </p:nvSpPr>
        <p:spPr>
          <a:xfrm>
            <a:off x="495301" y="186690"/>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KBCuriousSoul" panose="02000603000000000000" pitchFamily="2" charset="0"/>
                <a:ea typeface="KBCuriousSoul" panose="02000603000000000000" pitchFamily="2" charset="0"/>
              </a:rPr>
              <a:t>1</a:t>
            </a:r>
          </a:p>
        </p:txBody>
      </p:sp>
      <p:sp>
        <p:nvSpPr>
          <p:cNvPr id="8" name="Rectangle 7">
            <a:extLst>
              <a:ext uri="{FF2B5EF4-FFF2-40B4-BE49-F238E27FC236}">
                <a16:creationId xmlns:a16="http://schemas.microsoft.com/office/drawing/2014/main" id="{F5145EFB-BB4E-4B79-A6CF-990B0759D54A}"/>
              </a:ext>
            </a:extLst>
          </p:cNvPr>
          <p:cNvSpPr/>
          <p:nvPr/>
        </p:nvSpPr>
        <p:spPr>
          <a:xfrm>
            <a:off x="0" y="6488293"/>
            <a:ext cx="9143585" cy="369332"/>
          </a:xfrm>
          <a:prstGeom prst="rect">
            <a:avLst/>
          </a:prstGeom>
          <a:ln>
            <a:solidFill>
              <a:schemeClr val="accent5">
                <a:lumMod val="75000"/>
              </a:schemeClr>
            </a:solidFill>
          </a:ln>
        </p:spPr>
        <p:txBody>
          <a:bodyPr wrap="square">
            <a:spAutoFit/>
          </a:bodyPr>
          <a:lstStyle/>
          <a:p>
            <a:pPr algn="ctr">
              <a:spcBef>
                <a:spcPct val="50000"/>
              </a:spcBef>
              <a:defRPr/>
            </a:pPr>
            <a:r>
              <a:rPr lang="en-US"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103607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8C1BC8-87C2-4DCC-AADC-DE15C767AB92}"/>
              </a:ext>
            </a:extLst>
          </p:cNvPr>
          <p:cNvSpPr>
            <a:spLocks noGrp="1"/>
          </p:cNvSpPr>
          <p:nvPr>
            <p:ph type="sldNum" sz="quarter" idx="12"/>
          </p:nvPr>
        </p:nvSpPr>
        <p:spPr>
          <a:xfrm>
            <a:off x="6553199" y="6310170"/>
            <a:ext cx="2133600" cy="365125"/>
          </a:xfrm>
        </p:spPr>
        <p:txBody>
          <a:bodyPr/>
          <a:lstStyle/>
          <a:p>
            <a:fld id="{9A664731-B56D-4414-BECE-95BED7F83A20}" type="slidenum">
              <a:rPr lang="en-US" smtClean="0"/>
              <a:t>5</a:t>
            </a:fld>
            <a:endParaRPr lang="en-US" dirty="0"/>
          </a:p>
        </p:txBody>
      </p:sp>
      <p:sp>
        <p:nvSpPr>
          <p:cNvPr id="5" name="Title 3">
            <a:extLst>
              <a:ext uri="{FF2B5EF4-FFF2-40B4-BE49-F238E27FC236}">
                <a16:creationId xmlns:a16="http://schemas.microsoft.com/office/drawing/2014/main" id="{9D75E80A-C429-460F-9125-58FBE9DD5189}"/>
              </a:ext>
            </a:extLst>
          </p:cNvPr>
          <p:cNvSpPr txBox="1">
            <a:spLocks/>
          </p:cNvSpPr>
          <p:nvPr/>
        </p:nvSpPr>
        <p:spPr>
          <a:xfrm>
            <a:off x="2895600" y="26670"/>
            <a:ext cx="6172200" cy="1496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200" b="1" dirty="0">
                <a:latin typeface="KBCuriousSoul" panose="02000603000000000000" pitchFamily="2" charset="0"/>
                <a:ea typeface="KBCuriousSoul" panose="02000603000000000000" pitchFamily="2" charset="0"/>
              </a:rPr>
              <a:t>Articles of Confederation </a:t>
            </a:r>
          </a:p>
          <a:p>
            <a:pPr>
              <a:lnSpc>
                <a:spcPct val="90000"/>
              </a:lnSpc>
              <a:spcAft>
                <a:spcPts val="600"/>
              </a:spcAft>
            </a:pPr>
            <a:r>
              <a:rPr lang="en-US" sz="3200" b="1" dirty="0">
                <a:latin typeface="KBCuriousSoul" panose="02000603000000000000" pitchFamily="2" charset="0"/>
                <a:ea typeface="KBCuriousSoul" panose="02000603000000000000" pitchFamily="2" charset="0"/>
              </a:rPr>
              <a:t>Power Stations:</a:t>
            </a:r>
          </a:p>
        </p:txBody>
      </p:sp>
      <p:pic>
        <p:nvPicPr>
          <p:cNvPr id="6" name="Picture 5">
            <a:extLst>
              <a:ext uri="{FF2B5EF4-FFF2-40B4-BE49-F238E27FC236}">
                <a16:creationId xmlns:a16="http://schemas.microsoft.com/office/drawing/2014/main" id="{1A51A0CC-95C9-4DAC-8542-FC02C282451A}"/>
              </a:ext>
            </a:extLst>
          </p:cNvPr>
          <p:cNvPicPr>
            <a:picLocks noChangeAspect="1"/>
          </p:cNvPicPr>
          <p:nvPr/>
        </p:nvPicPr>
        <p:blipFill>
          <a:blip r:embed="rId2"/>
          <a:stretch>
            <a:fillRect/>
          </a:stretch>
        </p:blipFill>
        <p:spPr>
          <a:xfrm>
            <a:off x="1" y="1"/>
            <a:ext cx="1905000" cy="1617306"/>
          </a:xfrm>
          <a:prstGeom prst="rect">
            <a:avLst/>
          </a:prstGeom>
        </p:spPr>
      </p:pic>
      <p:sp>
        <p:nvSpPr>
          <p:cNvPr id="7" name="Oval 6">
            <a:extLst>
              <a:ext uri="{FF2B5EF4-FFF2-40B4-BE49-F238E27FC236}">
                <a16:creationId xmlns:a16="http://schemas.microsoft.com/office/drawing/2014/main" id="{F8D9892B-A8E3-495A-838A-2BE09A0E2694}"/>
              </a:ext>
            </a:extLst>
          </p:cNvPr>
          <p:cNvSpPr/>
          <p:nvPr/>
        </p:nvSpPr>
        <p:spPr>
          <a:xfrm>
            <a:off x="495301" y="186690"/>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KBCuriousSoul" panose="02000603000000000000" pitchFamily="2" charset="0"/>
                <a:ea typeface="KBCuriousSoul" panose="02000603000000000000" pitchFamily="2" charset="0"/>
              </a:rPr>
              <a:t>2</a:t>
            </a:r>
          </a:p>
        </p:txBody>
      </p:sp>
      <p:sp>
        <p:nvSpPr>
          <p:cNvPr id="4" name="Rectangle 3">
            <a:extLst>
              <a:ext uri="{FF2B5EF4-FFF2-40B4-BE49-F238E27FC236}">
                <a16:creationId xmlns:a16="http://schemas.microsoft.com/office/drawing/2014/main" id="{3147B840-2FAA-4D61-A7C6-782C841DE598}"/>
              </a:ext>
            </a:extLst>
          </p:cNvPr>
          <p:cNvSpPr/>
          <p:nvPr/>
        </p:nvSpPr>
        <p:spPr>
          <a:xfrm>
            <a:off x="127751" y="5715891"/>
            <a:ext cx="2133600" cy="738664"/>
          </a:xfrm>
          <a:prstGeom prst="rect">
            <a:avLst/>
          </a:prstGeom>
        </p:spPr>
        <p:txBody>
          <a:bodyPr wrap="square">
            <a:spAutoFit/>
          </a:bodyPr>
          <a:lstStyle/>
          <a:p>
            <a:r>
              <a:rPr lang="en-US" sz="1400" dirty="0">
                <a:hlinkClick r:id="rId3"/>
              </a:rPr>
              <a:t>https://www.brainpop.com/socialstudies/ushistory/articlesofconfederation/</a:t>
            </a:r>
            <a:endParaRPr lang="en-US" sz="1400" dirty="0"/>
          </a:p>
        </p:txBody>
      </p:sp>
      <p:pic>
        <p:nvPicPr>
          <p:cNvPr id="1026" name="Picture 2">
            <a:extLst>
              <a:ext uri="{FF2B5EF4-FFF2-40B4-BE49-F238E27FC236}">
                <a16:creationId xmlns:a16="http://schemas.microsoft.com/office/drawing/2014/main" id="{4B5316F7-89CF-47EA-AAC7-12FD5C4EC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0399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rain pop">
            <a:extLst>
              <a:ext uri="{FF2B5EF4-FFF2-40B4-BE49-F238E27FC236}">
                <a16:creationId xmlns:a16="http://schemas.microsoft.com/office/drawing/2014/main" id="{9F9EBB46-24DE-47D3-8748-80BA38665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51" y="3895685"/>
            <a:ext cx="1713751" cy="16173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1BA1E04-5AB5-4801-90D4-AC47E46A27CF}"/>
              </a:ext>
            </a:extLst>
          </p:cNvPr>
          <p:cNvSpPr/>
          <p:nvPr/>
        </p:nvSpPr>
        <p:spPr>
          <a:xfrm>
            <a:off x="2614865" y="1148932"/>
            <a:ext cx="4569883" cy="5632311"/>
          </a:xfrm>
          <a:prstGeom prst="rect">
            <a:avLst/>
          </a:prstGeom>
        </p:spPr>
        <p:txBody>
          <a:bodyPr wrap="square">
            <a:spAutoFit/>
          </a:bodyPr>
          <a:lstStyle/>
          <a:p>
            <a:pPr marL="342900" indent="-342900">
              <a:buAutoNum type="arabicPeriod"/>
            </a:pPr>
            <a:r>
              <a:rPr lang="en-US" sz="1200" b="1" dirty="0">
                <a:solidFill>
                  <a:srgbClr val="343A41"/>
                </a:solidFill>
                <a:latin typeface="ProximaNova-Bold"/>
              </a:rPr>
              <a:t>Which of the following was established by the Declaration of Independence?</a:t>
            </a:r>
          </a:p>
          <a:p>
            <a:pPr marL="800100" lvl="1" indent="-342900">
              <a:buAutoNum type="alphaUcPeriod"/>
            </a:pPr>
            <a:r>
              <a:rPr lang="en-US" sz="1200" dirty="0">
                <a:solidFill>
                  <a:srgbClr val="343A41"/>
                </a:solidFill>
                <a:latin typeface="ProximaNova-Bold"/>
              </a:rPr>
              <a:t>A new Country</a:t>
            </a:r>
          </a:p>
          <a:p>
            <a:pPr marL="800100" lvl="1" indent="-342900">
              <a:buAutoNum type="alphaUcPeriod"/>
            </a:pPr>
            <a:r>
              <a:rPr lang="en-US" sz="1200" dirty="0">
                <a:solidFill>
                  <a:srgbClr val="343A41"/>
                </a:solidFill>
                <a:latin typeface="ProximaNova-Bold"/>
              </a:rPr>
              <a:t>A representative Government</a:t>
            </a:r>
          </a:p>
          <a:p>
            <a:pPr marL="800100" lvl="1" indent="-342900">
              <a:buAutoNum type="alphaUcPeriod"/>
            </a:pPr>
            <a:r>
              <a:rPr lang="en-US" sz="1200" dirty="0">
                <a:solidFill>
                  <a:srgbClr val="343A41"/>
                </a:solidFill>
                <a:latin typeface="ProximaNova-Bold"/>
              </a:rPr>
              <a:t>A monetary system</a:t>
            </a:r>
          </a:p>
          <a:p>
            <a:pPr marL="800100" lvl="1" indent="-342900">
              <a:buAutoNum type="alphaUcPeriod"/>
            </a:pPr>
            <a:r>
              <a:rPr lang="en-US" sz="1200" dirty="0">
                <a:solidFill>
                  <a:srgbClr val="343A41"/>
                </a:solidFill>
                <a:latin typeface="ProximaNova-Bold"/>
              </a:rPr>
              <a:t>The right to vote? </a:t>
            </a:r>
          </a:p>
          <a:p>
            <a:pPr marL="342900" indent="-342900">
              <a:buAutoNum type="arabicPeriod"/>
            </a:pPr>
            <a:endParaRPr lang="en-US" sz="1200" b="1" dirty="0">
              <a:solidFill>
                <a:srgbClr val="343A41"/>
              </a:solidFill>
              <a:latin typeface="ProximaNova-Bold"/>
            </a:endParaRPr>
          </a:p>
          <a:p>
            <a:pPr marL="342900" indent="-342900">
              <a:buAutoNum type="arabicPeriod"/>
            </a:pPr>
            <a:r>
              <a:rPr lang="en-US" sz="1200" b="1" dirty="0">
                <a:solidFill>
                  <a:srgbClr val="343A41"/>
                </a:solidFill>
                <a:latin typeface="ProximaNova-Bold"/>
              </a:rPr>
              <a:t>To Pass a law under the Articles of Confederation, Congress must pass it with </a:t>
            </a:r>
          </a:p>
          <a:p>
            <a:pPr marL="685800" lvl="1" indent="-228600">
              <a:buAutoNum type="alphaUcPeriod"/>
            </a:pPr>
            <a:r>
              <a:rPr lang="en-US" sz="1200" dirty="0">
                <a:solidFill>
                  <a:srgbClr val="343A41"/>
                </a:solidFill>
                <a:latin typeface="ProximaNova-Bold"/>
              </a:rPr>
              <a:t>A minimum of a 9/13 vote. </a:t>
            </a:r>
          </a:p>
          <a:p>
            <a:pPr marL="685800" lvl="1" indent="-228600">
              <a:buAutoNum type="alphaUcPeriod"/>
            </a:pPr>
            <a:r>
              <a:rPr lang="en-US" sz="1200" dirty="0">
                <a:solidFill>
                  <a:srgbClr val="343A41"/>
                </a:solidFill>
                <a:latin typeface="ProximaNova-Bold"/>
              </a:rPr>
              <a:t>A minimum of a 11/13 vote.</a:t>
            </a:r>
          </a:p>
          <a:p>
            <a:pPr marL="685800" lvl="1" indent="-228600">
              <a:buAutoNum type="alphaUcPeriod"/>
            </a:pPr>
            <a:r>
              <a:rPr lang="en-US" sz="1200" dirty="0">
                <a:solidFill>
                  <a:srgbClr val="343A41"/>
                </a:solidFill>
                <a:latin typeface="ProximaNova-Bold"/>
              </a:rPr>
              <a:t>Unanimously</a:t>
            </a:r>
          </a:p>
          <a:p>
            <a:pPr marL="685800" lvl="1" indent="-228600">
              <a:buAutoNum type="alphaUcPeriod"/>
            </a:pPr>
            <a:r>
              <a:rPr lang="en-US" sz="1200" dirty="0">
                <a:solidFill>
                  <a:srgbClr val="343A41"/>
                </a:solidFill>
                <a:latin typeface="ProximaNova-Bold"/>
              </a:rPr>
              <a:t>A minimum of a 7/13 vote. </a:t>
            </a:r>
          </a:p>
          <a:p>
            <a:pPr marL="342900" indent="-342900">
              <a:buAutoNum type="arabicPeriod"/>
            </a:pPr>
            <a:endParaRPr lang="en-US" sz="1200" b="1" dirty="0">
              <a:solidFill>
                <a:srgbClr val="343A41"/>
              </a:solidFill>
              <a:latin typeface="ProximaNova-Bold"/>
            </a:endParaRPr>
          </a:p>
          <a:p>
            <a:pPr marL="342900" indent="-342900">
              <a:buAutoNum type="arabicPeriod"/>
            </a:pPr>
            <a:r>
              <a:rPr lang="en-US" sz="1200" b="1" dirty="0">
                <a:solidFill>
                  <a:srgbClr val="343A41"/>
                </a:solidFill>
                <a:latin typeface="ProximaNova-Bold"/>
              </a:rPr>
              <a:t>What factor convinced the framers of the Articles of Confederation to create a weak central government?</a:t>
            </a:r>
          </a:p>
          <a:p>
            <a:pPr marL="685800" lvl="1" indent="-228600">
              <a:buAutoNum type="alphaUcPeriod"/>
            </a:pPr>
            <a:r>
              <a:rPr lang="en-US" sz="1200" dirty="0">
                <a:solidFill>
                  <a:srgbClr val="343A41"/>
                </a:solidFill>
                <a:latin typeface="ProximaNova-Bold"/>
              </a:rPr>
              <a:t>The division between revolutionaries and loyalists</a:t>
            </a:r>
          </a:p>
          <a:p>
            <a:pPr marL="685800" lvl="1" indent="-228600">
              <a:buAutoNum type="alphaUcPeriod"/>
            </a:pPr>
            <a:r>
              <a:rPr lang="en-US" sz="1200" dirty="0">
                <a:solidFill>
                  <a:srgbClr val="343A41"/>
                </a:solidFill>
                <a:latin typeface="ProximaNova-Bold"/>
              </a:rPr>
              <a:t>Distrust between Northern and Southern States</a:t>
            </a:r>
          </a:p>
          <a:p>
            <a:pPr marL="685800" lvl="1" indent="-228600">
              <a:buAutoNum type="alphaUcPeriod"/>
            </a:pPr>
            <a:r>
              <a:rPr lang="en-US" sz="1200" dirty="0">
                <a:solidFill>
                  <a:srgbClr val="343A41"/>
                </a:solidFill>
                <a:latin typeface="ProximaNova-Bold"/>
              </a:rPr>
              <a:t>The States unwillingness to limit their own authority</a:t>
            </a:r>
          </a:p>
          <a:p>
            <a:pPr marL="685800" lvl="1" indent="-228600">
              <a:buAutoNum type="alphaUcPeriod"/>
            </a:pPr>
            <a:r>
              <a:rPr lang="en-US" sz="1200" dirty="0">
                <a:solidFill>
                  <a:srgbClr val="343A41"/>
                </a:solidFill>
                <a:latin typeface="ProximaNova-Bold"/>
              </a:rPr>
              <a:t>Cultural differences between Americans and Europeans </a:t>
            </a:r>
          </a:p>
          <a:p>
            <a:pPr marL="342900" indent="-342900">
              <a:buAutoNum type="arabicPeriod"/>
            </a:pPr>
            <a:endParaRPr lang="en-US" sz="1200" b="1" dirty="0">
              <a:solidFill>
                <a:srgbClr val="343A41"/>
              </a:solidFill>
              <a:latin typeface="ProximaNova-Bold"/>
            </a:endParaRPr>
          </a:p>
          <a:p>
            <a:pPr marL="342900" indent="-342900">
              <a:buAutoNum type="arabicPeriod"/>
            </a:pPr>
            <a:r>
              <a:rPr lang="en-US" sz="1200" b="1" dirty="0">
                <a:solidFill>
                  <a:srgbClr val="343A41"/>
                </a:solidFill>
                <a:latin typeface="ProximaNova-Bold"/>
              </a:rPr>
              <a:t>Place the following events in sequence: A) Declaration of Independence is signed; B) Shays' Rebellion; C) Articles of Confederation are written; D) Revolutionary War ends.</a:t>
            </a:r>
          </a:p>
          <a:p>
            <a:pPr marL="685800" lvl="1" indent="-228600">
              <a:buAutoNum type="alphaUcPeriod"/>
            </a:pPr>
            <a:r>
              <a:rPr lang="en-US" sz="1200" dirty="0">
                <a:solidFill>
                  <a:srgbClr val="343A41"/>
                </a:solidFill>
                <a:latin typeface="ProximaNova-Bold"/>
              </a:rPr>
              <a:t>( C,A,B,D)</a:t>
            </a:r>
          </a:p>
          <a:p>
            <a:pPr marL="685800" lvl="1" indent="-228600">
              <a:buAutoNum type="alphaUcPeriod"/>
            </a:pPr>
            <a:r>
              <a:rPr lang="en-US" sz="1200" dirty="0">
                <a:solidFill>
                  <a:srgbClr val="343A41"/>
                </a:solidFill>
                <a:latin typeface="ProximaNova-Bold"/>
              </a:rPr>
              <a:t>( A,C,D,B)</a:t>
            </a:r>
          </a:p>
          <a:p>
            <a:pPr marL="685800" lvl="1" indent="-228600">
              <a:buAutoNum type="alphaUcPeriod"/>
            </a:pPr>
            <a:r>
              <a:rPr lang="en-US" sz="1200" dirty="0">
                <a:solidFill>
                  <a:srgbClr val="343A41"/>
                </a:solidFill>
                <a:latin typeface="ProximaNova-Bold"/>
              </a:rPr>
              <a:t>(A,B,D,C)</a:t>
            </a:r>
          </a:p>
          <a:p>
            <a:pPr marL="685800" lvl="1" indent="-228600">
              <a:buAutoNum type="alphaUcPeriod"/>
            </a:pPr>
            <a:r>
              <a:rPr lang="en-US" sz="1200" dirty="0">
                <a:solidFill>
                  <a:srgbClr val="343A41"/>
                </a:solidFill>
                <a:latin typeface="ProximaNova-Bold"/>
              </a:rPr>
              <a:t>(C,B,A,D)</a:t>
            </a:r>
          </a:p>
          <a:p>
            <a:pPr lvl="1"/>
            <a:endParaRPr lang="en-US" sz="1200" dirty="0">
              <a:solidFill>
                <a:srgbClr val="343A41"/>
              </a:solidFill>
              <a:latin typeface="ProximaNova-Bold"/>
            </a:endParaRPr>
          </a:p>
        </p:txBody>
      </p:sp>
      <p:sp>
        <p:nvSpPr>
          <p:cNvPr id="9" name="TextBox 8">
            <a:extLst>
              <a:ext uri="{FF2B5EF4-FFF2-40B4-BE49-F238E27FC236}">
                <a16:creationId xmlns:a16="http://schemas.microsoft.com/office/drawing/2014/main" id="{BFCCF768-7068-4131-A8AE-2DAD6696FC06}"/>
              </a:ext>
            </a:extLst>
          </p:cNvPr>
          <p:cNvSpPr txBox="1"/>
          <p:nvPr/>
        </p:nvSpPr>
        <p:spPr>
          <a:xfrm rot="16200000">
            <a:off x="6608252" y="2970333"/>
            <a:ext cx="2969686" cy="1477328"/>
          </a:xfrm>
          <a:custGeom>
            <a:avLst/>
            <a:gdLst>
              <a:gd name="connsiteX0" fmla="*/ 0 w 2969686"/>
              <a:gd name="connsiteY0" fmla="*/ 0 h 1477328"/>
              <a:gd name="connsiteX1" fmla="*/ 623634 w 2969686"/>
              <a:gd name="connsiteY1" fmla="*/ 0 h 1477328"/>
              <a:gd name="connsiteX2" fmla="*/ 1187874 w 2969686"/>
              <a:gd name="connsiteY2" fmla="*/ 0 h 1477328"/>
              <a:gd name="connsiteX3" fmla="*/ 1841205 w 2969686"/>
              <a:gd name="connsiteY3" fmla="*/ 0 h 1477328"/>
              <a:gd name="connsiteX4" fmla="*/ 2346052 w 2969686"/>
              <a:gd name="connsiteY4" fmla="*/ 0 h 1477328"/>
              <a:gd name="connsiteX5" fmla="*/ 2969686 w 2969686"/>
              <a:gd name="connsiteY5" fmla="*/ 0 h 1477328"/>
              <a:gd name="connsiteX6" fmla="*/ 2969686 w 2969686"/>
              <a:gd name="connsiteY6" fmla="*/ 521989 h 1477328"/>
              <a:gd name="connsiteX7" fmla="*/ 2969686 w 2969686"/>
              <a:gd name="connsiteY7" fmla="*/ 999659 h 1477328"/>
              <a:gd name="connsiteX8" fmla="*/ 2969686 w 2969686"/>
              <a:gd name="connsiteY8" fmla="*/ 1477328 h 1477328"/>
              <a:gd name="connsiteX9" fmla="*/ 2316355 w 2969686"/>
              <a:gd name="connsiteY9" fmla="*/ 1477328 h 1477328"/>
              <a:gd name="connsiteX10" fmla="*/ 1781812 w 2969686"/>
              <a:gd name="connsiteY10" fmla="*/ 1477328 h 1477328"/>
              <a:gd name="connsiteX11" fmla="*/ 1247268 w 2969686"/>
              <a:gd name="connsiteY11" fmla="*/ 1477328 h 1477328"/>
              <a:gd name="connsiteX12" fmla="*/ 653331 w 2969686"/>
              <a:gd name="connsiteY12" fmla="*/ 1477328 h 1477328"/>
              <a:gd name="connsiteX13" fmla="*/ 0 w 2969686"/>
              <a:gd name="connsiteY13" fmla="*/ 1477328 h 1477328"/>
              <a:gd name="connsiteX14" fmla="*/ 0 w 2969686"/>
              <a:gd name="connsiteY14" fmla="*/ 1029205 h 1477328"/>
              <a:gd name="connsiteX15" fmla="*/ 0 w 2969686"/>
              <a:gd name="connsiteY15" fmla="*/ 536763 h 1477328"/>
              <a:gd name="connsiteX16" fmla="*/ 0 w 2969686"/>
              <a:gd name="connsiteY16"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9686" h="1477328" extrusionOk="0">
                <a:moveTo>
                  <a:pt x="0" y="0"/>
                </a:moveTo>
                <a:cubicBezTo>
                  <a:pt x="178412" y="-73514"/>
                  <a:pt x="335945" y="26200"/>
                  <a:pt x="623634" y="0"/>
                </a:cubicBezTo>
                <a:cubicBezTo>
                  <a:pt x="911323" y="-26200"/>
                  <a:pt x="1016156" y="19907"/>
                  <a:pt x="1187874" y="0"/>
                </a:cubicBezTo>
                <a:cubicBezTo>
                  <a:pt x="1359592" y="-19907"/>
                  <a:pt x="1602258" y="16787"/>
                  <a:pt x="1841205" y="0"/>
                </a:cubicBezTo>
                <a:cubicBezTo>
                  <a:pt x="2080152" y="-16787"/>
                  <a:pt x="2165054" y="33042"/>
                  <a:pt x="2346052" y="0"/>
                </a:cubicBezTo>
                <a:cubicBezTo>
                  <a:pt x="2527050" y="-33042"/>
                  <a:pt x="2748607" y="46452"/>
                  <a:pt x="2969686" y="0"/>
                </a:cubicBezTo>
                <a:cubicBezTo>
                  <a:pt x="3025294" y="253341"/>
                  <a:pt x="2913291" y="344359"/>
                  <a:pt x="2969686" y="521989"/>
                </a:cubicBezTo>
                <a:cubicBezTo>
                  <a:pt x="3026081" y="699619"/>
                  <a:pt x="2921872" y="831329"/>
                  <a:pt x="2969686" y="999659"/>
                </a:cubicBezTo>
                <a:cubicBezTo>
                  <a:pt x="3017500" y="1167989"/>
                  <a:pt x="2936074" y="1298840"/>
                  <a:pt x="2969686" y="1477328"/>
                </a:cubicBezTo>
                <a:cubicBezTo>
                  <a:pt x="2785586" y="1520314"/>
                  <a:pt x="2529193" y="1464157"/>
                  <a:pt x="2316355" y="1477328"/>
                </a:cubicBezTo>
                <a:cubicBezTo>
                  <a:pt x="2103517" y="1490499"/>
                  <a:pt x="1926043" y="1453741"/>
                  <a:pt x="1781812" y="1477328"/>
                </a:cubicBezTo>
                <a:cubicBezTo>
                  <a:pt x="1637581" y="1500915"/>
                  <a:pt x="1448586" y="1437775"/>
                  <a:pt x="1247268" y="1477328"/>
                </a:cubicBezTo>
                <a:cubicBezTo>
                  <a:pt x="1045950" y="1516881"/>
                  <a:pt x="901673" y="1461769"/>
                  <a:pt x="653331" y="1477328"/>
                </a:cubicBezTo>
                <a:cubicBezTo>
                  <a:pt x="404989" y="1492887"/>
                  <a:pt x="243718" y="1461743"/>
                  <a:pt x="0" y="1477328"/>
                </a:cubicBezTo>
                <a:cubicBezTo>
                  <a:pt x="-25918" y="1377481"/>
                  <a:pt x="25423" y="1244568"/>
                  <a:pt x="0" y="1029205"/>
                </a:cubicBezTo>
                <a:cubicBezTo>
                  <a:pt x="-25423" y="813842"/>
                  <a:pt x="2422" y="756241"/>
                  <a:pt x="0" y="536763"/>
                </a:cubicBezTo>
                <a:cubicBezTo>
                  <a:pt x="-2422" y="317285"/>
                  <a:pt x="6061" y="261031"/>
                  <a:pt x="0" y="0"/>
                </a:cubicBezTo>
                <a:close/>
              </a:path>
            </a:pathLst>
          </a:custGeom>
          <a:noFill/>
          <a:ln>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pPr algn="ctr"/>
            <a:r>
              <a:rPr lang="en-US" b="1" dirty="0"/>
              <a:t>KEY TO UNLOCK NEXT PUZZLE PIECE</a:t>
            </a:r>
          </a:p>
          <a:p>
            <a:pPr algn="ctr"/>
            <a:endParaRPr lang="en-US" b="1" dirty="0"/>
          </a:p>
          <a:p>
            <a:pPr algn="ctr"/>
            <a:r>
              <a:rPr lang="en-US" b="1" dirty="0"/>
              <a:t>_____ _____ _____ _____</a:t>
            </a:r>
          </a:p>
          <a:p>
            <a:pPr algn="ctr"/>
            <a:r>
              <a:rPr lang="en-US" b="1" dirty="0"/>
              <a:t>1          2          3         4         </a:t>
            </a:r>
          </a:p>
        </p:txBody>
      </p:sp>
      <p:sp>
        <p:nvSpPr>
          <p:cNvPr id="11" name="Rectangle 10">
            <a:extLst>
              <a:ext uri="{FF2B5EF4-FFF2-40B4-BE49-F238E27FC236}">
                <a16:creationId xmlns:a16="http://schemas.microsoft.com/office/drawing/2014/main" id="{3E49B3DC-A857-4127-9F2E-2E8BBFF39F87}"/>
              </a:ext>
            </a:extLst>
          </p:cNvPr>
          <p:cNvSpPr/>
          <p:nvPr/>
        </p:nvSpPr>
        <p:spPr>
          <a:xfrm>
            <a:off x="0" y="6488293"/>
            <a:ext cx="9143585" cy="369332"/>
          </a:xfrm>
          <a:prstGeom prst="rect">
            <a:avLst/>
          </a:prstGeom>
          <a:ln>
            <a:solidFill>
              <a:schemeClr val="accent5">
                <a:lumMod val="75000"/>
              </a:schemeClr>
            </a:solidFill>
          </a:ln>
        </p:spPr>
        <p:txBody>
          <a:bodyPr wrap="square">
            <a:spAutoFit/>
          </a:bodyPr>
          <a:lstStyle/>
          <a:p>
            <a:pPr algn="ctr">
              <a:spcBef>
                <a:spcPct val="50000"/>
              </a:spcBef>
              <a:defRPr/>
            </a:pPr>
            <a:r>
              <a:rPr lang="en-US"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308646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809E7E-A9C7-419B-AB6D-8E4FC7D7A400}"/>
              </a:ext>
            </a:extLst>
          </p:cNvPr>
          <p:cNvSpPr>
            <a:spLocks noGrp="1"/>
          </p:cNvSpPr>
          <p:nvPr>
            <p:ph type="sldNum" sz="quarter" idx="12"/>
          </p:nvPr>
        </p:nvSpPr>
        <p:spPr/>
        <p:txBody>
          <a:bodyPr/>
          <a:lstStyle/>
          <a:p>
            <a:fld id="{9A664731-B56D-4414-BECE-95BED7F83A20}" type="slidenum">
              <a:rPr lang="en-US" smtClean="0"/>
              <a:t>6</a:t>
            </a:fld>
            <a:endParaRPr lang="en-US" dirty="0"/>
          </a:p>
        </p:txBody>
      </p:sp>
      <p:pic>
        <p:nvPicPr>
          <p:cNvPr id="3" name="Picture 2">
            <a:extLst>
              <a:ext uri="{FF2B5EF4-FFF2-40B4-BE49-F238E27FC236}">
                <a16:creationId xmlns:a16="http://schemas.microsoft.com/office/drawing/2014/main" id="{C749BEBE-0AEE-49E7-9020-DE1253C48804}"/>
              </a:ext>
            </a:extLst>
          </p:cNvPr>
          <p:cNvPicPr>
            <a:picLocks noChangeAspect="1"/>
          </p:cNvPicPr>
          <p:nvPr/>
        </p:nvPicPr>
        <p:blipFill>
          <a:blip r:embed="rId2"/>
          <a:stretch>
            <a:fillRect/>
          </a:stretch>
        </p:blipFill>
        <p:spPr>
          <a:xfrm>
            <a:off x="196045" y="145376"/>
            <a:ext cx="2844371" cy="3006090"/>
          </a:xfrm>
          <a:prstGeom prst="rect">
            <a:avLst/>
          </a:prstGeom>
        </p:spPr>
      </p:pic>
      <p:sp>
        <p:nvSpPr>
          <p:cNvPr id="4" name="Title 1">
            <a:extLst>
              <a:ext uri="{FF2B5EF4-FFF2-40B4-BE49-F238E27FC236}">
                <a16:creationId xmlns:a16="http://schemas.microsoft.com/office/drawing/2014/main" id="{E1338554-93DF-4386-8297-79F65AA411A9}"/>
              </a:ext>
            </a:extLst>
          </p:cNvPr>
          <p:cNvSpPr txBox="1">
            <a:spLocks/>
          </p:cNvSpPr>
          <p:nvPr/>
        </p:nvSpPr>
        <p:spPr>
          <a:xfrm>
            <a:off x="3076972" y="0"/>
            <a:ext cx="6067027" cy="1295399"/>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b="1" dirty="0"/>
              <a:t>II. WEAKNESSES UNDER THE ARTICLES OF CONFEDERATION:</a:t>
            </a:r>
            <a:br>
              <a:rPr lang="en-US" sz="2800" dirty="0"/>
            </a:br>
            <a:endParaRPr lang="en-US" sz="2800" dirty="0"/>
          </a:p>
        </p:txBody>
      </p:sp>
      <p:graphicFrame>
        <p:nvGraphicFramePr>
          <p:cNvPr id="5" name="Table 5">
            <a:extLst>
              <a:ext uri="{FF2B5EF4-FFF2-40B4-BE49-F238E27FC236}">
                <a16:creationId xmlns:a16="http://schemas.microsoft.com/office/drawing/2014/main" id="{BB2CF72C-B43E-4908-9434-E3D76B988FA8}"/>
              </a:ext>
            </a:extLst>
          </p:cNvPr>
          <p:cNvGraphicFramePr>
            <a:graphicFrameLocks noGrp="1"/>
          </p:cNvGraphicFramePr>
          <p:nvPr>
            <p:extLst>
              <p:ext uri="{D42A27DB-BD31-4B8C-83A1-F6EECF244321}">
                <p14:modId xmlns:p14="http://schemas.microsoft.com/office/powerpoint/2010/main" val="2143962714"/>
              </p:ext>
            </p:extLst>
          </p:nvPr>
        </p:nvGraphicFramePr>
        <p:xfrm>
          <a:off x="3302054" y="2102719"/>
          <a:ext cx="5841946" cy="4785360"/>
        </p:xfrm>
        <a:graphic>
          <a:graphicData uri="http://schemas.openxmlformats.org/drawingml/2006/table">
            <a:tbl>
              <a:tblPr firstRow="1" bandRow="1">
                <a:tableStyleId>{5940675A-B579-460E-94D1-54222C63F5DA}</a:tableStyleId>
              </a:tblPr>
              <a:tblGrid>
                <a:gridCol w="2920973">
                  <a:extLst>
                    <a:ext uri="{9D8B030D-6E8A-4147-A177-3AD203B41FA5}">
                      <a16:colId xmlns:a16="http://schemas.microsoft.com/office/drawing/2014/main" val="2490666099"/>
                    </a:ext>
                  </a:extLst>
                </a:gridCol>
                <a:gridCol w="2920973">
                  <a:extLst>
                    <a:ext uri="{9D8B030D-6E8A-4147-A177-3AD203B41FA5}">
                      <a16:colId xmlns:a16="http://schemas.microsoft.com/office/drawing/2014/main" val="2045088559"/>
                    </a:ext>
                  </a:extLst>
                </a:gridCol>
              </a:tblGrid>
              <a:tr h="758052">
                <a:tc gridSpan="2">
                  <a:txBody>
                    <a:bodyPr/>
                    <a:lstStyle/>
                    <a:p>
                      <a:pPr algn="ctr"/>
                      <a:r>
                        <a:rPr lang="en-US" sz="2400" b="1" dirty="0"/>
                        <a:t>National (Federal) Government Lacked the Power to Tax</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US" b="1" dirty="0">
                        <a:latin typeface="KBSticktoIt" panose="02000603000000000000" pitchFamily="2" charset="0"/>
                        <a:ea typeface="KBSticktoIt" panose="02000603000000000000" pitchFamily="2"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462930"/>
                  </a:ext>
                </a:extLst>
              </a:tr>
              <a:tr h="842280">
                <a:tc>
                  <a:txBody>
                    <a:bodyPr/>
                    <a:lstStyle/>
                    <a:p>
                      <a:pPr algn="ctr"/>
                      <a:r>
                        <a:rPr lang="en-US" b="1" dirty="0">
                          <a:latin typeface="KBSticktoIt" panose="02000603000000000000" pitchFamily="2" charset="0"/>
                          <a:ea typeface="KBSticktoIt" panose="02000603000000000000" pitchFamily="2" charset="0"/>
                        </a:rPr>
                        <a:t>Historical Circumstances </a:t>
                      </a:r>
                    </a:p>
                    <a:p>
                      <a:pPr algn="ctr"/>
                      <a:endParaRPr lang="en-US" sz="1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a:latin typeface="KBSticktoIt" panose="02000603000000000000" pitchFamily="2" charset="0"/>
                          <a:ea typeface="KBSticktoIt" panose="02000603000000000000" pitchFamily="2" charset="0"/>
                        </a:rPr>
                        <a:t>Historical </a:t>
                      </a:r>
                    </a:p>
                    <a:p>
                      <a:pPr algn="ctr"/>
                      <a:r>
                        <a:rPr lang="en-US" b="1" dirty="0">
                          <a:latin typeface="KBSticktoIt" panose="02000603000000000000" pitchFamily="2" charset="0"/>
                          <a:ea typeface="KBSticktoIt" panose="02000603000000000000" pitchFamily="2" charset="0"/>
                        </a:rPr>
                        <a:t>Impact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425006"/>
                  </a:ext>
                </a:extLst>
              </a:tr>
              <a:tr h="2849346">
                <a:tc>
                  <a:txBody>
                    <a:bodyPr/>
                    <a:lstStyle/>
                    <a:p>
                      <a:pPr marL="274320" lvl="1" indent="-342900">
                        <a:buFont typeface="Wingdings" panose="05000000000000000000" pitchFamily="2" charset="2"/>
                        <a:buChar char="q"/>
                      </a:pPr>
                      <a:r>
                        <a:rPr lang="en-US" sz="1600" dirty="0"/>
                        <a:t>America owed ______________________ &amp; foreign nations </a:t>
                      </a:r>
                    </a:p>
                    <a:p>
                      <a:pPr marL="274320" lvl="1" indent="-342900">
                        <a:buFont typeface="Wingdings" panose="05000000000000000000" pitchFamily="2" charset="2"/>
                        <a:buChar char="q"/>
                      </a:pPr>
                      <a:r>
                        <a:rPr lang="en-US" sz="1600" dirty="0"/>
                        <a:t>_______________________from the American Revolution. </a:t>
                      </a:r>
                    </a:p>
                    <a:p>
                      <a:pPr marL="274320" lvl="1" indent="-342900">
                        <a:buFont typeface="Wingdings" panose="05000000000000000000" pitchFamily="2" charset="2"/>
                        <a:buChar char="q"/>
                      </a:pPr>
                      <a:r>
                        <a:rPr lang="en-US" sz="1600" dirty="0"/>
                        <a:t>To get __________________ ($) the federal government had to ___________________ money from the states. </a:t>
                      </a:r>
                    </a:p>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q"/>
                      </a:pPr>
                      <a:r>
                        <a:rPr lang="en-US" sz="1800" dirty="0"/>
                        <a:t>Congress asked for $_________ million from states and received less than $________ million. </a:t>
                      </a:r>
                    </a:p>
                    <a:p>
                      <a:pPr marL="285750" indent="-285750">
                        <a:buFont typeface="Wingdings" panose="05000000000000000000" pitchFamily="2" charset="2"/>
                        <a:buChar char="q"/>
                      </a:pPr>
                      <a:r>
                        <a:rPr lang="en-US" sz="1800" dirty="0"/>
                        <a:t>The U.S. was deeply in ____________. </a:t>
                      </a:r>
                    </a:p>
                    <a:p>
                      <a:pPr marL="285750" indent="-285750">
                        <a:buFont typeface="Wingdings" panose="05000000000000000000" pitchFamily="2" charset="2"/>
                        <a:buChar char="q"/>
                      </a:pPr>
                      <a:r>
                        <a:rPr lang="en-US" sz="1800" dirty="0"/>
                        <a:t> The U.S. could not fund an ___________ or ___________. </a:t>
                      </a:r>
                    </a:p>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235793"/>
                  </a:ext>
                </a:extLst>
              </a:tr>
            </a:tbl>
          </a:graphicData>
        </a:graphic>
      </p:graphicFrame>
      <p:pic>
        <p:nvPicPr>
          <p:cNvPr id="7" name="Picture 3">
            <a:extLst>
              <a:ext uri="{FF2B5EF4-FFF2-40B4-BE49-F238E27FC236}">
                <a16:creationId xmlns:a16="http://schemas.microsoft.com/office/drawing/2014/main" id="{78DE62F2-D85C-49A2-978D-319EAE1EEB4D}"/>
              </a:ext>
            </a:extLst>
          </p:cNvPr>
          <p:cNvPicPr>
            <a:picLocks noChangeAspect="1" noChangeArrowheads="1"/>
          </p:cNvPicPr>
          <p:nvPr/>
        </p:nvPicPr>
        <p:blipFill>
          <a:blip r:embed="rId3" cstate="print"/>
          <a:srcRect/>
          <a:stretch>
            <a:fillRect/>
          </a:stretch>
        </p:blipFill>
        <p:spPr bwMode="auto">
          <a:xfrm>
            <a:off x="196045" y="3088649"/>
            <a:ext cx="3057961" cy="3087154"/>
          </a:xfrm>
          <a:prstGeom prst="rect">
            <a:avLst/>
          </a:prstGeom>
          <a:noFill/>
          <a:ln w="9525">
            <a:noFill/>
            <a:miter lim="800000"/>
            <a:headEnd/>
            <a:tailEnd/>
          </a:ln>
        </p:spPr>
      </p:pic>
      <p:pic>
        <p:nvPicPr>
          <p:cNvPr id="8" name="Picture 7">
            <a:extLst>
              <a:ext uri="{FF2B5EF4-FFF2-40B4-BE49-F238E27FC236}">
                <a16:creationId xmlns:a16="http://schemas.microsoft.com/office/drawing/2014/main" id="{C57056A8-1347-4735-85AA-D240CEA595C8}"/>
              </a:ext>
            </a:extLst>
          </p:cNvPr>
          <p:cNvPicPr>
            <a:picLocks noChangeAspect="1"/>
          </p:cNvPicPr>
          <p:nvPr/>
        </p:nvPicPr>
        <p:blipFill>
          <a:blip r:embed="rId4"/>
          <a:stretch>
            <a:fillRect/>
          </a:stretch>
        </p:blipFill>
        <p:spPr>
          <a:xfrm>
            <a:off x="381000" y="1076293"/>
            <a:ext cx="381053" cy="438211"/>
          </a:xfrm>
          <a:prstGeom prst="rect">
            <a:avLst/>
          </a:prstGeom>
        </p:spPr>
      </p:pic>
      <p:pic>
        <p:nvPicPr>
          <p:cNvPr id="2050" name="Picture 2" descr="Image result for thinglink">
            <a:extLst>
              <a:ext uri="{FF2B5EF4-FFF2-40B4-BE49-F238E27FC236}">
                <a16:creationId xmlns:a16="http://schemas.microsoft.com/office/drawing/2014/main" id="{2BA769FF-91AB-4EC9-A006-CB9E34DAC4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140" y="1122602"/>
            <a:ext cx="1447800" cy="8143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9934F13-048B-49F2-BB39-A1A271140A0A}"/>
              </a:ext>
            </a:extLst>
          </p:cNvPr>
          <p:cNvSpPr/>
          <p:nvPr/>
        </p:nvSpPr>
        <p:spPr>
          <a:xfrm>
            <a:off x="6342144" y="1171096"/>
            <a:ext cx="1447800" cy="600164"/>
          </a:xfrm>
          <a:prstGeom prst="rect">
            <a:avLst/>
          </a:prstGeom>
        </p:spPr>
        <p:txBody>
          <a:bodyPr wrap="square">
            <a:spAutoFit/>
          </a:bodyPr>
          <a:lstStyle/>
          <a:p>
            <a:r>
              <a:rPr lang="en-US" sz="1100" dirty="0"/>
              <a:t>https://www.thinglink.com/scene/1293682326777102338</a:t>
            </a:r>
          </a:p>
        </p:txBody>
      </p:sp>
      <p:pic>
        <p:nvPicPr>
          <p:cNvPr id="2052" name="Picture 4">
            <a:extLst>
              <a:ext uri="{FF2B5EF4-FFF2-40B4-BE49-F238E27FC236}">
                <a16:creationId xmlns:a16="http://schemas.microsoft.com/office/drawing/2014/main" id="{12E6968D-6DE5-4615-A9F7-B1A6A14EAF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8959" y="1052958"/>
            <a:ext cx="836441" cy="8364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0BA961E-48D1-4D27-9A55-075498CADA35}"/>
              </a:ext>
            </a:extLst>
          </p:cNvPr>
          <p:cNvPicPr>
            <a:picLocks noChangeAspect="1"/>
          </p:cNvPicPr>
          <p:nvPr/>
        </p:nvPicPr>
        <p:blipFill>
          <a:blip r:embed="rId7"/>
          <a:stretch>
            <a:fillRect/>
          </a:stretch>
        </p:blipFill>
        <p:spPr>
          <a:xfrm>
            <a:off x="3679537" y="817905"/>
            <a:ext cx="1390876" cy="1178154"/>
          </a:xfrm>
          <a:prstGeom prst="rect">
            <a:avLst/>
          </a:prstGeom>
        </p:spPr>
      </p:pic>
      <p:sp>
        <p:nvSpPr>
          <p:cNvPr id="12" name="Rectangle 11">
            <a:extLst>
              <a:ext uri="{FF2B5EF4-FFF2-40B4-BE49-F238E27FC236}">
                <a16:creationId xmlns:a16="http://schemas.microsoft.com/office/drawing/2014/main" id="{F7742A6B-FE53-4B6A-BEFC-93A7C1E7823E}"/>
              </a:ext>
            </a:extLst>
          </p:cNvPr>
          <p:cNvSpPr/>
          <p:nvPr/>
        </p:nvSpPr>
        <p:spPr>
          <a:xfrm>
            <a:off x="24063" y="6149415"/>
            <a:ext cx="3302054" cy="738664"/>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237151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809E7E-A9C7-419B-AB6D-8E4FC7D7A400}"/>
              </a:ext>
            </a:extLst>
          </p:cNvPr>
          <p:cNvSpPr>
            <a:spLocks noGrp="1"/>
          </p:cNvSpPr>
          <p:nvPr>
            <p:ph type="sldNum" sz="quarter" idx="12"/>
          </p:nvPr>
        </p:nvSpPr>
        <p:spPr/>
        <p:txBody>
          <a:bodyPr/>
          <a:lstStyle/>
          <a:p>
            <a:fld id="{9A664731-B56D-4414-BECE-95BED7F83A20}" type="slidenum">
              <a:rPr lang="en-US" smtClean="0"/>
              <a:t>7</a:t>
            </a:fld>
            <a:endParaRPr lang="en-US" dirty="0"/>
          </a:p>
        </p:txBody>
      </p:sp>
      <p:pic>
        <p:nvPicPr>
          <p:cNvPr id="3" name="Picture 2">
            <a:extLst>
              <a:ext uri="{FF2B5EF4-FFF2-40B4-BE49-F238E27FC236}">
                <a16:creationId xmlns:a16="http://schemas.microsoft.com/office/drawing/2014/main" id="{C749BEBE-0AEE-49E7-9020-DE1253C48804}"/>
              </a:ext>
            </a:extLst>
          </p:cNvPr>
          <p:cNvPicPr>
            <a:picLocks noChangeAspect="1"/>
          </p:cNvPicPr>
          <p:nvPr/>
        </p:nvPicPr>
        <p:blipFill>
          <a:blip r:embed="rId3"/>
          <a:stretch>
            <a:fillRect/>
          </a:stretch>
        </p:blipFill>
        <p:spPr>
          <a:xfrm>
            <a:off x="52585" y="151802"/>
            <a:ext cx="2848373" cy="3010320"/>
          </a:xfrm>
          <a:prstGeom prst="rect">
            <a:avLst/>
          </a:prstGeom>
        </p:spPr>
      </p:pic>
      <p:sp>
        <p:nvSpPr>
          <p:cNvPr id="4" name="Title 1">
            <a:extLst>
              <a:ext uri="{FF2B5EF4-FFF2-40B4-BE49-F238E27FC236}">
                <a16:creationId xmlns:a16="http://schemas.microsoft.com/office/drawing/2014/main" id="{E1338554-93DF-4386-8297-79F65AA411A9}"/>
              </a:ext>
            </a:extLst>
          </p:cNvPr>
          <p:cNvSpPr txBox="1">
            <a:spLocks/>
          </p:cNvSpPr>
          <p:nvPr/>
        </p:nvSpPr>
        <p:spPr>
          <a:xfrm>
            <a:off x="3076972" y="0"/>
            <a:ext cx="6067027" cy="264123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b="1" dirty="0"/>
              <a:t>II. WEAKNESSES UNDER THE ARTICLES OF CONFEDERATION:</a:t>
            </a:r>
            <a:br>
              <a:rPr lang="en-US" sz="2800" dirty="0"/>
            </a:br>
            <a:endParaRPr lang="en-US" sz="2800" dirty="0"/>
          </a:p>
        </p:txBody>
      </p:sp>
      <p:sp>
        <p:nvSpPr>
          <p:cNvPr id="8" name="Rectangle 7">
            <a:extLst>
              <a:ext uri="{FF2B5EF4-FFF2-40B4-BE49-F238E27FC236}">
                <a16:creationId xmlns:a16="http://schemas.microsoft.com/office/drawing/2014/main" id="{6C733DBE-31BF-4C04-BCCC-0AD3E8CEAA94}"/>
              </a:ext>
            </a:extLst>
          </p:cNvPr>
          <p:cNvSpPr/>
          <p:nvPr/>
        </p:nvSpPr>
        <p:spPr>
          <a:xfrm>
            <a:off x="3451531" y="3641672"/>
            <a:ext cx="2366354" cy="3539430"/>
          </a:xfrm>
          <a:prstGeom prst="rect">
            <a:avLst/>
          </a:prstGeom>
        </p:spPr>
        <p:txBody>
          <a:bodyPr wrap="square">
            <a:spAutoFit/>
          </a:bodyPr>
          <a:lstStyle/>
          <a:p>
            <a:r>
              <a:rPr lang="en-US" sz="1400" b="1" dirty="0"/>
              <a:t>A. One of the biggest issues facing the states after the war was </a:t>
            </a:r>
          </a:p>
          <a:p>
            <a:pPr marL="342900" indent="-342900">
              <a:buFont typeface="+mj-lt"/>
              <a:buAutoNum type="arabicPeriod"/>
            </a:pPr>
            <a:r>
              <a:rPr lang="en-US" sz="1400" dirty="0"/>
              <a:t>Overseeing the return of runaway slaves.  </a:t>
            </a:r>
          </a:p>
          <a:p>
            <a:pPr marL="342900" indent="-342900">
              <a:buFont typeface="+mj-lt"/>
              <a:buAutoNum type="arabicPeriod"/>
            </a:pPr>
            <a:r>
              <a:rPr lang="en-US" sz="1400" dirty="0"/>
              <a:t>Dealing with the massive war debts they had incurred.</a:t>
            </a:r>
          </a:p>
          <a:p>
            <a:pPr marL="342900" indent="-342900">
              <a:buFont typeface="+mj-lt"/>
              <a:buAutoNum type="arabicPeriod"/>
            </a:pPr>
            <a:r>
              <a:rPr lang="en-US" sz="1400" dirty="0"/>
              <a:t>Meeting their responsibility under the Treaty of Paris to identify all British graves. </a:t>
            </a:r>
          </a:p>
          <a:p>
            <a:pPr marL="342900" indent="-342900">
              <a:buFont typeface="+mj-lt"/>
              <a:buAutoNum type="arabicPeriod"/>
            </a:pPr>
            <a:r>
              <a:rPr lang="en-US" sz="1400" dirty="0"/>
              <a:t>Deciding whether to grant camp followers war pensions. </a:t>
            </a:r>
          </a:p>
          <a:p>
            <a:r>
              <a:rPr lang="en-US" sz="1400" dirty="0"/>
              <a:t> </a:t>
            </a:r>
          </a:p>
        </p:txBody>
      </p:sp>
      <p:pic>
        <p:nvPicPr>
          <p:cNvPr id="9" name="Picture 8">
            <a:extLst>
              <a:ext uri="{FF2B5EF4-FFF2-40B4-BE49-F238E27FC236}">
                <a16:creationId xmlns:a16="http://schemas.microsoft.com/office/drawing/2014/main" id="{37FEBFEF-A74B-43F9-A798-49436C8DBDAE}"/>
              </a:ext>
            </a:extLst>
          </p:cNvPr>
          <p:cNvPicPr>
            <a:picLocks noChangeAspect="1"/>
          </p:cNvPicPr>
          <p:nvPr/>
        </p:nvPicPr>
        <p:blipFill>
          <a:blip r:embed="rId4"/>
          <a:stretch>
            <a:fillRect/>
          </a:stretch>
        </p:blipFill>
        <p:spPr>
          <a:xfrm>
            <a:off x="23319" y="3818444"/>
            <a:ext cx="3351882" cy="2248172"/>
          </a:xfrm>
          <a:prstGeom prst="rect">
            <a:avLst/>
          </a:prstGeom>
        </p:spPr>
      </p:pic>
      <p:sp>
        <p:nvSpPr>
          <p:cNvPr id="6" name="Rectangle 5">
            <a:extLst>
              <a:ext uri="{FF2B5EF4-FFF2-40B4-BE49-F238E27FC236}">
                <a16:creationId xmlns:a16="http://schemas.microsoft.com/office/drawing/2014/main" id="{D9532A64-0EBE-4B3A-9420-D6659C6E341B}"/>
              </a:ext>
            </a:extLst>
          </p:cNvPr>
          <p:cNvSpPr/>
          <p:nvPr/>
        </p:nvSpPr>
        <p:spPr>
          <a:xfrm>
            <a:off x="3252985" y="1610347"/>
            <a:ext cx="5715000" cy="2031325"/>
          </a:xfrm>
          <a:prstGeom prst="rect">
            <a:avLst/>
          </a:prstGeom>
        </p:spPr>
        <p:txBody>
          <a:bodyPr wrap="square">
            <a:spAutoFit/>
          </a:bodyPr>
          <a:lstStyle/>
          <a:p>
            <a:r>
              <a:rPr lang="en-US" sz="1400" dirty="0"/>
              <a:t>The Confederation government did not have the power to deal with the country’s financial problems. Problems continued with Britain and Spain over land and trade issues. The Continental Congress owed other countries and many citizens a lot of money after the war</a:t>
            </a:r>
          </a:p>
          <a:p>
            <a:endParaRPr lang="en-US" sz="1400" dirty="0"/>
          </a:p>
          <a:p>
            <a:r>
              <a:rPr lang="en-US" sz="1400" dirty="0"/>
              <a:t>By 1781 money printed during the Revolutionary War had fallen in value, or </a:t>
            </a:r>
            <a:r>
              <a:rPr lang="en-US" sz="1400" i="1" dirty="0"/>
              <a:t>depreciated</a:t>
            </a:r>
            <a:r>
              <a:rPr lang="en-US" sz="1400" dirty="0"/>
              <a:t>, and was almost worthless. Congress and the states printed paper money without the gold and silver to back it up. Neither had the power to tax the citizens.</a:t>
            </a:r>
          </a:p>
        </p:txBody>
      </p:sp>
      <p:sp>
        <p:nvSpPr>
          <p:cNvPr id="10" name="Rectangle 9">
            <a:extLst>
              <a:ext uri="{FF2B5EF4-FFF2-40B4-BE49-F238E27FC236}">
                <a16:creationId xmlns:a16="http://schemas.microsoft.com/office/drawing/2014/main" id="{C116F97F-753C-4554-808F-6C3EB123D32E}"/>
              </a:ext>
            </a:extLst>
          </p:cNvPr>
          <p:cNvSpPr/>
          <p:nvPr/>
        </p:nvSpPr>
        <p:spPr>
          <a:xfrm>
            <a:off x="3168317" y="1270689"/>
            <a:ext cx="5486399" cy="369332"/>
          </a:xfrm>
          <a:prstGeom prst="rect">
            <a:avLst/>
          </a:prstGeom>
        </p:spPr>
        <p:txBody>
          <a:bodyPr wrap="square">
            <a:spAutoFit/>
          </a:bodyPr>
          <a:lstStyle/>
          <a:p>
            <a:pPr algn="ctr"/>
            <a:r>
              <a:rPr lang="en-US" b="1" dirty="0"/>
              <a:t>National (Federal) Government Lacked the Power to Tax</a:t>
            </a:r>
          </a:p>
        </p:txBody>
      </p:sp>
      <p:pic>
        <p:nvPicPr>
          <p:cNvPr id="11" name="Picture 10">
            <a:extLst>
              <a:ext uri="{FF2B5EF4-FFF2-40B4-BE49-F238E27FC236}">
                <a16:creationId xmlns:a16="http://schemas.microsoft.com/office/drawing/2014/main" id="{4A4F5404-EED4-45DB-A0A9-A4C30243A40C}"/>
              </a:ext>
            </a:extLst>
          </p:cNvPr>
          <p:cNvPicPr>
            <a:picLocks noChangeAspect="1"/>
          </p:cNvPicPr>
          <p:nvPr/>
        </p:nvPicPr>
        <p:blipFill>
          <a:blip r:embed="rId5"/>
          <a:stretch>
            <a:fillRect/>
          </a:stretch>
        </p:blipFill>
        <p:spPr>
          <a:xfrm>
            <a:off x="228600" y="882405"/>
            <a:ext cx="381053" cy="438211"/>
          </a:xfrm>
          <a:prstGeom prst="rect">
            <a:avLst/>
          </a:prstGeom>
        </p:spPr>
      </p:pic>
      <p:sp>
        <p:nvSpPr>
          <p:cNvPr id="5" name="Rectangle 4">
            <a:extLst>
              <a:ext uri="{FF2B5EF4-FFF2-40B4-BE49-F238E27FC236}">
                <a16:creationId xmlns:a16="http://schemas.microsoft.com/office/drawing/2014/main" id="{ABEB6541-5523-47D5-995B-4D9C5AFA18DD}"/>
              </a:ext>
            </a:extLst>
          </p:cNvPr>
          <p:cNvSpPr/>
          <p:nvPr/>
        </p:nvSpPr>
        <p:spPr>
          <a:xfrm>
            <a:off x="5971373" y="3572514"/>
            <a:ext cx="1724827" cy="3108543"/>
          </a:xfrm>
          <a:prstGeom prst="rect">
            <a:avLst/>
          </a:prstGeom>
        </p:spPr>
        <p:txBody>
          <a:bodyPr wrap="square">
            <a:spAutoFit/>
          </a:bodyPr>
          <a:lstStyle/>
          <a:p>
            <a:r>
              <a:rPr lang="en-US" sz="1400" b="1" dirty="0"/>
              <a:t>B. The Articles of Confederation gave the states </a:t>
            </a:r>
          </a:p>
          <a:p>
            <a:pPr marL="342900" indent="-342900">
              <a:buFont typeface="+mj-lt"/>
              <a:buAutoNum type="arabicPeriod"/>
            </a:pPr>
            <a:r>
              <a:rPr lang="en-US" sz="1400" dirty="0"/>
              <a:t>no power. </a:t>
            </a:r>
          </a:p>
          <a:p>
            <a:pPr marL="342900" indent="-342900">
              <a:buFont typeface="+mj-lt"/>
              <a:buAutoNum type="arabicPeriod"/>
            </a:pPr>
            <a:r>
              <a:rPr lang="en-US" sz="1400" dirty="0"/>
              <a:t>the same power as the national government. </a:t>
            </a:r>
          </a:p>
          <a:p>
            <a:pPr marL="342900" indent="-342900">
              <a:buFont typeface="+mj-lt"/>
              <a:buAutoNum type="arabicPeriod"/>
            </a:pPr>
            <a:r>
              <a:rPr lang="en-US" sz="1400" dirty="0"/>
              <a:t>less power than the national government. </a:t>
            </a:r>
          </a:p>
          <a:p>
            <a:pPr marL="342900" indent="-342900">
              <a:buFont typeface="+mj-lt"/>
              <a:buAutoNum type="arabicPeriod"/>
            </a:pPr>
            <a:r>
              <a:rPr lang="en-US" sz="1400" dirty="0"/>
              <a:t>more power than the national government</a:t>
            </a:r>
          </a:p>
        </p:txBody>
      </p:sp>
      <p:sp>
        <p:nvSpPr>
          <p:cNvPr id="12" name="Rectangle 11">
            <a:extLst>
              <a:ext uri="{FF2B5EF4-FFF2-40B4-BE49-F238E27FC236}">
                <a16:creationId xmlns:a16="http://schemas.microsoft.com/office/drawing/2014/main" id="{9B6C8551-240B-4114-A2F8-248A48B16CD8}"/>
              </a:ext>
            </a:extLst>
          </p:cNvPr>
          <p:cNvSpPr/>
          <p:nvPr/>
        </p:nvSpPr>
        <p:spPr>
          <a:xfrm>
            <a:off x="24063" y="6149415"/>
            <a:ext cx="3302054" cy="738664"/>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
        <p:nvSpPr>
          <p:cNvPr id="13" name="TextBox 12">
            <a:extLst>
              <a:ext uri="{FF2B5EF4-FFF2-40B4-BE49-F238E27FC236}">
                <a16:creationId xmlns:a16="http://schemas.microsoft.com/office/drawing/2014/main" id="{6A1B0E5D-5CB7-4F4A-8ACC-C492ED2C8829}"/>
              </a:ext>
            </a:extLst>
          </p:cNvPr>
          <p:cNvSpPr txBox="1"/>
          <p:nvPr/>
        </p:nvSpPr>
        <p:spPr>
          <a:xfrm rot="16200000">
            <a:off x="6896430" y="4713431"/>
            <a:ext cx="2969686" cy="1200329"/>
          </a:xfrm>
          <a:custGeom>
            <a:avLst/>
            <a:gdLst>
              <a:gd name="connsiteX0" fmla="*/ 0 w 2969686"/>
              <a:gd name="connsiteY0" fmla="*/ 0 h 1200329"/>
              <a:gd name="connsiteX1" fmla="*/ 623634 w 2969686"/>
              <a:gd name="connsiteY1" fmla="*/ 0 h 1200329"/>
              <a:gd name="connsiteX2" fmla="*/ 1187874 w 2969686"/>
              <a:gd name="connsiteY2" fmla="*/ 0 h 1200329"/>
              <a:gd name="connsiteX3" fmla="*/ 1841205 w 2969686"/>
              <a:gd name="connsiteY3" fmla="*/ 0 h 1200329"/>
              <a:gd name="connsiteX4" fmla="*/ 2346052 w 2969686"/>
              <a:gd name="connsiteY4" fmla="*/ 0 h 1200329"/>
              <a:gd name="connsiteX5" fmla="*/ 2969686 w 2969686"/>
              <a:gd name="connsiteY5" fmla="*/ 0 h 1200329"/>
              <a:gd name="connsiteX6" fmla="*/ 2969686 w 2969686"/>
              <a:gd name="connsiteY6" fmla="*/ 424116 h 1200329"/>
              <a:gd name="connsiteX7" fmla="*/ 2969686 w 2969686"/>
              <a:gd name="connsiteY7" fmla="*/ 812223 h 1200329"/>
              <a:gd name="connsiteX8" fmla="*/ 2969686 w 2969686"/>
              <a:gd name="connsiteY8" fmla="*/ 1200329 h 1200329"/>
              <a:gd name="connsiteX9" fmla="*/ 2316355 w 2969686"/>
              <a:gd name="connsiteY9" fmla="*/ 1200329 h 1200329"/>
              <a:gd name="connsiteX10" fmla="*/ 1781812 w 2969686"/>
              <a:gd name="connsiteY10" fmla="*/ 1200329 h 1200329"/>
              <a:gd name="connsiteX11" fmla="*/ 1247268 w 2969686"/>
              <a:gd name="connsiteY11" fmla="*/ 1200329 h 1200329"/>
              <a:gd name="connsiteX12" fmla="*/ 653331 w 2969686"/>
              <a:gd name="connsiteY12" fmla="*/ 1200329 h 1200329"/>
              <a:gd name="connsiteX13" fmla="*/ 0 w 2969686"/>
              <a:gd name="connsiteY13" fmla="*/ 1200329 h 1200329"/>
              <a:gd name="connsiteX14" fmla="*/ 0 w 2969686"/>
              <a:gd name="connsiteY14" fmla="*/ 836229 h 1200329"/>
              <a:gd name="connsiteX15" fmla="*/ 0 w 2969686"/>
              <a:gd name="connsiteY15" fmla="*/ 436120 h 1200329"/>
              <a:gd name="connsiteX16" fmla="*/ 0 w 2969686"/>
              <a:gd name="connsiteY16"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9686" h="1200329" extrusionOk="0">
                <a:moveTo>
                  <a:pt x="0" y="0"/>
                </a:moveTo>
                <a:cubicBezTo>
                  <a:pt x="178412" y="-73514"/>
                  <a:pt x="335945" y="26200"/>
                  <a:pt x="623634" y="0"/>
                </a:cubicBezTo>
                <a:cubicBezTo>
                  <a:pt x="911323" y="-26200"/>
                  <a:pt x="1016156" y="19907"/>
                  <a:pt x="1187874" y="0"/>
                </a:cubicBezTo>
                <a:cubicBezTo>
                  <a:pt x="1359592" y="-19907"/>
                  <a:pt x="1602258" y="16787"/>
                  <a:pt x="1841205" y="0"/>
                </a:cubicBezTo>
                <a:cubicBezTo>
                  <a:pt x="2080152" y="-16787"/>
                  <a:pt x="2165054" y="33042"/>
                  <a:pt x="2346052" y="0"/>
                </a:cubicBezTo>
                <a:cubicBezTo>
                  <a:pt x="2527050" y="-33042"/>
                  <a:pt x="2748607" y="46452"/>
                  <a:pt x="2969686" y="0"/>
                </a:cubicBezTo>
                <a:cubicBezTo>
                  <a:pt x="3009261" y="190121"/>
                  <a:pt x="2959996" y="322241"/>
                  <a:pt x="2969686" y="424116"/>
                </a:cubicBezTo>
                <a:cubicBezTo>
                  <a:pt x="2979376" y="525991"/>
                  <a:pt x="2958097" y="659358"/>
                  <a:pt x="2969686" y="812223"/>
                </a:cubicBezTo>
                <a:cubicBezTo>
                  <a:pt x="2981275" y="965088"/>
                  <a:pt x="2950208" y="1056305"/>
                  <a:pt x="2969686" y="1200329"/>
                </a:cubicBezTo>
                <a:cubicBezTo>
                  <a:pt x="2785586" y="1243315"/>
                  <a:pt x="2529193" y="1187158"/>
                  <a:pt x="2316355" y="1200329"/>
                </a:cubicBezTo>
                <a:cubicBezTo>
                  <a:pt x="2103517" y="1213500"/>
                  <a:pt x="1926043" y="1176742"/>
                  <a:pt x="1781812" y="1200329"/>
                </a:cubicBezTo>
                <a:cubicBezTo>
                  <a:pt x="1637581" y="1223916"/>
                  <a:pt x="1448586" y="1160776"/>
                  <a:pt x="1247268" y="1200329"/>
                </a:cubicBezTo>
                <a:cubicBezTo>
                  <a:pt x="1045950" y="1239882"/>
                  <a:pt x="901673" y="1184770"/>
                  <a:pt x="653331" y="1200329"/>
                </a:cubicBezTo>
                <a:cubicBezTo>
                  <a:pt x="404989" y="1215888"/>
                  <a:pt x="243718" y="1184744"/>
                  <a:pt x="0" y="1200329"/>
                </a:cubicBezTo>
                <a:cubicBezTo>
                  <a:pt x="-43360" y="1054135"/>
                  <a:pt x="34801" y="967083"/>
                  <a:pt x="0" y="836229"/>
                </a:cubicBezTo>
                <a:cubicBezTo>
                  <a:pt x="-34801" y="705375"/>
                  <a:pt x="47205" y="563763"/>
                  <a:pt x="0" y="436120"/>
                </a:cubicBezTo>
                <a:cubicBezTo>
                  <a:pt x="-47205" y="308477"/>
                  <a:pt x="49854" y="184800"/>
                  <a:pt x="0" y="0"/>
                </a:cubicBezTo>
                <a:close/>
              </a:path>
            </a:pathLst>
          </a:custGeom>
          <a:noFill/>
          <a:ln>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pPr algn="ctr"/>
            <a:r>
              <a:rPr lang="en-US" b="1" dirty="0"/>
              <a:t>KEY TO UNLOCK NEXT PUZZLE PIECE</a:t>
            </a:r>
          </a:p>
          <a:p>
            <a:pPr algn="ctr"/>
            <a:endParaRPr lang="en-US" b="1" dirty="0"/>
          </a:p>
          <a:p>
            <a:pPr algn="ctr"/>
            <a:r>
              <a:rPr lang="en-US" b="1" dirty="0"/>
              <a:t>_____+ ____   = ______                          </a:t>
            </a:r>
          </a:p>
        </p:txBody>
      </p:sp>
    </p:spTree>
    <p:extLst>
      <p:ext uri="{BB962C8B-B14F-4D97-AF65-F5344CB8AC3E}">
        <p14:creationId xmlns:p14="http://schemas.microsoft.com/office/powerpoint/2010/main" val="336117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6ACCC1-1086-4ABD-8041-4B309AC09CDB}"/>
              </a:ext>
            </a:extLst>
          </p:cNvPr>
          <p:cNvSpPr>
            <a:spLocks noGrp="1"/>
          </p:cNvSpPr>
          <p:nvPr>
            <p:ph type="sldNum" sz="quarter" idx="12"/>
          </p:nvPr>
        </p:nvSpPr>
        <p:spPr/>
        <p:txBody>
          <a:bodyPr/>
          <a:lstStyle/>
          <a:p>
            <a:fld id="{9A664731-B56D-4414-BECE-95BED7F83A20}" type="slidenum">
              <a:rPr lang="en-US" smtClean="0"/>
              <a:t>8</a:t>
            </a:fld>
            <a:endParaRPr lang="en-US" dirty="0"/>
          </a:p>
        </p:txBody>
      </p:sp>
      <p:pic>
        <p:nvPicPr>
          <p:cNvPr id="3" name="Picture 2">
            <a:extLst>
              <a:ext uri="{FF2B5EF4-FFF2-40B4-BE49-F238E27FC236}">
                <a16:creationId xmlns:a16="http://schemas.microsoft.com/office/drawing/2014/main" id="{87D25160-7D62-485A-96AF-1C2458552585}"/>
              </a:ext>
            </a:extLst>
          </p:cNvPr>
          <p:cNvPicPr>
            <a:picLocks noChangeAspect="1"/>
          </p:cNvPicPr>
          <p:nvPr/>
        </p:nvPicPr>
        <p:blipFill>
          <a:blip r:embed="rId2"/>
          <a:stretch>
            <a:fillRect/>
          </a:stretch>
        </p:blipFill>
        <p:spPr>
          <a:xfrm>
            <a:off x="228600" y="247711"/>
            <a:ext cx="2772162" cy="3153215"/>
          </a:xfrm>
          <a:prstGeom prst="rect">
            <a:avLst/>
          </a:prstGeom>
        </p:spPr>
      </p:pic>
      <p:graphicFrame>
        <p:nvGraphicFramePr>
          <p:cNvPr id="4" name="Table 5">
            <a:extLst>
              <a:ext uri="{FF2B5EF4-FFF2-40B4-BE49-F238E27FC236}">
                <a16:creationId xmlns:a16="http://schemas.microsoft.com/office/drawing/2014/main" id="{FB6E6E01-21B6-4C85-9740-3043C0EF8A1D}"/>
              </a:ext>
            </a:extLst>
          </p:cNvPr>
          <p:cNvGraphicFramePr>
            <a:graphicFrameLocks noGrp="1"/>
          </p:cNvGraphicFramePr>
          <p:nvPr>
            <p:extLst>
              <p:ext uri="{D42A27DB-BD31-4B8C-83A1-F6EECF244321}">
                <p14:modId xmlns:p14="http://schemas.microsoft.com/office/powerpoint/2010/main" val="3150171627"/>
              </p:ext>
            </p:extLst>
          </p:nvPr>
        </p:nvGraphicFramePr>
        <p:xfrm>
          <a:off x="3222267" y="2437594"/>
          <a:ext cx="5841946" cy="3876464"/>
        </p:xfrm>
        <a:graphic>
          <a:graphicData uri="http://schemas.openxmlformats.org/drawingml/2006/table">
            <a:tbl>
              <a:tblPr firstRow="1" bandRow="1">
                <a:tableStyleId>{5940675A-B579-460E-94D1-54222C63F5DA}</a:tableStyleId>
              </a:tblPr>
              <a:tblGrid>
                <a:gridCol w="2873733">
                  <a:extLst>
                    <a:ext uri="{9D8B030D-6E8A-4147-A177-3AD203B41FA5}">
                      <a16:colId xmlns:a16="http://schemas.microsoft.com/office/drawing/2014/main" val="2490666099"/>
                    </a:ext>
                  </a:extLst>
                </a:gridCol>
                <a:gridCol w="2968213">
                  <a:extLst>
                    <a:ext uri="{9D8B030D-6E8A-4147-A177-3AD203B41FA5}">
                      <a16:colId xmlns:a16="http://schemas.microsoft.com/office/drawing/2014/main" val="2045088559"/>
                    </a:ext>
                  </a:extLst>
                </a:gridCol>
              </a:tblGrid>
              <a:tr h="797479">
                <a:tc gridSpan="2">
                  <a:txBody>
                    <a:bodyPr/>
                    <a:lstStyle/>
                    <a:p>
                      <a:pPr algn="ctr"/>
                      <a:r>
                        <a:rPr lang="en-US" sz="1800" b="1" dirty="0"/>
                        <a:t>Individual States had different currency</a:t>
                      </a:r>
                    </a:p>
                    <a:p>
                      <a:pPr algn="ctr"/>
                      <a:endParaRPr lang="en-US" sz="1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US" b="1" dirty="0">
                        <a:latin typeface="KBSticktoIt" panose="02000603000000000000" pitchFamily="2" charset="0"/>
                        <a:ea typeface="KBSticktoIt" panose="02000603000000000000" pitchFamily="2"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462930"/>
                  </a:ext>
                </a:extLst>
              </a:tr>
              <a:tr h="651127">
                <a:tc>
                  <a:txBody>
                    <a:bodyPr/>
                    <a:lstStyle/>
                    <a:p>
                      <a:pPr algn="ctr"/>
                      <a:r>
                        <a:rPr lang="en-US" b="1" dirty="0">
                          <a:latin typeface="KBSticktoIt" panose="02000603000000000000" pitchFamily="2" charset="0"/>
                          <a:ea typeface="KBSticktoIt" panose="02000603000000000000" pitchFamily="2" charset="0"/>
                        </a:rPr>
                        <a:t>Historical Circumstances </a:t>
                      </a:r>
                    </a:p>
                    <a:p>
                      <a:pPr algn="ctr"/>
                      <a:endParaRPr lang="en-US" sz="1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a:latin typeface="KBSticktoIt" panose="02000603000000000000" pitchFamily="2" charset="0"/>
                          <a:ea typeface="KBSticktoIt" panose="02000603000000000000" pitchFamily="2" charset="0"/>
                        </a:rPr>
                        <a:t>Historical </a:t>
                      </a:r>
                    </a:p>
                    <a:p>
                      <a:pPr algn="ctr"/>
                      <a:r>
                        <a:rPr lang="en-US" b="1" dirty="0">
                          <a:latin typeface="KBSticktoIt" panose="02000603000000000000" pitchFamily="2" charset="0"/>
                          <a:ea typeface="KBSticktoIt" panose="02000603000000000000" pitchFamily="2" charset="0"/>
                        </a:rPr>
                        <a:t>Impact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425006"/>
                  </a:ext>
                </a:extLst>
              </a:tr>
              <a:tr h="2164585">
                <a:tc>
                  <a:txBody>
                    <a:bodyPr/>
                    <a:lstStyle/>
                    <a:p>
                      <a:pPr marL="274320" lvl="1" indent="-342900">
                        <a:buFont typeface="Wingdings" panose="05000000000000000000" pitchFamily="2" charset="2"/>
                        <a:buChar char="q"/>
                      </a:pPr>
                      <a:r>
                        <a:rPr lang="en-US" sz="1600" dirty="0"/>
                        <a:t> Each _____________ used ________________ money. </a:t>
                      </a:r>
                    </a:p>
                    <a:p>
                      <a:pPr marL="274320" lvl="1" indent="-342900">
                        <a:buFont typeface="Wingdings" panose="05000000000000000000" pitchFamily="2" charset="2"/>
                        <a:buChar char="q"/>
                      </a:pPr>
                      <a:endParaRPr lang="en-US" sz="1600" dirty="0"/>
                    </a:p>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q"/>
                      </a:pPr>
                      <a:r>
                        <a:rPr lang="en-US" sz="1800" dirty="0"/>
                        <a:t>Money had a different _________ in each state. </a:t>
                      </a:r>
                    </a:p>
                    <a:p>
                      <a:pPr marL="285750" indent="-285750">
                        <a:buFont typeface="Wingdings" panose="05000000000000000000" pitchFamily="2" charset="2"/>
                        <a:buChar char="q"/>
                      </a:pPr>
                      <a:r>
                        <a:rPr lang="en-US" sz="1800" dirty="0"/>
                        <a:t>Some states would ______ ___________ other states’ money. </a:t>
                      </a:r>
                    </a:p>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0235793"/>
                  </a:ext>
                </a:extLst>
              </a:tr>
            </a:tbl>
          </a:graphicData>
        </a:graphic>
      </p:graphicFrame>
      <p:pic>
        <p:nvPicPr>
          <p:cNvPr id="5" name="Picture 4">
            <a:extLst>
              <a:ext uri="{FF2B5EF4-FFF2-40B4-BE49-F238E27FC236}">
                <a16:creationId xmlns:a16="http://schemas.microsoft.com/office/drawing/2014/main" id="{1041FA80-12F3-4CEA-839A-A74A3F9DE037}"/>
              </a:ext>
            </a:extLst>
          </p:cNvPr>
          <p:cNvPicPr>
            <a:picLocks noChangeAspect="1" noChangeArrowheads="1"/>
          </p:cNvPicPr>
          <p:nvPr/>
        </p:nvPicPr>
        <p:blipFill>
          <a:blip r:embed="rId3" cstate="print"/>
          <a:srcRect/>
          <a:stretch>
            <a:fillRect/>
          </a:stretch>
        </p:blipFill>
        <p:spPr bwMode="auto">
          <a:xfrm>
            <a:off x="49530" y="3577973"/>
            <a:ext cx="2951232" cy="3051427"/>
          </a:xfrm>
          <a:prstGeom prst="rect">
            <a:avLst/>
          </a:prstGeom>
          <a:noFill/>
          <a:ln w="9525">
            <a:noFill/>
            <a:miter lim="800000"/>
            <a:headEnd/>
            <a:tailEnd/>
          </a:ln>
        </p:spPr>
      </p:pic>
      <p:sp>
        <p:nvSpPr>
          <p:cNvPr id="7" name="Title 1">
            <a:extLst>
              <a:ext uri="{FF2B5EF4-FFF2-40B4-BE49-F238E27FC236}">
                <a16:creationId xmlns:a16="http://schemas.microsoft.com/office/drawing/2014/main" id="{1C10318D-303E-4F1B-8E2A-A4DBDB2A11F3}"/>
              </a:ext>
            </a:extLst>
          </p:cNvPr>
          <p:cNvSpPr txBox="1">
            <a:spLocks/>
          </p:cNvSpPr>
          <p:nvPr/>
        </p:nvSpPr>
        <p:spPr>
          <a:xfrm>
            <a:off x="3000762" y="111122"/>
            <a:ext cx="6143238" cy="17332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II. Weaknesses Under The Articles of Confederation:</a:t>
            </a:r>
            <a:br>
              <a:rPr lang="en-US" sz="3200" b="1" dirty="0"/>
            </a:br>
            <a:endParaRPr lang="en-US" sz="3200" b="1" dirty="0"/>
          </a:p>
        </p:txBody>
      </p:sp>
      <p:pic>
        <p:nvPicPr>
          <p:cNvPr id="8" name="Picture 2" descr="Image result for thinglink">
            <a:extLst>
              <a:ext uri="{FF2B5EF4-FFF2-40B4-BE49-F238E27FC236}">
                <a16:creationId xmlns:a16="http://schemas.microsoft.com/office/drawing/2014/main" id="{E15326D4-6B1D-48B5-AB86-F4179F04AB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460" y="1359630"/>
            <a:ext cx="1723638" cy="9695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4DDD3ED3-02AD-4A86-AD5A-9A7D33C8C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8394" y="125519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1CD4DC-0818-46F3-B0F6-E9DB43808C50}"/>
              </a:ext>
            </a:extLst>
          </p:cNvPr>
          <p:cNvPicPr>
            <a:picLocks noChangeAspect="1"/>
          </p:cNvPicPr>
          <p:nvPr/>
        </p:nvPicPr>
        <p:blipFill>
          <a:blip r:embed="rId6"/>
          <a:stretch>
            <a:fillRect/>
          </a:stretch>
        </p:blipFill>
        <p:spPr>
          <a:xfrm>
            <a:off x="3352800" y="1211041"/>
            <a:ext cx="1481365" cy="1226553"/>
          </a:xfrm>
          <a:prstGeom prst="rect">
            <a:avLst/>
          </a:prstGeom>
        </p:spPr>
      </p:pic>
      <p:pic>
        <p:nvPicPr>
          <p:cNvPr id="6" name="Picture 5">
            <a:extLst>
              <a:ext uri="{FF2B5EF4-FFF2-40B4-BE49-F238E27FC236}">
                <a16:creationId xmlns:a16="http://schemas.microsoft.com/office/drawing/2014/main" id="{258C2EEC-347D-491B-BD59-87574031CF39}"/>
              </a:ext>
            </a:extLst>
          </p:cNvPr>
          <p:cNvPicPr>
            <a:picLocks noChangeAspect="1"/>
          </p:cNvPicPr>
          <p:nvPr/>
        </p:nvPicPr>
        <p:blipFill>
          <a:blip r:embed="rId7"/>
          <a:stretch>
            <a:fillRect/>
          </a:stretch>
        </p:blipFill>
        <p:spPr>
          <a:xfrm>
            <a:off x="3288186" y="4790169"/>
            <a:ext cx="2772163" cy="1416402"/>
          </a:xfrm>
          <a:prstGeom prst="rect">
            <a:avLst/>
          </a:prstGeom>
        </p:spPr>
      </p:pic>
      <p:pic>
        <p:nvPicPr>
          <p:cNvPr id="11" name="Picture 10">
            <a:extLst>
              <a:ext uri="{FF2B5EF4-FFF2-40B4-BE49-F238E27FC236}">
                <a16:creationId xmlns:a16="http://schemas.microsoft.com/office/drawing/2014/main" id="{A5956F33-89B7-4163-A32E-23C77EDBDD11}"/>
              </a:ext>
            </a:extLst>
          </p:cNvPr>
          <p:cNvPicPr>
            <a:picLocks noChangeAspect="1"/>
          </p:cNvPicPr>
          <p:nvPr/>
        </p:nvPicPr>
        <p:blipFill>
          <a:blip r:embed="rId8"/>
          <a:stretch>
            <a:fillRect/>
          </a:stretch>
        </p:blipFill>
        <p:spPr>
          <a:xfrm>
            <a:off x="838200" y="883103"/>
            <a:ext cx="365899" cy="379707"/>
          </a:xfrm>
          <a:prstGeom prst="rect">
            <a:avLst/>
          </a:prstGeom>
        </p:spPr>
      </p:pic>
      <p:sp>
        <p:nvSpPr>
          <p:cNvPr id="12" name="Rectangle 11">
            <a:extLst>
              <a:ext uri="{FF2B5EF4-FFF2-40B4-BE49-F238E27FC236}">
                <a16:creationId xmlns:a16="http://schemas.microsoft.com/office/drawing/2014/main" id="{9862D68B-EE8F-4C37-90E2-BC5C5F3C7891}"/>
              </a:ext>
            </a:extLst>
          </p:cNvPr>
          <p:cNvSpPr/>
          <p:nvPr/>
        </p:nvSpPr>
        <p:spPr>
          <a:xfrm>
            <a:off x="3183137" y="6356350"/>
            <a:ext cx="5841945" cy="523220"/>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41990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B14666-FEFB-4B49-9366-93810A0D0593}"/>
              </a:ext>
            </a:extLst>
          </p:cNvPr>
          <p:cNvSpPr>
            <a:spLocks noGrp="1"/>
          </p:cNvSpPr>
          <p:nvPr>
            <p:ph type="sldNum" sz="quarter" idx="12"/>
          </p:nvPr>
        </p:nvSpPr>
        <p:spPr/>
        <p:txBody>
          <a:bodyPr/>
          <a:lstStyle/>
          <a:p>
            <a:fld id="{9A664731-B56D-4414-BECE-95BED7F83A20}" type="slidenum">
              <a:rPr lang="en-US" smtClean="0"/>
              <a:t>9</a:t>
            </a:fld>
            <a:endParaRPr lang="en-US" dirty="0"/>
          </a:p>
        </p:txBody>
      </p:sp>
      <p:pic>
        <p:nvPicPr>
          <p:cNvPr id="3" name="Picture 2">
            <a:extLst>
              <a:ext uri="{FF2B5EF4-FFF2-40B4-BE49-F238E27FC236}">
                <a16:creationId xmlns:a16="http://schemas.microsoft.com/office/drawing/2014/main" id="{313C7BAF-3005-4C11-9A74-D991ACA1BA83}"/>
              </a:ext>
            </a:extLst>
          </p:cNvPr>
          <p:cNvPicPr>
            <a:picLocks noChangeAspect="1"/>
          </p:cNvPicPr>
          <p:nvPr/>
        </p:nvPicPr>
        <p:blipFill>
          <a:blip r:embed="rId2"/>
          <a:stretch>
            <a:fillRect/>
          </a:stretch>
        </p:blipFill>
        <p:spPr>
          <a:xfrm>
            <a:off x="11723" y="1"/>
            <a:ext cx="5287113" cy="3981304"/>
          </a:xfrm>
          <a:prstGeom prst="rect">
            <a:avLst/>
          </a:prstGeom>
        </p:spPr>
      </p:pic>
      <p:sp>
        <p:nvSpPr>
          <p:cNvPr id="4" name="Rectangle 3">
            <a:extLst>
              <a:ext uri="{FF2B5EF4-FFF2-40B4-BE49-F238E27FC236}">
                <a16:creationId xmlns:a16="http://schemas.microsoft.com/office/drawing/2014/main" id="{C0B314A9-AD54-487E-A550-92777F7A25E6}"/>
              </a:ext>
            </a:extLst>
          </p:cNvPr>
          <p:cNvSpPr/>
          <p:nvPr/>
        </p:nvSpPr>
        <p:spPr>
          <a:xfrm>
            <a:off x="2133600" y="4047877"/>
            <a:ext cx="3704487" cy="2492990"/>
          </a:xfrm>
          <a:prstGeom prst="rect">
            <a:avLst/>
          </a:prstGeom>
        </p:spPr>
        <p:txBody>
          <a:bodyPr wrap="square">
            <a:spAutoFit/>
          </a:bodyPr>
          <a:lstStyle/>
          <a:p>
            <a:r>
              <a:rPr lang="en-US" sz="1200" b="1" dirty="0"/>
              <a:t>According to the political cartoon, which of the following was a problem resulting from the weakness of the central government under the Articles of Confederation?  </a:t>
            </a:r>
          </a:p>
          <a:p>
            <a:pPr marL="228600" indent="-228600">
              <a:buAutoNum type="alphaLcPeriod"/>
            </a:pPr>
            <a:r>
              <a:rPr lang="en-US" sz="1200" dirty="0"/>
              <a:t>The confederation government was so powerful it threatened individual liberty </a:t>
            </a:r>
          </a:p>
          <a:p>
            <a:pPr marL="228600" indent="-228600">
              <a:buAutoNum type="alphaLcPeriod"/>
            </a:pPr>
            <a:r>
              <a:rPr lang="en-US" sz="1200" dirty="0"/>
              <a:t>The confederation could not prevent the outbreak of civil war among the states over the issue of slavery</a:t>
            </a:r>
          </a:p>
          <a:p>
            <a:pPr marL="228600" indent="-228600">
              <a:buAutoNum type="alphaLcPeriod"/>
            </a:pPr>
            <a:r>
              <a:rPr lang="en-US" sz="1200" dirty="0"/>
              <a:t>The central government could not force state governments to contribute money to pay off the nation's war debt. </a:t>
            </a:r>
          </a:p>
          <a:p>
            <a:pPr marL="228600" indent="-228600">
              <a:buAutoNum type="alphaLcPeriod"/>
            </a:pPr>
            <a:r>
              <a:rPr lang="en-US" sz="1200" dirty="0"/>
              <a:t>d. The state governments under the confederation were too weak</a:t>
            </a:r>
          </a:p>
        </p:txBody>
      </p:sp>
      <p:sp>
        <p:nvSpPr>
          <p:cNvPr id="5" name="Rectangle 4">
            <a:extLst>
              <a:ext uri="{FF2B5EF4-FFF2-40B4-BE49-F238E27FC236}">
                <a16:creationId xmlns:a16="http://schemas.microsoft.com/office/drawing/2014/main" id="{F8374DB2-7888-49FD-ABEF-C9F6758278DC}"/>
              </a:ext>
            </a:extLst>
          </p:cNvPr>
          <p:cNvSpPr/>
          <p:nvPr/>
        </p:nvSpPr>
        <p:spPr>
          <a:xfrm>
            <a:off x="5518060" y="-76200"/>
            <a:ext cx="633507" cy="4401205"/>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S</a:t>
            </a:r>
          </a:p>
          <a:p>
            <a:pPr algn="ctr"/>
            <a:endParaRPr lang="en-US" sz="4000" b="1" dirty="0">
              <a:ln w="22225">
                <a:solidFill>
                  <a:schemeClr val="accent2"/>
                </a:solidFill>
                <a:prstDash val="solid"/>
              </a:ln>
              <a:solidFill>
                <a:schemeClr val="accent2">
                  <a:lumMod val="40000"/>
                  <a:lumOff val="60000"/>
                </a:schemeClr>
              </a:solidFill>
            </a:endParaRPr>
          </a:p>
          <a:p>
            <a:pPr algn="ctr"/>
            <a:r>
              <a:rPr lang="en-US" sz="4000" b="1" dirty="0">
                <a:ln w="22225">
                  <a:solidFill>
                    <a:schemeClr val="accent2"/>
                  </a:solidFill>
                  <a:prstDash val="solid"/>
                </a:ln>
                <a:solidFill>
                  <a:schemeClr val="accent2">
                    <a:lumMod val="40000"/>
                    <a:lumOff val="60000"/>
                  </a:schemeClr>
                </a:solidFill>
              </a:rPr>
              <a:t>P</a:t>
            </a:r>
          </a:p>
          <a:p>
            <a:pPr algn="ctr"/>
            <a:endParaRPr lang="en-US" sz="4000" b="1" cap="none" spc="0" dirty="0">
              <a:ln w="22225">
                <a:solidFill>
                  <a:schemeClr val="accent2"/>
                </a:solidFill>
                <a:prstDash val="solid"/>
              </a:ln>
              <a:solidFill>
                <a:schemeClr val="accent2">
                  <a:lumMod val="40000"/>
                  <a:lumOff val="60000"/>
                </a:schemeClr>
              </a:solidFill>
              <a:effectLst/>
            </a:endParaRPr>
          </a:p>
          <a:p>
            <a:pPr algn="ctr"/>
            <a:r>
              <a:rPr lang="en-US" sz="4000" b="1" cap="none" spc="0" dirty="0">
                <a:ln w="22225">
                  <a:solidFill>
                    <a:schemeClr val="accent2"/>
                  </a:solidFill>
                  <a:prstDash val="solid"/>
                </a:ln>
                <a:solidFill>
                  <a:schemeClr val="accent2">
                    <a:lumMod val="40000"/>
                    <a:lumOff val="60000"/>
                  </a:schemeClr>
                </a:solidFill>
                <a:effectLst/>
              </a:rPr>
              <a:t>A</a:t>
            </a:r>
          </a:p>
          <a:p>
            <a:pPr algn="ctr"/>
            <a:endParaRPr lang="en-US" sz="4000" b="1" dirty="0">
              <a:ln w="22225">
                <a:solidFill>
                  <a:schemeClr val="accent2"/>
                </a:solidFill>
                <a:prstDash val="solid"/>
              </a:ln>
              <a:solidFill>
                <a:schemeClr val="accent2">
                  <a:lumMod val="40000"/>
                  <a:lumOff val="60000"/>
                </a:schemeClr>
              </a:solidFill>
            </a:endParaRPr>
          </a:p>
          <a:p>
            <a:pPr algn="ctr"/>
            <a:r>
              <a:rPr lang="en-US" sz="4000" b="1" dirty="0">
                <a:ln w="22225">
                  <a:solidFill>
                    <a:schemeClr val="accent2"/>
                  </a:solidFill>
                  <a:prstDash val="solid"/>
                </a:ln>
                <a:solidFill>
                  <a:schemeClr val="accent2">
                    <a:lumMod val="40000"/>
                    <a:lumOff val="60000"/>
                  </a:schemeClr>
                </a:solidFill>
              </a:rPr>
              <a:t>M</a:t>
            </a:r>
            <a:endParaRPr lang="en-US" sz="4000" b="1" cap="none" spc="0" dirty="0">
              <a:ln w="22225">
                <a:solidFill>
                  <a:schemeClr val="accent2"/>
                </a:solidFill>
                <a:prstDash val="solid"/>
              </a:ln>
              <a:solidFill>
                <a:schemeClr val="accent2">
                  <a:lumMod val="40000"/>
                  <a:lumOff val="60000"/>
                </a:schemeClr>
              </a:solidFill>
              <a:effectLst/>
            </a:endParaRPr>
          </a:p>
        </p:txBody>
      </p:sp>
      <p:pic>
        <p:nvPicPr>
          <p:cNvPr id="6" name="Picture 5">
            <a:extLst>
              <a:ext uri="{FF2B5EF4-FFF2-40B4-BE49-F238E27FC236}">
                <a16:creationId xmlns:a16="http://schemas.microsoft.com/office/drawing/2014/main" id="{10B1F327-B2F1-45B1-B935-D9669751F9D3}"/>
              </a:ext>
            </a:extLst>
          </p:cNvPr>
          <p:cNvPicPr>
            <a:picLocks noChangeAspect="1"/>
          </p:cNvPicPr>
          <p:nvPr/>
        </p:nvPicPr>
        <p:blipFill>
          <a:blip r:embed="rId3"/>
          <a:stretch>
            <a:fillRect/>
          </a:stretch>
        </p:blipFill>
        <p:spPr>
          <a:xfrm>
            <a:off x="33946" y="3949221"/>
            <a:ext cx="2160563" cy="2457547"/>
          </a:xfrm>
          <a:prstGeom prst="rect">
            <a:avLst/>
          </a:prstGeom>
        </p:spPr>
      </p:pic>
      <p:sp>
        <p:nvSpPr>
          <p:cNvPr id="7" name="Title 1">
            <a:extLst>
              <a:ext uri="{FF2B5EF4-FFF2-40B4-BE49-F238E27FC236}">
                <a16:creationId xmlns:a16="http://schemas.microsoft.com/office/drawing/2014/main" id="{32408602-AADA-475B-B2FC-99A15C7C7680}"/>
              </a:ext>
            </a:extLst>
          </p:cNvPr>
          <p:cNvSpPr txBox="1">
            <a:spLocks/>
          </p:cNvSpPr>
          <p:nvPr/>
        </p:nvSpPr>
        <p:spPr>
          <a:xfrm>
            <a:off x="5838087" y="4143953"/>
            <a:ext cx="3305913" cy="17709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II. WEAKNESSES UNDER THE ARTICLES OF CONFEDERATION:</a:t>
            </a:r>
            <a:br>
              <a:rPr lang="en-US" sz="3200" b="1" dirty="0"/>
            </a:br>
            <a:endParaRPr lang="en-US" sz="3200" b="1" dirty="0"/>
          </a:p>
        </p:txBody>
      </p:sp>
      <p:pic>
        <p:nvPicPr>
          <p:cNvPr id="8" name="Picture 7">
            <a:extLst>
              <a:ext uri="{FF2B5EF4-FFF2-40B4-BE49-F238E27FC236}">
                <a16:creationId xmlns:a16="http://schemas.microsoft.com/office/drawing/2014/main" id="{67D4AF14-391C-48E4-8472-E5F7D9CEDFDF}"/>
              </a:ext>
            </a:extLst>
          </p:cNvPr>
          <p:cNvPicPr>
            <a:picLocks noChangeAspect="1"/>
          </p:cNvPicPr>
          <p:nvPr/>
        </p:nvPicPr>
        <p:blipFill>
          <a:blip r:embed="rId4"/>
          <a:stretch>
            <a:fillRect/>
          </a:stretch>
        </p:blipFill>
        <p:spPr>
          <a:xfrm>
            <a:off x="313879" y="4325005"/>
            <a:ext cx="365899" cy="379707"/>
          </a:xfrm>
          <a:prstGeom prst="rect">
            <a:avLst/>
          </a:prstGeom>
        </p:spPr>
      </p:pic>
      <p:sp>
        <p:nvSpPr>
          <p:cNvPr id="9" name="Rectangle 8">
            <a:extLst>
              <a:ext uri="{FF2B5EF4-FFF2-40B4-BE49-F238E27FC236}">
                <a16:creationId xmlns:a16="http://schemas.microsoft.com/office/drawing/2014/main" id="{7E7A59CB-80C0-48FC-88C6-AEADB583B927}"/>
              </a:ext>
            </a:extLst>
          </p:cNvPr>
          <p:cNvSpPr/>
          <p:nvPr/>
        </p:nvSpPr>
        <p:spPr>
          <a:xfrm>
            <a:off x="-16466" y="6483054"/>
            <a:ext cx="9110054" cy="307777"/>
          </a:xfrm>
          <a:prstGeom prst="rect">
            <a:avLst/>
          </a:prstGeom>
          <a:ln>
            <a:solidFill>
              <a:schemeClr val="accent5">
                <a:lumMod val="75000"/>
              </a:schemeClr>
            </a:solidFill>
          </a:ln>
        </p:spPr>
        <p:txBody>
          <a:bodyPr wrap="square">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Strengths and Weaknesses of the Articles of Confederation?</a:t>
            </a:r>
          </a:p>
        </p:txBody>
      </p:sp>
    </p:spTree>
    <p:extLst>
      <p:ext uri="{BB962C8B-B14F-4D97-AF65-F5344CB8AC3E}">
        <p14:creationId xmlns:p14="http://schemas.microsoft.com/office/powerpoint/2010/main" val="4266002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TotalTime>
  <Words>2706</Words>
  <Application>Microsoft Office PowerPoint</Application>
  <PresentationFormat>On-screen Show (4:3)</PresentationFormat>
  <Paragraphs>378</Paragraphs>
  <Slides>25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Abadi</vt:lpstr>
      <vt:lpstr>Arial</vt:lpstr>
      <vt:lpstr>Calibri</vt:lpstr>
      <vt:lpstr>Century Gothic</vt:lpstr>
      <vt:lpstr>Harlow Solid Italic</vt:lpstr>
      <vt:lpstr>KBCuriousSoul</vt:lpstr>
      <vt:lpstr>KBSticktoIt</vt:lpstr>
      <vt:lpstr>ProximaNova-Bold</vt:lpstr>
      <vt:lpstr>Source Sans Pro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Oliver</dc:creator>
  <cp:lastModifiedBy>Veronica Oliver</cp:lastModifiedBy>
  <cp:revision>13</cp:revision>
  <dcterms:created xsi:type="dcterms:W3CDTF">2020-03-10T02:45:06Z</dcterms:created>
  <dcterms:modified xsi:type="dcterms:W3CDTF">2020-03-12T14:29:47Z</dcterms:modified>
</cp:coreProperties>
</file>