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92" r:id="rId5"/>
    <p:sldId id="293" r:id="rId6"/>
    <p:sldId id="294" r:id="rId7"/>
    <p:sldId id="295" r:id="rId8"/>
    <p:sldId id="296" r:id="rId9"/>
    <p:sldId id="297" r:id="rId10"/>
    <p:sldId id="306" r:id="rId11"/>
    <p:sldId id="260" r:id="rId12"/>
    <p:sldId id="285" r:id="rId13"/>
    <p:sldId id="298" r:id="rId14"/>
    <p:sldId id="262" r:id="rId15"/>
    <p:sldId id="304" r:id="rId16"/>
    <p:sldId id="299" r:id="rId17"/>
    <p:sldId id="307" r:id="rId18"/>
    <p:sldId id="264" r:id="rId19"/>
    <p:sldId id="305" r:id="rId20"/>
    <p:sldId id="300" r:id="rId21"/>
    <p:sldId id="266" r:id="rId22"/>
    <p:sldId id="271" r:id="rId23"/>
    <p:sldId id="310" r:id="rId24"/>
    <p:sldId id="268" r:id="rId25"/>
    <p:sldId id="301" r:id="rId26"/>
    <p:sldId id="274" r:id="rId27"/>
    <p:sldId id="311" r:id="rId28"/>
    <p:sldId id="308" r:id="rId29"/>
    <p:sldId id="269" r:id="rId30"/>
    <p:sldId id="270" r:id="rId31"/>
    <p:sldId id="284" r:id="rId32"/>
    <p:sldId id="283" r:id="rId33"/>
    <p:sldId id="302" r:id="rId34"/>
    <p:sldId id="261" r:id="rId35"/>
    <p:sldId id="329" r:id="rId36"/>
    <p:sldId id="336" r:id="rId37"/>
    <p:sldId id="312" r:id="rId38"/>
    <p:sldId id="313" r:id="rId39"/>
    <p:sldId id="303" r:id="rId40"/>
    <p:sldId id="281" r:id="rId41"/>
    <p:sldId id="287" r:id="rId42"/>
    <p:sldId id="288" r:id="rId43"/>
    <p:sldId id="272" r:id="rId44"/>
    <p:sldId id="289" r:id="rId45"/>
    <p:sldId id="282" r:id="rId46"/>
    <p:sldId id="279"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8" d="100"/>
          <a:sy n="68" d="100"/>
        </p:scale>
        <p:origin x="53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61889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73765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26335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8049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30269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66987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132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35287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21674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3/12/2020</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4584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t>3/12/2020</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96780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48A87A34-81AB-432B-8DAE-1953F412C126}" type="datetimeFigureOut">
              <a:rPr lang="en-US" smtClean="0"/>
              <a:pPr/>
              <a:t>3/12/2020</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220823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2.jpe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2.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19"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jpe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time_continue=195&amp;v=1pbJHH9F9-Q&amp;feature=emb_logo"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playlist?list=PLhyKYa0YJ_5A9iLoiK_KYiCNVsCT11vZ9"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491" y="171177"/>
            <a:ext cx="8513805" cy="1050398"/>
          </a:xfrm>
        </p:spPr>
        <p:txBody>
          <a:bodyPr>
            <a:normAutofit fontScale="90000"/>
          </a:bodyPr>
          <a:lstStyle/>
          <a:p>
            <a:pPr lvl="0" algn="l"/>
            <a:r>
              <a:rPr lang="en-US" b="1" dirty="0"/>
              <a:t>I. Articles of Confederation (1777-1789):</a:t>
            </a:r>
          </a:p>
        </p:txBody>
      </p:sp>
      <p:sp>
        <p:nvSpPr>
          <p:cNvPr id="5" name="Content Placeholder 4"/>
          <p:cNvSpPr>
            <a:spLocks noGrp="1"/>
          </p:cNvSpPr>
          <p:nvPr>
            <p:ph idx="1"/>
          </p:nvPr>
        </p:nvSpPr>
        <p:spPr>
          <a:xfrm>
            <a:off x="0" y="1461206"/>
            <a:ext cx="8248936" cy="4385358"/>
          </a:xfrm>
        </p:spPr>
        <p:txBody>
          <a:bodyPr>
            <a:normAutofit/>
          </a:bodyPr>
          <a:lstStyle/>
          <a:p>
            <a:pPr lvl="0">
              <a:buFont typeface="Wingdings" panose="05000000000000000000" pitchFamily="2" charset="2"/>
              <a:buChar char="q"/>
            </a:pPr>
            <a:r>
              <a:rPr lang="en-US" sz="3600" dirty="0"/>
              <a:t>America’s system of </a:t>
            </a:r>
            <a:r>
              <a:rPr lang="en-US" sz="3600" b="1" u="sng" dirty="0">
                <a:solidFill>
                  <a:srgbClr val="0070C0"/>
                </a:solidFill>
              </a:rPr>
              <a:t>government </a:t>
            </a:r>
            <a:r>
              <a:rPr lang="en-US" sz="3600" dirty="0"/>
              <a:t>during most of the </a:t>
            </a:r>
            <a:r>
              <a:rPr lang="en-US" sz="3600" b="1" u="sng" dirty="0">
                <a:solidFill>
                  <a:srgbClr val="0070C0"/>
                </a:solidFill>
              </a:rPr>
              <a:t>American Revolution &amp; 6 years after.</a:t>
            </a:r>
          </a:p>
          <a:p>
            <a:pPr lvl="0">
              <a:buFont typeface="Wingdings" panose="05000000000000000000" pitchFamily="2" charset="2"/>
              <a:buChar char="q"/>
            </a:pPr>
            <a:r>
              <a:rPr lang="en-US" sz="3600" dirty="0"/>
              <a:t>Established a </a:t>
            </a:r>
            <a:r>
              <a:rPr lang="en-US" sz="3600" b="1" u="sng" dirty="0">
                <a:solidFill>
                  <a:srgbClr val="0070C0"/>
                </a:solidFill>
              </a:rPr>
              <a:t>league</a:t>
            </a:r>
            <a:r>
              <a:rPr lang="en-US" sz="3600" dirty="0"/>
              <a:t>/friendship between the 13 free and </a:t>
            </a:r>
            <a:r>
              <a:rPr lang="en-US" sz="3600" b="1" u="sng" dirty="0">
                <a:solidFill>
                  <a:srgbClr val="0070C0"/>
                </a:solidFill>
              </a:rPr>
              <a:t>independent states</a:t>
            </a:r>
            <a:r>
              <a:rPr lang="en-US" sz="3600" dirty="0"/>
              <a:t>.</a:t>
            </a:r>
          </a:p>
          <a:p>
            <a:pPr lvl="0">
              <a:buFont typeface="Wingdings" panose="05000000000000000000" pitchFamily="2" charset="2"/>
              <a:buChar char="q"/>
            </a:pPr>
            <a:r>
              <a:rPr lang="en-US" sz="3600" dirty="0"/>
              <a:t>Established only a </a:t>
            </a:r>
            <a:r>
              <a:rPr lang="en-US" sz="3600" b="1" u="sng" dirty="0">
                <a:solidFill>
                  <a:srgbClr val="0070C0"/>
                </a:solidFill>
              </a:rPr>
              <a:t>legislative</a:t>
            </a:r>
            <a:r>
              <a:rPr lang="en-US" sz="3600" dirty="0"/>
              <a:t> or </a:t>
            </a:r>
            <a:r>
              <a:rPr lang="en-US" sz="3600" b="1" u="sng" dirty="0">
                <a:solidFill>
                  <a:srgbClr val="0070C0"/>
                </a:solidFill>
              </a:rPr>
              <a:t>law-making </a:t>
            </a:r>
            <a:r>
              <a:rPr lang="en-US" sz="3600" dirty="0"/>
              <a:t>body (Congress) of government. </a:t>
            </a:r>
          </a:p>
          <a:p>
            <a:endParaRPr lang="en-US" sz="2800" dirty="0"/>
          </a:p>
        </p:txBody>
      </p:sp>
    </p:spTree>
    <p:extLst>
      <p:ext uri="{BB962C8B-B14F-4D97-AF65-F5344CB8AC3E}">
        <p14:creationId xmlns:p14="http://schemas.microsoft.com/office/powerpoint/2010/main" val="19623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8D143C-76D7-4171-AAB2-8E40334AAA8F}"/>
              </a:ext>
            </a:extLst>
          </p:cNvPr>
          <p:cNvSpPr/>
          <p:nvPr/>
        </p:nvSpPr>
        <p:spPr>
          <a:xfrm>
            <a:off x="481913" y="4484328"/>
            <a:ext cx="8180174" cy="2123658"/>
          </a:xfrm>
          <a:prstGeom prst="rect">
            <a:avLst/>
          </a:prstGeom>
        </p:spPr>
        <p:txBody>
          <a:bodyPr wrap="square">
            <a:spAutoFit/>
          </a:bodyPr>
          <a:lstStyle/>
          <a:p>
            <a:r>
              <a:rPr lang="en-US" sz="2400" dirty="0">
                <a:solidFill>
                  <a:srgbClr val="000000"/>
                </a:solidFill>
                <a:latin typeface="KG Second Chances Sketch" panose="02000000000000000000" pitchFamily="2" charset="0"/>
              </a:rPr>
              <a:t>______drafts of the Articles of Confederation were prepared before they were adopted by Congress on </a:t>
            </a:r>
            <a:r>
              <a:rPr lang="en-US" sz="2400" dirty="0">
                <a:latin typeface="KG Second Chances Sketch" panose="02000000000000000000" pitchFamily="2" charset="0"/>
              </a:rPr>
              <a:t>November 15, 1777.</a:t>
            </a:r>
          </a:p>
          <a:p>
            <a:endParaRPr lang="en-US" sz="2400" dirty="0">
              <a:latin typeface="KG Second Chances Sketch" panose="02000000000000000000" pitchFamily="2" charset="0"/>
            </a:endParaRPr>
          </a:p>
          <a:p>
            <a:r>
              <a:rPr lang="en-US" b="1" dirty="0"/>
              <a:t>Directions: Add the answers of the two questions on page 7 to complete the “ Did You Know” fact</a:t>
            </a:r>
          </a:p>
        </p:txBody>
      </p:sp>
      <p:pic>
        <p:nvPicPr>
          <p:cNvPr id="7" name="Picture 6">
            <a:extLst>
              <a:ext uri="{FF2B5EF4-FFF2-40B4-BE49-F238E27FC236}">
                <a16:creationId xmlns:a16="http://schemas.microsoft.com/office/drawing/2014/main" id="{3116BC97-6705-4629-82AC-E60B4C730B2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820007" y="2373672"/>
            <a:ext cx="3080619" cy="1874771"/>
          </a:xfrm>
          <a:prstGeom prst="rect">
            <a:avLst/>
          </a:prstGeom>
        </p:spPr>
      </p:pic>
      <p:pic>
        <p:nvPicPr>
          <p:cNvPr id="11" name="Picture 10">
            <a:extLst>
              <a:ext uri="{FF2B5EF4-FFF2-40B4-BE49-F238E27FC236}">
                <a16:creationId xmlns:a16="http://schemas.microsoft.com/office/drawing/2014/main" id="{E63EFB0D-AC70-40E5-9E9F-7E754169048B}"/>
              </a:ext>
            </a:extLst>
          </p:cNvPr>
          <p:cNvPicPr>
            <a:picLocks noChangeAspect="1"/>
          </p:cNvPicPr>
          <p:nvPr/>
        </p:nvPicPr>
        <p:blipFill>
          <a:blip r:embed="rId4"/>
          <a:stretch>
            <a:fillRect/>
          </a:stretch>
        </p:blipFill>
        <p:spPr>
          <a:xfrm>
            <a:off x="5952186" y="193692"/>
            <a:ext cx="2816259" cy="1475900"/>
          </a:xfrm>
          <a:prstGeom prst="rect">
            <a:avLst/>
          </a:prstGeom>
        </p:spPr>
      </p:pic>
      <p:pic>
        <p:nvPicPr>
          <p:cNvPr id="12" name="Picture 11">
            <a:extLst>
              <a:ext uri="{FF2B5EF4-FFF2-40B4-BE49-F238E27FC236}">
                <a16:creationId xmlns:a16="http://schemas.microsoft.com/office/drawing/2014/main" id="{48C85999-3FC0-40F0-BD93-B9D344ECC51B}"/>
              </a:ext>
            </a:extLst>
          </p:cNvPr>
          <p:cNvPicPr>
            <a:picLocks noChangeAspect="1"/>
          </p:cNvPicPr>
          <p:nvPr/>
        </p:nvPicPr>
        <p:blipFill>
          <a:blip r:embed="rId5"/>
          <a:stretch>
            <a:fillRect/>
          </a:stretch>
        </p:blipFill>
        <p:spPr>
          <a:xfrm>
            <a:off x="74141" y="193691"/>
            <a:ext cx="1742380" cy="1475899"/>
          </a:xfrm>
          <a:prstGeom prst="rect">
            <a:avLst/>
          </a:prstGeom>
        </p:spPr>
      </p:pic>
      <p:sp>
        <p:nvSpPr>
          <p:cNvPr id="10" name="TextBox 9">
            <a:extLst>
              <a:ext uri="{FF2B5EF4-FFF2-40B4-BE49-F238E27FC236}">
                <a16:creationId xmlns:a16="http://schemas.microsoft.com/office/drawing/2014/main" id="{A1E6B354-955B-46EE-AB92-083BC1AC719C}"/>
              </a:ext>
            </a:extLst>
          </p:cNvPr>
          <p:cNvSpPr txBox="1"/>
          <p:nvPr/>
        </p:nvSpPr>
        <p:spPr>
          <a:xfrm>
            <a:off x="74141" y="2762895"/>
            <a:ext cx="2557849" cy="1631216"/>
          </a:xfrm>
          <a:prstGeom prst="rect">
            <a:avLst/>
          </a:prstGeom>
          <a:noFill/>
        </p:spPr>
        <p:txBody>
          <a:bodyPr wrap="square" rtlCol="0">
            <a:spAutoFit/>
          </a:bodyPr>
          <a:lstStyle/>
          <a:p>
            <a:r>
              <a:rPr lang="en-US" sz="2000" dirty="0"/>
              <a:t>Question A – 2 </a:t>
            </a:r>
          </a:p>
          <a:p>
            <a:endParaRPr lang="en-US" sz="2000" dirty="0"/>
          </a:p>
          <a:p>
            <a:r>
              <a:rPr lang="en-US" sz="2000" dirty="0"/>
              <a:t>Question B – 4</a:t>
            </a:r>
          </a:p>
          <a:p>
            <a:endParaRPr lang="en-US" sz="2000" dirty="0"/>
          </a:p>
          <a:p>
            <a:r>
              <a:rPr lang="en-US" sz="2000" dirty="0"/>
              <a:t>Answer = 6</a:t>
            </a:r>
          </a:p>
        </p:txBody>
      </p:sp>
      <p:sp>
        <p:nvSpPr>
          <p:cNvPr id="8" name="TextBox 7">
            <a:extLst>
              <a:ext uri="{FF2B5EF4-FFF2-40B4-BE49-F238E27FC236}">
                <a16:creationId xmlns:a16="http://schemas.microsoft.com/office/drawing/2014/main" id="{7A52D7EB-D168-45E6-B9E3-49C008A22FF2}"/>
              </a:ext>
            </a:extLst>
          </p:cNvPr>
          <p:cNvSpPr txBox="1"/>
          <p:nvPr/>
        </p:nvSpPr>
        <p:spPr>
          <a:xfrm>
            <a:off x="2077690" y="1276467"/>
            <a:ext cx="3408710" cy="1323439"/>
          </a:xfrm>
          <a:custGeom>
            <a:avLst/>
            <a:gdLst>
              <a:gd name="connsiteX0" fmla="*/ 0 w 3408710"/>
              <a:gd name="connsiteY0" fmla="*/ 0 h 1323439"/>
              <a:gd name="connsiteX1" fmla="*/ 602205 w 3408710"/>
              <a:gd name="connsiteY1" fmla="*/ 0 h 1323439"/>
              <a:gd name="connsiteX2" fmla="*/ 1136237 w 3408710"/>
              <a:gd name="connsiteY2" fmla="*/ 0 h 1323439"/>
              <a:gd name="connsiteX3" fmla="*/ 1772529 w 3408710"/>
              <a:gd name="connsiteY3" fmla="*/ 0 h 1323439"/>
              <a:gd name="connsiteX4" fmla="*/ 2238386 w 3408710"/>
              <a:gd name="connsiteY4" fmla="*/ 0 h 1323439"/>
              <a:gd name="connsiteX5" fmla="*/ 2806505 w 3408710"/>
              <a:gd name="connsiteY5" fmla="*/ 0 h 1323439"/>
              <a:gd name="connsiteX6" fmla="*/ 3408710 w 3408710"/>
              <a:gd name="connsiteY6" fmla="*/ 0 h 1323439"/>
              <a:gd name="connsiteX7" fmla="*/ 3408710 w 3408710"/>
              <a:gd name="connsiteY7" fmla="*/ 427912 h 1323439"/>
              <a:gd name="connsiteX8" fmla="*/ 3408710 w 3408710"/>
              <a:gd name="connsiteY8" fmla="*/ 882293 h 1323439"/>
              <a:gd name="connsiteX9" fmla="*/ 3408710 w 3408710"/>
              <a:gd name="connsiteY9" fmla="*/ 1323439 h 1323439"/>
              <a:gd name="connsiteX10" fmla="*/ 2908766 w 3408710"/>
              <a:gd name="connsiteY10" fmla="*/ 1323439 h 1323439"/>
              <a:gd name="connsiteX11" fmla="*/ 2408822 w 3408710"/>
              <a:gd name="connsiteY11" fmla="*/ 1323439 h 1323439"/>
              <a:gd name="connsiteX12" fmla="*/ 1840703 w 3408710"/>
              <a:gd name="connsiteY12" fmla="*/ 1323439 h 1323439"/>
              <a:gd name="connsiteX13" fmla="*/ 1272585 w 3408710"/>
              <a:gd name="connsiteY13" fmla="*/ 1323439 h 1323439"/>
              <a:gd name="connsiteX14" fmla="*/ 806728 w 3408710"/>
              <a:gd name="connsiteY14" fmla="*/ 1323439 h 1323439"/>
              <a:gd name="connsiteX15" fmla="*/ 0 w 3408710"/>
              <a:gd name="connsiteY15" fmla="*/ 1323439 h 1323439"/>
              <a:gd name="connsiteX16" fmla="*/ 0 w 3408710"/>
              <a:gd name="connsiteY16" fmla="*/ 895527 h 1323439"/>
              <a:gd name="connsiteX17" fmla="*/ 0 w 3408710"/>
              <a:gd name="connsiteY17" fmla="*/ 467615 h 1323439"/>
              <a:gd name="connsiteX18" fmla="*/ 0 w 3408710"/>
              <a:gd name="connsiteY1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08710" h="1323439" extrusionOk="0">
                <a:moveTo>
                  <a:pt x="0" y="0"/>
                </a:moveTo>
                <a:cubicBezTo>
                  <a:pt x="227727" y="-34051"/>
                  <a:pt x="415374" y="6228"/>
                  <a:pt x="602205" y="0"/>
                </a:cubicBezTo>
                <a:cubicBezTo>
                  <a:pt x="789037" y="-6228"/>
                  <a:pt x="957138" y="10001"/>
                  <a:pt x="1136237" y="0"/>
                </a:cubicBezTo>
                <a:cubicBezTo>
                  <a:pt x="1315336" y="-10001"/>
                  <a:pt x="1512827" y="39316"/>
                  <a:pt x="1772529" y="0"/>
                </a:cubicBezTo>
                <a:cubicBezTo>
                  <a:pt x="2032231" y="-39316"/>
                  <a:pt x="2068603" y="46630"/>
                  <a:pt x="2238386" y="0"/>
                </a:cubicBezTo>
                <a:cubicBezTo>
                  <a:pt x="2408169" y="-46630"/>
                  <a:pt x="2569549" y="367"/>
                  <a:pt x="2806505" y="0"/>
                </a:cubicBezTo>
                <a:cubicBezTo>
                  <a:pt x="3043461" y="-367"/>
                  <a:pt x="3151748" y="58548"/>
                  <a:pt x="3408710" y="0"/>
                </a:cubicBezTo>
                <a:cubicBezTo>
                  <a:pt x="3423493" y="164918"/>
                  <a:pt x="3385112" y="258661"/>
                  <a:pt x="3408710" y="427912"/>
                </a:cubicBezTo>
                <a:cubicBezTo>
                  <a:pt x="3432308" y="597163"/>
                  <a:pt x="3364920" y="716347"/>
                  <a:pt x="3408710" y="882293"/>
                </a:cubicBezTo>
                <a:cubicBezTo>
                  <a:pt x="3452500" y="1048239"/>
                  <a:pt x="3357682" y="1137793"/>
                  <a:pt x="3408710" y="1323439"/>
                </a:cubicBezTo>
                <a:cubicBezTo>
                  <a:pt x="3243243" y="1365858"/>
                  <a:pt x="3138751" y="1293557"/>
                  <a:pt x="2908766" y="1323439"/>
                </a:cubicBezTo>
                <a:cubicBezTo>
                  <a:pt x="2678781" y="1353321"/>
                  <a:pt x="2623725" y="1263561"/>
                  <a:pt x="2408822" y="1323439"/>
                </a:cubicBezTo>
                <a:cubicBezTo>
                  <a:pt x="2193919" y="1383317"/>
                  <a:pt x="1959449" y="1263243"/>
                  <a:pt x="1840703" y="1323439"/>
                </a:cubicBezTo>
                <a:cubicBezTo>
                  <a:pt x="1721957" y="1383635"/>
                  <a:pt x="1541908" y="1314439"/>
                  <a:pt x="1272585" y="1323439"/>
                </a:cubicBezTo>
                <a:cubicBezTo>
                  <a:pt x="1003262" y="1332439"/>
                  <a:pt x="1022558" y="1268239"/>
                  <a:pt x="806728" y="1323439"/>
                </a:cubicBezTo>
                <a:cubicBezTo>
                  <a:pt x="590898" y="1378639"/>
                  <a:pt x="211158" y="1308267"/>
                  <a:pt x="0" y="1323439"/>
                </a:cubicBezTo>
                <a:cubicBezTo>
                  <a:pt x="-35566" y="1207656"/>
                  <a:pt x="39962" y="1027728"/>
                  <a:pt x="0" y="895527"/>
                </a:cubicBezTo>
                <a:cubicBezTo>
                  <a:pt x="-39962" y="763326"/>
                  <a:pt x="44008" y="561001"/>
                  <a:pt x="0" y="467615"/>
                </a:cubicBezTo>
                <a:cubicBezTo>
                  <a:pt x="-44008" y="374229"/>
                  <a:pt x="28461" y="185787"/>
                  <a:pt x="0" y="0"/>
                </a:cubicBezTo>
                <a:close/>
              </a:path>
            </a:pathLst>
          </a:custGeom>
          <a:noFill/>
          <a:ln>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pPr algn="ctr"/>
            <a:r>
              <a:rPr lang="en-US" sz="2000" b="1" dirty="0"/>
              <a:t>KEY TO UNLOCK NEXT PUZZLE PIECE</a:t>
            </a:r>
          </a:p>
          <a:p>
            <a:pPr algn="ctr"/>
            <a:endParaRPr lang="en-US" sz="2000" b="1" dirty="0"/>
          </a:p>
          <a:p>
            <a:pPr algn="ctr"/>
            <a:r>
              <a:rPr lang="en-US" sz="2000" b="1" u="sng" dirty="0"/>
              <a:t>___2__+ _ 4___   = ___6___                          </a:t>
            </a:r>
          </a:p>
        </p:txBody>
      </p:sp>
    </p:spTree>
    <p:extLst>
      <p:ext uri="{BB962C8B-B14F-4D97-AF65-F5344CB8AC3E}">
        <p14:creationId xmlns:p14="http://schemas.microsoft.com/office/powerpoint/2010/main" val="26268970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12" y="152915"/>
            <a:ext cx="9032788" cy="2120728"/>
          </a:xfrm>
        </p:spPr>
        <p:txBody>
          <a:bodyPr>
            <a:noAutofit/>
          </a:bodyPr>
          <a:lstStyle/>
          <a:p>
            <a:pPr lvl="0"/>
            <a:r>
              <a:rPr lang="en-US" sz="3200" b="1" dirty="0"/>
              <a:t>1. National (Federal) Government Lacked the Power to Tax:</a:t>
            </a:r>
            <a:br>
              <a:rPr lang="en-US" sz="3200" b="1" dirty="0"/>
            </a:br>
            <a:br>
              <a:rPr lang="en-US" sz="3200" b="1" dirty="0"/>
            </a:br>
            <a:r>
              <a:rPr lang="en-US" sz="3200" b="1" dirty="0"/>
              <a:t>Historical Circumstances</a:t>
            </a:r>
          </a:p>
        </p:txBody>
      </p:sp>
      <p:sp>
        <p:nvSpPr>
          <p:cNvPr id="3" name="Content Placeholder 2"/>
          <p:cNvSpPr>
            <a:spLocks noGrp="1"/>
          </p:cNvSpPr>
          <p:nvPr>
            <p:ph idx="1"/>
          </p:nvPr>
        </p:nvSpPr>
        <p:spPr>
          <a:xfrm>
            <a:off x="111212" y="2522324"/>
            <a:ext cx="9144000" cy="4124068"/>
          </a:xfrm>
        </p:spPr>
        <p:txBody>
          <a:bodyPr>
            <a:normAutofit/>
          </a:bodyPr>
          <a:lstStyle/>
          <a:p>
            <a:pPr lvl="0">
              <a:buFont typeface="Century Gothic" panose="020B0502020202020204" pitchFamily="34" charset="0"/>
              <a:buChar char="-"/>
            </a:pPr>
            <a:r>
              <a:rPr lang="en-US" sz="4000" b="1" dirty="0"/>
              <a:t>America owed </a:t>
            </a:r>
            <a:r>
              <a:rPr lang="en-US" sz="4000" b="1" u="sng" dirty="0">
                <a:solidFill>
                  <a:srgbClr val="0070C0"/>
                </a:solidFill>
              </a:rPr>
              <a:t>soldiers</a:t>
            </a:r>
            <a:r>
              <a:rPr lang="en-US" sz="4000" b="1" dirty="0">
                <a:solidFill>
                  <a:srgbClr val="0070C0"/>
                </a:solidFill>
              </a:rPr>
              <a:t> </a:t>
            </a:r>
            <a:r>
              <a:rPr lang="en-US" sz="4000" b="1" dirty="0">
                <a:solidFill>
                  <a:schemeClr val="tx1"/>
                </a:solidFill>
              </a:rPr>
              <a:t>&amp; foreign nations money from the American Revolution.</a:t>
            </a:r>
          </a:p>
          <a:p>
            <a:pPr lvl="0">
              <a:buFont typeface="Century Gothic" panose="020B0502020202020204" pitchFamily="34" charset="0"/>
              <a:buChar char="-"/>
            </a:pPr>
            <a:r>
              <a:rPr lang="en-US" sz="4000" b="1" dirty="0"/>
              <a:t>To </a:t>
            </a:r>
            <a:r>
              <a:rPr lang="en-US" sz="4000" b="1" u="sng" dirty="0">
                <a:solidFill>
                  <a:srgbClr val="0070C0"/>
                </a:solidFill>
              </a:rPr>
              <a:t>get funds ($)  from </a:t>
            </a:r>
            <a:r>
              <a:rPr lang="en-US" sz="4000" b="1" dirty="0"/>
              <a:t>the federal government had to request money from the states.</a:t>
            </a:r>
          </a:p>
          <a:p>
            <a:endParaRPr lang="en-US" sz="3600" b="1" dirty="0"/>
          </a:p>
        </p:txBody>
      </p:sp>
    </p:spTree>
    <p:extLst>
      <p:ext uri="{BB962C8B-B14F-4D97-AF65-F5344CB8AC3E}">
        <p14:creationId xmlns:p14="http://schemas.microsoft.com/office/powerpoint/2010/main" val="30406533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530"/>
            <a:ext cx="9143999" cy="1649702"/>
          </a:xfrm>
        </p:spPr>
        <p:txBody>
          <a:bodyPr>
            <a:noAutofit/>
          </a:bodyPr>
          <a:lstStyle/>
          <a:p>
            <a:pPr lvl="0"/>
            <a:r>
              <a:rPr lang="en-US" sz="2800" b="1" dirty="0"/>
              <a:t>1. National (Federal) Government Lacked the Power to Tax:</a:t>
            </a:r>
            <a:br>
              <a:rPr lang="en-US" sz="2800" b="1" dirty="0"/>
            </a:br>
            <a:br>
              <a:rPr lang="en-US" sz="2800" b="1" dirty="0"/>
            </a:br>
            <a:r>
              <a:rPr lang="en-US" sz="2800" b="1" dirty="0"/>
              <a:t>Historical Impacts</a:t>
            </a:r>
          </a:p>
        </p:txBody>
      </p:sp>
      <p:sp>
        <p:nvSpPr>
          <p:cNvPr id="3" name="Content Placeholder 2"/>
          <p:cNvSpPr>
            <a:spLocks noGrp="1"/>
          </p:cNvSpPr>
          <p:nvPr>
            <p:ph idx="1"/>
          </p:nvPr>
        </p:nvSpPr>
        <p:spPr>
          <a:xfrm>
            <a:off x="0" y="1940011"/>
            <a:ext cx="5202195" cy="4757350"/>
          </a:xfrm>
        </p:spPr>
        <p:txBody>
          <a:bodyPr>
            <a:noAutofit/>
          </a:bodyPr>
          <a:lstStyle/>
          <a:p>
            <a:pPr lvl="0">
              <a:buFont typeface="Wingdings" panose="05000000000000000000" pitchFamily="2" charset="2"/>
              <a:buChar char="Ø"/>
            </a:pPr>
            <a:r>
              <a:rPr lang="en-US" sz="3600" b="1" dirty="0"/>
              <a:t>Congress asked for </a:t>
            </a:r>
            <a:r>
              <a:rPr lang="en-US" sz="3600" b="1" u="sng" dirty="0">
                <a:solidFill>
                  <a:srgbClr val="0070C0"/>
                </a:solidFill>
              </a:rPr>
              <a:t>$45 million</a:t>
            </a:r>
            <a:r>
              <a:rPr lang="en-US" sz="3600" b="1" dirty="0"/>
              <a:t> from states and received less than </a:t>
            </a:r>
            <a:r>
              <a:rPr lang="en-US" sz="3600" b="1" u="sng" dirty="0">
                <a:solidFill>
                  <a:srgbClr val="0070C0"/>
                </a:solidFill>
              </a:rPr>
              <a:t>$2 million.</a:t>
            </a:r>
          </a:p>
          <a:p>
            <a:pPr lvl="0">
              <a:buFont typeface="Wingdings" panose="05000000000000000000" pitchFamily="2" charset="2"/>
              <a:buChar char="Ø"/>
            </a:pPr>
            <a:r>
              <a:rPr lang="en-US" sz="3600" b="1" dirty="0"/>
              <a:t>The U.S. was deeply in </a:t>
            </a:r>
            <a:r>
              <a:rPr lang="en-US" sz="3600" b="1" u="sng" dirty="0">
                <a:solidFill>
                  <a:srgbClr val="0070C0"/>
                </a:solidFill>
              </a:rPr>
              <a:t>debt.</a:t>
            </a:r>
          </a:p>
          <a:p>
            <a:pPr lvl="0">
              <a:buFont typeface="Wingdings" panose="05000000000000000000" pitchFamily="2" charset="2"/>
              <a:buChar char="Ø"/>
            </a:pPr>
            <a:r>
              <a:rPr lang="en-US" sz="3600" b="1" dirty="0"/>
              <a:t>The U.S. could not </a:t>
            </a:r>
            <a:r>
              <a:rPr lang="en-US" sz="3600" b="1" u="sng" dirty="0">
                <a:solidFill>
                  <a:srgbClr val="0070C0"/>
                </a:solidFill>
              </a:rPr>
              <a:t>fund</a:t>
            </a:r>
            <a:r>
              <a:rPr lang="en-US" sz="3600" b="1" dirty="0"/>
              <a:t> an </a:t>
            </a:r>
            <a:r>
              <a:rPr lang="en-US" sz="3600" b="1" dirty="0">
                <a:solidFill>
                  <a:srgbClr val="0070C0"/>
                </a:solidFill>
              </a:rPr>
              <a:t>army or navy.</a:t>
            </a:r>
          </a:p>
          <a:p>
            <a:endParaRPr lang="en-US" sz="3200" b="1" dirty="0"/>
          </a:p>
        </p:txBody>
      </p:sp>
      <p:graphicFrame>
        <p:nvGraphicFramePr>
          <p:cNvPr id="4" name="Object 4">
            <a:extLst>
              <a:ext uri="{FF2B5EF4-FFF2-40B4-BE49-F238E27FC236}">
                <a16:creationId xmlns:a16="http://schemas.microsoft.com/office/drawing/2014/main" id="{0768202B-0E33-4776-8405-AE1DD2455EF3}"/>
              </a:ext>
            </a:extLst>
          </p:cNvPr>
          <p:cNvGraphicFramePr>
            <a:graphicFrameLocks noChangeAspect="1"/>
          </p:cNvGraphicFramePr>
          <p:nvPr>
            <p:extLst>
              <p:ext uri="{D42A27DB-BD31-4B8C-83A1-F6EECF244321}">
                <p14:modId xmlns:p14="http://schemas.microsoft.com/office/powerpoint/2010/main" val="3530848595"/>
              </p:ext>
            </p:extLst>
          </p:nvPr>
        </p:nvGraphicFramePr>
        <p:xfrm>
          <a:off x="5053914" y="1940011"/>
          <a:ext cx="4090086" cy="4348108"/>
        </p:xfrm>
        <a:graphic>
          <a:graphicData uri="http://schemas.openxmlformats.org/presentationml/2006/ole">
            <mc:AlternateContent xmlns:mc="http://schemas.openxmlformats.org/markup-compatibility/2006">
              <mc:Choice xmlns:v="urn:schemas-microsoft-com:vml" Requires="v">
                <p:oleObj spid="_x0000_s13333" name="Photo Editor Photo" r:id="rId3" imgW="8123810" imgH="8171429" progId="MSPhotoEd.3">
                  <p:embed/>
                </p:oleObj>
              </mc:Choice>
              <mc:Fallback>
                <p:oleObj name="Photo Editor Photo" r:id="rId3" imgW="8123810" imgH="8171429" progId="MSPhotoEd.3">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914" y="1940011"/>
                        <a:ext cx="4090086" cy="434810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585789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BC7C6-13A2-41C6-AC63-F0AFE9FEBF1A}"/>
              </a:ext>
            </a:extLst>
          </p:cNvPr>
          <p:cNvSpPr txBox="1">
            <a:spLocks/>
          </p:cNvSpPr>
          <p:nvPr/>
        </p:nvSpPr>
        <p:spPr>
          <a:xfrm>
            <a:off x="3632886" y="30892"/>
            <a:ext cx="5721179" cy="25650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sp>
        <p:nvSpPr>
          <p:cNvPr id="5" name="TextBox 4">
            <a:extLst>
              <a:ext uri="{FF2B5EF4-FFF2-40B4-BE49-F238E27FC236}">
                <a16:creationId xmlns:a16="http://schemas.microsoft.com/office/drawing/2014/main" id="{21BBE28F-BF88-4488-96A3-49D2AF330640}"/>
              </a:ext>
            </a:extLst>
          </p:cNvPr>
          <p:cNvSpPr txBox="1"/>
          <p:nvPr/>
        </p:nvSpPr>
        <p:spPr>
          <a:xfrm>
            <a:off x="0" y="2327005"/>
            <a:ext cx="2800096" cy="4524315"/>
          </a:xfrm>
          <a:prstGeom prst="rect">
            <a:avLst/>
          </a:prstGeom>
          <a:noFill/>
        </p:spPr>
        <p:txBody>
          <a:bodyPr wrap="square" rtlCol="0">
            <a:spAutoFit/>
          </a:bodyPr>
          <a:lstStyle/>
          <a:p>
            <a:pPr algn="ctr"/>
            <a:r>
              <a:rPr lang="en-US" sz="3600" b="1" dirty="0"/>
              <a:t>Station 4 </a:t>
            </a:r>
          </a:p>
          <a:p>
            <a:pPr algn="ctr"/>
            <a:r>
              <a:rPr lang="en-US" sz="3600" b="1" dirty="0"/>
              <a:t>Thing Link</a:t>
            </a:r>
          </a:p>
          <a:p>
            <a:endParaRPr lang="en-US" dirty="0"/>
          </a:p>
          <a:p>
            <a:pPr algn="ctr"/>
            <a:r>
              <a:rPr lang="en-US" dirty="0"/>
              <a:t>Directions : using the Thing Link collect the notes on the Weakness of the </a:t>
            </a:r>
          </a:p>
          <a:p>
            <a:pPr algn="ctr"/>
            <a:r>
              <a:rPr lang="en-US" dirty="0"/>
              <a:t>Articles of Confederation by clicking on the correct symbol</a:t>
            </a:r>
          </a:p>
          <a:p>
            <a:pPr algn="ctr"/>
            <a:endParaRPr lang="en-US" dirty="0"/>
          </a:p>
          <a:p>
            <a:pPr algn="ctr"/>
            <a:r>
              <a:rPr lang="en-US" dirty="0"/>
              <a:t>Get checked by the teacher for the Weakness</a:t>
            </a:r>
          </a:p>
          <a:p>
            <a:pPr algn="ctr"/>
            <a:endParaRPr lang="en-US" dirty="0"/>
          </a:p>
          <a:p>
            <a:pPr algn="ctr"/>
            <a:r>
              <a:rPr lang="en-US" dirty="0"/>
              <a:t>Receive a Puzzle Piece  </a:t>
            </a:r>
          </a:p>
        </p:txBody>
      </p:sp>
      <p:pic>
        <p:nvPicPr>
          <p:cNvPr id="17410" name="Picture 2" descr="Image result for thinglink">
            <a:extLst>
              <a:ext uri="{FF2B5EF4-FFF2-40B4-BE49-F238E27FC236}">
                <a16:creationId xmlns:a16="http://schemas.microsoft.com/office/drawing/2014/main" id="{C4FB7491-9CC1-4BF6-8549-30CCAF9BA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785" y="5489929"/>
            <a:ext cx="1586152" cy="8922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923F6BC-306B-440A-AF4D-6F49DC68E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855" y="2702957"/>
            <a:ext cx="1099891" cy="1099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4D8B576-5F05-4376-96AB-6ED8E62B5622}"/>
              </a:ext>
            </a:extLst>
          </p:cNvPr>
          <p:cNvPicPr>
            <a:picLocks noChangeAspect="1"/>
          </p:cNvPicPr>
          <p:nvPr/>
        </p:nvPicPr>
        <p:blipFill>
          <a:blip r:embed="rId4"/>
          <a:stretch>
            <a:fillRect/>
          </a:stretch>
        </p:blipFill>
        <p:spPr>
          <a:xfrm>
            <a:off x="3452917" y="4206707"/>
            <a:ext cx="859766" cy="892211"/>
          </a:xfrm>
          <a:prstGeom prst="rect">
            <a:avLst/>
          </a:prstGeom>
        </p:spPr>
      </p:pic>
      <p:pic>
        <p:nvPicPr>
          <p:cNvPr id="9" name="Picture 8">
            <a:extLst>
              <a:ext uri="{FF2B5EF4-FFF2-40B4-BE49-F238E27FC236}">
                <a16:creationId xmlns:a16="http://schemas.microsoft.com/office/drawing/2014/main" id="{9817354E-0846-422C-B43C-C3139E48591D}"/>
              </a:ext>
            </a:extLst>
          </p:cNvPr>
          <p:cNvPicPr>
            <a:picLocks noChangeAspect="1"/>
          </p:cNvPicPr>
          <p:nvPr/>
        </p:nvPicPr>
        <p:blipFill>
          <a:blip r:embed="rId5"/>
          <a:stretch>
            <a:fillRect/>
          </a:stretch>
        </p:blipFill>
        <p:spPr>
          <a:xfrm>
            <a:off x="0" y="30892"/>
            <a:ext cx="2773122" cy="2296113"/>
          </a:xfrm>
          <a:prstGeom prst="rect">
            <a:avLst/>
          </a:prstGeom>
        </p:spPr>
      </p:pic>
      <p:sp>
        <p:nvSpPr>
          <p:cNvPr id="11" name="TextBox 10">
            <a:extLst>
              <a:ext uri="{FF2B5EF4-FFF2-40B4-BE49-F238E27FC236}">
                <a16:creationId xmlns:a16="http://schemas.microsoft.com/office/drawing/2014/main" id="{E2DBF256-9A6E-4328-B398-8AE26CAC3872}"/>
              </a:ext>
            </a:extLst>
          </p:cNvPr>
          <p:cNvSpPr txBox="1"/>
          <p:nvPr/>
        </p:nvSpPr>
        <p:spPr>
          <a:xfrm>
            <a:off x="5135180" y="3783995"/>
            <a:ext cx="3929556" cy="1200329"/>
          </a:xfrm>
          <a:prstGeom prst="rect">
            <a:avLst/>
          </a:prstGeom>
          <a:noFill/>
        </p:spPr>
        <p:txBody>
          <a:bodyPr wrap="square" rtlCol="0">
            <a:spAutoFit/>
          </a:bodyPr>
          <a:lstStyle/>
          <a:p>
            <a:r>
              <a:rPr lang="en-US" dirty="0">
                <a:latin typeface="KG Second Chances Sketch" panose="02000000000000000000" pitchFamily="2" charset="0"/>
              </a:rPr>
              <a:t>__________ of the signers of the Articles of Confederation were all in the same _____________ at the same ______________</a:t>
            </a:r>
          </a:p>
        </p:txBody>
      </p:sp>
      <p:pic>
        <p:nvPicPr>
          <p:cNvPr id="12" name="Picture 11">
            <a:extLst>
              <a:ext uri="{FF2B5EF4-FFF2-40B4-BE49-F238E27FC236}">
                <a16:creationId xmlns:a16="http://schemas.microsoft.com/office/drawing/2014/main" id="{50EC05A6-0474-4E40-B894-20C6EF581949}"/>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172099" y="2279146"/>
            <a:ext cx="1855719" cy="1430131"/>
          </a:xfrm>
          <a:prstGeom prst="rect">
            <a:avLst/>
          </a:prstGeom>
        </p:spPr>
      </p:pic>
      <p:sp>
        <p:nvSpPr>
          <p:cNvPr id="13" name="TextBox 12">
            <a:extLst>
              <a:ext uri="{FF2B5EF4-FFF2-40B4-BE49-F238E27FC236}">
                <a16:creationId xmlns:a16="http://schemas.microsoft.com/office/drawing/2014/main" id="{E8871D96-0D3C-478D-866E-74CB75EDB047}"/>
              </a:ext>
            </a:extLst>
          </p:cNvPr>
          <p:cNvSpPr txBox="1"/>
          <p:nvPr/>
        </p:nvSpPr>
        <p:spPr>
          <a:xfrm>
            <a:off x="4917128" y="5059042"/>
            <a:ext cx="4177553" cy="430887"/>
          </a:xfrm>
          <a:prstGeom prst="rect">
            <a:avLst/>
          </a:prstGeom>
          <a:noFill/>
        </p:spPr>
        <p:txBody>
          <a:bodyPr wrap="square" rtlCol="0">
            <a:spAutoFit/>
          </a:bodyPr>
          <a:lstStyle/>
          <a:p>
            <a:r>
              <a:rPr lang="en-US" sz="1100" b="1" dirty="0"/>
              <a:t>Directions: Using the letter of the correct answer on page 9 select the correct response key to fill in the “Did You Know”  </a:t>
            </a:r>
          </a:p>
        </p:txBody>
      </p:sp>
      <p:sp>
        <p:nvSpPr>
          <p:cNvPr id="14" name="Content Placeholder 7">
            <a:extLst>
              <a:ext uri="{FF2B5EF4-FFF2-40B4-BE49-F238E27FC236}">
                <a16:creationId xmlns:a16="http://schemas.microsoft.com/office/drawing/2014/main" id="{6D6AD924-95B5-4B1A-924D-60A99D28BD1F}"/>
              </a:ext>
            </a:extLst>
          </p:cNvPr>
          <p:cNvSpPr txBox="1">
            <a:spLocks/>
          </p:cNvSpPr>
          <p:nvPr/>
        </p:nvSpPr>
        <p:spPr>
          <a:xfrm>
            <a:off x="5531779" y="5465995"/>
            <a:ext cx="3004764" cy="129146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400" dirty="0">
                <a:latin typeface="KG Second Chances Sketch" panose="02000000000000000000" pitchFamily="2" charset="0"/>
              </a:rPr>
              <a:t>A. All, town, restaurant</a:t>
            </a:r>
          </a:p>
          <a:p>
            <a:r>
              <a:rPr lang="en-US" sz="1400" dirty="0">
                <a:latin typeface="KG Second Chances Sketch" panose="02000000000000000000" pitchFamily="2" charset="0"/>
              </a:rPr>
              <a:t>B. None, village, building</a:t>
            </a:r>
          </a:p>
          <a:p>
            <a:r>
              <a:rPr lang="en-US" sz="1400" dirty="0">
                <a:latin typeface="KG Second Chances Sketch" panose="02000000000000000000" pitchFamily="2" charset="0"/>
              </a:rPr>
              <a:t>C. None, room, time</a:t>
            </a:r>
          </a:p>
          <a:p>
            <a:r>
              <a:rPr lang="en-US" sz="1400" dirty="0">
                <a:latin typeface="KG Second Chances Sketch" panose="02000000000000000000" pitchFamily="2" charset="0"/>
              </a:rPr>
              <a:t>D.  All, house, time </a:t>
            </a:r>
          </a:p>
        </p:txBody>
      </p:sp>
      <p:cxnSp>
        <p:nvCxnSpPr>
          <p:cNvPr id="3" name="Straight Connector 2">
            <a:extLst>
              <a:ext uri="{FF2B5EF4-FFF2-40B4-BE49-F238E27FC236}">
                <a16:creationId xmlns:a16="http://schemas.microsoft.com/office/drawing/2014/main" id="{54E1CE15-8683-4F72-94E4-8FF20338E6A2}"/>
              </a:ext>
            </a:extLst>
          </p:cNvPr>
          <p:cNvCxnSpPr/>
          <p:nvPr/>
        </p:nvCxnSpPr>
        <p:spPr>
          <a:xfrm>
            <a:off x="4917128" y="2595915"/>
            <a:ext cx="0" cy="4137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5633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08" y="148281"/>
            <a:ext cx="8204887" cy="1523217"/>
          </a:xfrm>
        </p:spPr>
        <p:txBody>
          <a:bodyPr>
            <a:normAutofit/>
          </a:bodyPr>
          <a:lstStyle/>
          <a:p>
            <a:pPr lvl="0"/>
            <a:r>
              <a:rPr lang="en-US" b="1" dirty="0"/>
              <a:t>2. States Used Different Currency:</a:t>
            </a:r>
            <a:br>
              <a:rPr lang="en-US" b="1" dirty="0"/>
            </a:br>
            <a:r>
              <a:rPr lang="en-US" b="1" dirty="0"/>
              <a:t>Historical Circumstances &amp; Impacts</a:t>
            </a:r>
          </a:p>
        </p:txBody>
      </p:sp>
      <p:sp>
        <p:nvSpPr>
          <p:cNvPr id="3" name="Content Placeholder 2"/>
          <p:cNvSpPr>
            <a:spLocks noGrp="1"/>
          </p:cNvSpPr>
          <p:nvPr>
            <p:ph idx="1"/>
          </p:nvPr>
        </p:nvSpPr>
        <p:spPr>
          <a:xfrm>
            <a:off x="0" y="2038865"/>
            <a:ext cx="5239265" cy="4819135"/>
          </a:xfrm>
        </p:spPr>
        <p:txBody>
          <a:bodyPr>
            <a:normAutofit lnSpcReduction="10000"/>
          </a:bodyPr>
          <a:lstStyle/>
          <a:p>
            <a:pPr marL="0" lvl="0" indent="0">
              <a:buNone/>
            </a:pPr>
            <a:r>
              <a:rPr lang="en-US" sz="3000" u="sng" dirty="0"/>
              <a:t>CIRCUMSTANCES</a:t>
            </a:r>
          </a:p>
          <a:p>
            <a:pPr lvl="0">
              <a:buFont typeface="Wingdings" panose="05000000000000000000" pitchFamily="2" charset="2"/>
              <a:buChar char="Ø"/>
            </a:pPr>
            <a:r>
              <a:rPr lang="en-US" sz="3000" dirty="0"/>
              <a:t>Each </a:t>
            </a:r>
            <a:r>
              <a:rPr lang="en-US" sz="3000" b="1" u="sng" dirty="0">
                <a:solidFill>
                  <a:srgbClr val="0070C0"/>
                </a:solidFill>
              </a:rPr>
              <a:t>state</a:t>
            </a:r>
            <a:r>
              <a:rPr lang="en-US" sz="3000" dirty="0"/>
              <a:t> used </a:t>
            </a:r>
            <a:r>
              <a:rPr lang="en-US" sz="3000" b="1" u="sng" dirty="0">
                <a:solidFill>
                  <a:srgbClr val="0070C0"/>
                </a:solidFill>
              </a:rPr>
              <a:t>different</a:t>
            </a:r>
            <a:r>
              <a:rPr lang="en-US" sz="3000" dirty="0"/>
              <a:t> money.</a:t>
            </a:r>
          </a:p>
          <a:p>
            <a:pPr marL="0" indent="0">
              <a:buNone/>
            </a:pPr>
            <a:endParaRPr lang="en-US" sz="3000" u="sng" dirty="0"/>
          </a:p>
          <a:p>
            <a:pPr marL="0" lvl="0" indent="0">
              <a:buNone/>
            </a:pPr>
            <a:r>
              <a:rPr lang="en-US" sz="3000" u="sng" dirty="0"/>
              <a:t>IMPACTS</a:t>
            </a:r>
          </a:p>
          <a:p>
            <a:pPr lvl="0">
              <a:buFont typeface="Wingdings" panose="05000000000000000000" pitchFamily="2" charset="2"/>
              <a:buChar char="Ø"/>
            </a:pPr>
            <a:r>
              <a:rPr lang="en-US" sz="3000" dirty="0"/>
              <a:t>Money had a different </a:t>
            </a:r>
            <a:r>
              <a:rPr lang="en-US" sz="3000" b="1" u="sng" dirty="0">
                <a:solidFill>
                  <a:srgbClr val="0070C0"/>
                </a:solidFill>
              </a:rPr>
              <a:t>value </a:t>
            </a:r>
            <a:r>
              <a:rPr lang="en-US" sz="3000" dirty="0"/>
              <a:t>in each state.</a:t>
            </a:r>
          </a:p>
          <a:p>
            <a:pPr lvl="0">
              <a:buFont typeface="Wingdings" panose="05000000000000000000" pitchFamily="2" charset="2"/>
              <a:buChar char="Ø"/>
            </a:pPr>
            <a:r>
              <a:rPr lang="en-US" sz="3000" dirty="0"/>
              <a:t>Some states would </a:t>
            </a:r>
            <a:r>
              <a:rPr lang="en-US" sz="3000" b="1" u="sng" dirty="0">
                <a:solidFill>
                  <a:srgbClr val="0070C0"/>
                </a:solidFill>
              </a:rPr>
              <a:t>not accept </a:t>
            </a:r>
            <a:r>
              <a:rPr lang="en-US" sz="3000" dirty="0"/>
              <a:t>other states’ money.</a:t>
            </a:r>
          </a:p>
          <a:p>
            <a:endParaRPr lang="en-US" sz="3000" dirty="0"/>
          </a:p>
        </p:txBody>
      </p:sp>
      <p:graphicFrame>
        <p:nvGraphicFramePr>
          <p:cNvPr id="4" name="Object 4">
            <a:extLst>
              <a:ext uri="{FF2B5EF4-FFF2-40B4-BE49-F238E27FC236}">
                <a16:creationId xmlns:a16="http://schemas.microsoft.com/office/drawing/2014/main" id="{D73E0A2F-75CD-4D4A-8FAC-DBD622A71209}"/>
              </a:ext>
            </a:extLst>
          </p:cNvPr>
          <p:cNvGraphicFramePr>
            <a:graphicFrameLocks noChangeAspect="1"/>
          </p:cNvGraphicFramePr>
          <p:nvPr>
            <p:extLst>
              <p:ext uri="{D42A27DB-BD31-4B8C-83A1-F6EECF244321}">
                <p14:modId xmlns:p14="http://schemas.microsoft.com/office/powerpoint/2010/main" val="3180371636"/>
              </p:ext>
            </p:extLst>
          </p:nvPr>
        </p:nvGraphicFramePr>
        <p:xfrm>
          <a:off x="4889444" y="1895651"/>
          <a:ext cx="4254556" cy="4479571"/>
        </p:xfrm>
        <a:graphic>
          <a:graphicData uri="http://schemas.openxmlformats.org/presentationml/2006/ole">
            <mc:AlternateContent xmlns:mc="http://schemas.openxmlformats.org/markup-compatibility/2006">
              <mc:Choice xmlns:v="urn:schemas-microsoft-com:vml" Requires="v">
                <p:oleObj spid="_x0000_s14358" name="Photo Editor Photo" r:id="rId3" imgW="7287642" imgH="7676190" progId="MSPhotoEd.3">
                  <p:embed/>
                </p:oleObj>
              </mc:Choice>
              <mc:Fallback>
                <p:oleObj name="Photo Editor Photo" r:id="rId3" imgW="7287642" imgH="7676190" progId="MSPhotoEd.3">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444" y="1895651"/>
                        <a:ext cx="4254556" cy="44795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719048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A33A-3498-4A10-ACB7-FFA77623C3B1}"/>
              </a:ext>
            </a:extLst>
          </p:cNvPr>
          <p:cNvSpPr>
            <a:spLocks noGrp="1"/>
          </p:cNvSpPr>
          <p:nvPr>
            <p:ph type="title"/>
          </p:nvPr>
        </p:nvSpPr>
        <p:spPr>
          <a:xfrm>
            <a:off x="570538" y="2197758"/>
            <a:ext cx="3364992" cy="1645920"/>
          </a:xfrm>
        </p:spPr>
        <p:txBody>
          <a:bodyPr vert="horz" lIns="274320" tIns="182880" rIns="274320" bIns="182880" rtlCol="0" anchor="ctr" anchorCtr="1">
            <a:normAutofit/>
          </a:bodyPr>
          <a:lstStyle/>
          <a:p>
            <a:r>
              <a:rPr lang="en-US" sz="2800" dirty="0">
                <a:solidFill>
                  <a:srgbClr val="262626"/>
                </a:solidFill>
              </a:rPr>
              <a:t>Station 4 </a:t>
            </a:r>
          </a:p>
        </p:txBody>
      </p:sp>
      <p:sp>
        <p:nvSpPr>
          <p:cNvPr id="71" name="Rectangle 70">
            <a:extLst>
              <a:ext uri="{FF2B5EF4-FFF2-40B4-BE49-F238E27FC236}">
                <a16:creationId xmlns:a16="http://schemas.microsoft.com/office/drawing/2014/main" id="{379FB9E8-24BD-4435-88BA-64B681D92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9F8C0D-CE92-4B8F-9F74-D1BC3CB81F0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095999" y="354406"/>
            <a:ext cx="1855719" cy="1430131"/>
          </a:xfrm>
          <a:prstGeom prst="rect">
            <a:avLst/>
          </a:prstGeom>
        </p:spPr>
      </p:pic>
      <p:sp>
        <p:nvSpPr>
          <p:cNvPr id="7" name="TextBox 6">
            <a:extLst>
              <a:ext uri="{FF2B5EF4-FFF2-40B4-BE49-F238E27FC236}">
                <a16:creationId xmlns:a16="http://schemas.microsoft.com/office/drawing/2014/main" id="{B364E650-B1ED-40F7-8859-A214B3ADDB65}"/>
              </a:ext>
            </a:extLst>
          </p:cNvPr>
          <p:cNvSpPr txBox="1"/>
          <p:nvPr/>
        </p:nvSpPr>
        <p:spPr>
          <a:xfrm>
            <a:off x="164258" y="4159955"/>
            <a:ext cx="4177553" cy="923330"/>
          </a:xfrm>
          <a:prstGeom prst="rect">
            <a:avLst/>
          </a:prstGeom>
          <a:noFill/>
        </p:spPr>
        <p:txBody>
          <a:bodyPr wrap="square" rtlCol="0">
            <a:spAutoFit/>
          </a:bodyPr>
          <a:lstStyle/>
          <a:p>
            <a:pPr algn="ctr"/>
            <a:r>
              <a:rPr lang="en-US" dirty="0"/>
              <a:t>Using the letter of the correct answer on page 9 select the correct response key to fill in the “Did You Know”  </a:t>
            </a:r>
          </a:p>
        </p:txBody>
      </p:sp>
      <p:sp>
        <p:nvSpPr>
          <p:cNvPr id="8" name="Content Placeholder 7">
            <a:extLst>
              <a:ext uri="{FF2B5EF4-FFF2-40B4-BE49-F238E27FC236}">
                <a16:creationId xmlns:a16="http://schemas.microsoft.com/office/drawing/2014/main" id="{5F0F99FC-C35B-4D35-88CF-15BC08568EBB}"/>
              </a:ext>
            </a:extLst>
          </p:cNvPr>
          <p:cNvSpPr>
            <a:spLocks noGrp="1"/>
          </p:cNvSpPr>
          <p:nvPr>
            <p:ph idx="1"/>
          </p:nvPr>
        </p:nvSpPr>
        <p:spPr>
          <a:xfrm>
            <a:off x="4572000" y="4470503"/>
            <a:ext cx="4571999" cy="2421128"/>
          </a:xfrm>
        </p:spPr>
        <p:txBody>
          <a:bodyPr>
            <a:normAutofit/>
          </a:bodyPr>
          <a:lstStyle/>
          <a:p>
            <a:r>
              <a:rPr lang="en-US" dirty="0">
                <a:latin typeface="KG Second Chances Sketch" panose="02000000000000000000" pitchFamily="2" charset="0"/>
              </a:rPr>
              <a:t> C. None, room, time</a:t>
            </a:r>
          </a:p>
          <a:p>
            <a:pPr marL="0" indent="0">
              <a:buNone/>
            </a:pPr>
            <a:r>
              <a:rPr lang="en-US" dirty="0">
                <a:latin typeface="KG Second Chances Sketch" panose="02000000000000000000" pitchFamily="2" charset="0"/>
              </a:rPr>
              <a:t> </a:t>
            </a:r>
          </a:p>
        </p:txBody>
      </p:sp>
      <p:pic>
        <p:nvPicPr>
          <p:cNvPr id="11" name="Picture 10">
            <a:extLst>
              <a:ext uri="{FF2B5EF4-FFF2-40B4-BE49-F238E27FC236}">
                <a16:creationId xmlns:a16="http://schemas.microsoft.com/office/drawing/2014/main" id="{F418AF4A-28E6-4FD8-BDE0-59197028EADA}"/>
              </a:ext>
            </a:extLst>
          </p:cNvPr>
          <p:cNvPicPr>
            <a:picLocks noChangeAspect="1"/>
          </p:cNvPicPr>
          <p:nvPr/>
        </p:nvPicPr>
        <p:blipFill>
          <a:blip r:embed="rId4"/>
          <a:stretch>
            <a:fillRect/>
          </a:stretch>
        </p:blipFill>
        <p:spPr>
          <a:xfrm>
            <a:off x="1107367" y="169741"/>
            <a:ext cx="2272352" cy="1881481"/>
          </a:xfrm>
          <a:prstGeom prst="rect">
            <a:avLst/>
          </a:prstGeom>
        </p:spPr>
      </p:pic>
      <p:sp>
        <p:nvSpPr>
          <p:cNvPr id="9" name="TextBox 8">
            <a:extLst>
              <a:ext uri="{FF2B5EF4-FFF2-40B4-BE49-F238E27FC236}">
                <a16:creationId xmlns:a16="http://schemas.microsoft.com/office/drawing/2014/main" id="{BBB8B0E2-6ED4-4464-8AF6-6C5E095B74F9}"/>
              </a:ext>
            </a:extLst>
          </p:cNvPr>
          <p:cNvSpPr txBox="1"/>
          <p:nvPr/>
        </p:nvSpPr>
        <p:spPr>
          <a:xfrm>
            <a:off x="4572000" y="2051222"/>
            <a:ext cx="4571999" cy="1938992"/>
          </a:xfrm>
          <a:prstGeom prst="rect">
            <a:avLst/>
          </a:prstGeom>
          <a:noFill/>
        </p:spPr>
        <p:txBody>
          <a:bodyPr wrap="square" rtlCol="0">
            <a:spAutoFit/>
          </a:bodyPr>
          <a:lstStyle/>
          <a:p>
            <a:r>
              <a:rPr lang="en-US" sz="2400" dirty="0">
                <a:latin typeface="KG Second Chances Sketch" panose="02000000000000000000" pitchFamily="2" charset="0"/>
              </a:rPr>
              <a:t>__________ of the signers of the Articles of Confederation were all in the same _____________ at the same ______________</a:t>
            </a:r>
          </a:p>
        </p:txBody>
      </p:sp>
      <p:pic>
        <p:nvPicPr>
          <p:cNvPr id="13" name="Picture 12">
            <a:extLst>
              <a:ext uri="{FF2B5EF4-FFF2-40B4-BE49-F238E27FC236}">
                <a16:creationId xmlns:a16="http://schemas.microsoft.com/office/drawing/2014/main" id="{0E0A32C9-6F18-47D4-A405-A5071B896944}"/>
              </a:ext>
            </a:extLst>
          </p:cNvPr>
          <p:cNvPicPr>
            <a:picLocks noChangeAspect="1"/>
          </p:cNvPicPr>
          <p:nvPr/>
        </p:nvPicPr>
        <p:blipFill>
          <a:blip r:embed="rId5"/>
          <a:stretch>
            <a:fillRect/>
          </a:stretch>
        </p:blipFill>
        <p:spPr>
          <a:xfrm>
            <a:off x="1107367" y="5280277"/>
            <a:ext cx="2686661" cy="1407982"/>
          </a:xfrm>
          <a:prstGeom prst="rect">
            <a:avLst/>
          </a:prstGeom>
        </p:spPr>
      </p:pic>
    </p:spTree>
    <p:extLst>
      <p:ext uri="{BB962C8B-B14F-4D97-AF65-F5344CB8AC3E}">
        <p14:creationId xmlns:p14="http://schemas.microsoft.com/office/powerpoint/2010/main" val="3430690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BC7C6-13A2-41C6-AC63-F0AFE9FEBF1A}"/>
              </a:ext>
            </a:extLst>
          </p:cNvPr>
          <p:cNvSpPr txBox="1">
            <a:spLocks/>
          </p:cNvSpPr>
          <p:nvPr/>
        </p:nvSpPr>
        <p:spPr>
          <a:xfrm>
            <a:off x="2891482" y="30893"/>
            <a:ext cx="6462584" cy="22100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sp>
        <p:nvSpPr>
          <p:cNvPr id="5" name="TextBox 4">
            <a:extLst>
              <a:ext uri="{FF2B5EF4-FFF2-40B4-BE49-F238E27FC236}">
                <a16:creationId xmlns:a16="http://schemas.microsoft.com/office/drawing/2014/main" id="{21BBE28F-BF88-4488-96A3-49D2AF330640}"/>
              </a:ext>
            </a:extLst>
          </p:cNvPr>
          <p:cNvSpPr txBox="1"/>
          <p:nvPr/>
        </p:nvSpPr>
        <p:spPr>
          <a:xfrm>
            <a:off x="3062" y="2240915"/>
            <a:ext cx="2604215" cy="4555093"/>
          </a:xfrm>
          <a:prstGeom prst="rect">
            <a:avLst/>
          </a:prstGeom>
          <a:noFill/>
        </p:spPr>
        <p:txBody>
          <a:bodyPr wrap="square" rtlCol="0">
            <a:spAutoFit/>
          </a:bodyPr>
          <a:lstStyle/>
          <a:p>
            <a:pPr algn="ctr"/>
            <a:r>
              <a:rPr lang="en-US" sz="2800" b="1" dirty="0"/>
              <a:t>Station 5 Thing Link</a:t>
            </a:r>
          </a:p>
          <a:p>
            <a:pPr algn="ctr"/>
            <a:endParaRPr lang="en-US" dirty="0"/>
          </a:p>
          <a:p>
            <a:pPr algn="ctr"/>
            <a:r>
              <a:rPr lang="en-US" dirty="0"/>
              <a:t>Directions : using the Thing Link collect the notes on the </a:t>
            </a:r>
          </a:p>
          <a:p>
            <a:pPr algn="ctr"/>
            <a:r>
              <a:rPr lang="en-US" dirty="0"/>
              <a:t>Weakness of the </a:t>
            </a:r>
          </a:p>
          <a:p>
            <a:pPr algn="ctr"/>
            <a:r>
              <a:rPr lang="en-US" dirty="0"/>
              <a:t>Articles of Confederation by clicking on  the correct symbol</a:t>
            </a:r>
          </a:p>
          <a:p>
            <a:pPr algn="ctr"/>
            <a:endParaRPr lang="en-US" dirty="0"/>
          </a:p>
          <a:p>
            <a:pPr algn="ctr"/>
            <a:r>
              <a:rPr lang="en-US" dirty="0"/>
              <a:t>Get checked by the teacher for the Weakness</a:t>
            </a:r>
          </a:p>
          <a:p>
            <a:pPr algn="ctr"/>
            <a:endParaRPr lang="en-US" dirty="0"/>
          </a:p>
          <a:p>
            <a:pPr algn="ctr"/>
            <a:r>
              <a:rPr lang="en-US" dirty="0"/>
              <a:t>Receive a Puzzle Piece  </a:t>
            </a:r>
          </a:p>
        </p:txBody>
      </p:sp>
      <p:pic>
        <p:nvPicPr>
          <p:cNvPr id="17410" name="Picture 2" descr="Image result for thinglink">
            <a:extLst>
              <a:ext uri="{FF2B5EF4-FFF2-40B4-BE49-F238E27FC236}">
                <a16:creationId xmlns:a16="http://schemas.microsoft.com/office/drawing/2014/main" id="{C4FB7491-9CC1-4BF6-8549-30CCAF9BA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943" y="5706575"/>
            <a:ext cx="1396312" cy="785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923F6BC-306B-440A-AF4D-6F49DC68E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372" y="2440825"/>
            <a:ext cx="1057011" cy="10570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5087646-A7E3-4282-AA1B-50F50EFFF6A9}"/>
              </a:ext>
            </a:extLst>
          </p:cNvPr>
          <p:cNvPicPr>
            <a:picLocks noChangeAspect="1"/>
          </p:cNvPicPr>
          <p:nvPr/>
        </p:nvPicPr>
        <p:blipFill>
          <a:blip r:embed="rId4"/>
          <a:stretch>
            <a:fillRect/>
          </a:stretch>
        </p:blipFill>
        <p:spPr>
          <a:xfrm>
            <a:off x="1" y="0"/>
            <a:ext cx="2607276" cy="2214297"/>
          </a:xfrm>
          <a:prstGeom prst="rect">
            <a:avLst/>
          </a:prstGeom>
        </p:spPr>
      </p:pic>
      <p:pic>
        <p:nvPicPr>
          <p:cNvPr id="6" name="Picture 5">
            <a:extLst>
              <a:ext uri="{FF2B5EF4-FFF2-40B4-BE49-F238E27FC236}">
                <a16:creationId xmlns:a16="http://schemas.microsoft.com/office/drawing/2014/main" id="{209F1E62-36F6-4C5B-BCF8-0CD061044477}"/>
              </a:ext>
            </a:extLst>
          </p:cNvPr>
          <p:cNvPicPr>
            <a:picLocks noChangeAspect="1"/>
          </p:cNvPicPr>
          <p:nvPr/>
        </p:nvPicPr>
        <p:blipFill>
          <a:blip r:embed="rId5"/>
          <a:stretch>
            <a:fillRect/>
          </a:stretch>
        </p:blipFill>
        <p:spPr>
          <a:xfrm>
            <a:off x="2949345" y="4164695"/>
            <a:ext cx="757064" cy="904782"/>
          </a:xfrm>
          <a:prstGeom prst="rect">
            <a:avLst/>
          </a:prstGeom>
        </p:spPr>
      </p:pic>
      <p:sp>
        <p:nvSpPr>
          <p:cNvPr id="7" name="Rectangle 6">
            <a:extLst>
              <a:ext uri="{FF2B5EF4-FFF2-40B4-BE49-F238E27FC236}">
                <a16:creationId xmlns:a16="http://schemas.microsoft.com/office/drawing/2014/main" id="{E2C01817-7E55-4129-B1D4-A126879910BB}"/>
              </a:ext>
            </a:extLst>
          </p:cNvPr>
          <p:cNvSpPr/>
          <p:nvPr/>
        </p:nvSpPr>
        <p:spPr>
          <a:xfrm>
            <a:off x="4157494" y="3195721"/>
            <a:ext cx="4986506" cy="923330"/>
          </a:xfrm>
          <a:prstGeom prst="rect">
            <a:avLst/>
          </a:prstGeom>
        </p:spPr>
        <p:txBody>
          <a:bodyPr wrap="square">
            <a:spAutoFit/>
          </a:bodyPr>
          <a:lstStyle/>
          <a:p>
            <a:pPr algn="ctr"/>
            <a:r>
              <a:rPr lang="en-US" dirty="0">
                <a:latin typeface="KG Second Chances Sketch" panose="02000000000000000000" pitchFamily="2" charset="0"/>
              </a:rPr>
              <a:t>It took _________years to get all of the needed signatures on the Articles of Confederation</a:t>
            </a:r>
          </a:p>
        </p:txBody>
      </p:sp>
      <p:pic>
        <p:nvPicPr>
          <p:cNvPr id="10" name="Picture 9">
            <a:extLst>
              <a:ext uri="{FF2B5EF4-FFF2-40B4-BE49-F238E27FC236}">
                <a16:creationId xmlns:a16="http://schemas.microsoft.com/office/drawing/2014/main" id="{E75BD3F2-B194-4532-AB64-E4AC54BB5117}"/>
              </a:ext>
            </a:extLst>
          </p:cNvPr>
          <p:cNvPicPr>
            <a:picLocks noChangeAspect="1"/>
          </p:cNvPicPr>
          <p:nvPr/>
        </p:nvPicPr>
        <p:blipFill>
          <a:blip r:embed="rId6"/>
          <a:stretch>
            <a:fillRect/>
          </a:stretch>
        </p:blipFill>
        <p:spPr>
          <a:xfrm>
            <a:off x="4902665" y="2491888"/>
            <a:ext cx="3496163" cy="657317"/>
          </a:xfrm>
          <a:prstGeom prst="rect">
            <a:avLst/>
          </a:prstGeom>
        </p:spPr>
      </p:pic>
      <p:sp>
        <p:nvSpPr>
          <p:cNvPr id="12" name="TextBox 11">
            <a:extLst>
              <a:ext uri="{FF2B5EF4-FFF2-40B4-BE49-F238E27FC236}">
                <a16:creationId xmlns:a16="http://schemas.microsoft.com/office/drawing/2014/main" id="{6286C79E-822D-4DC4-8CF5-FB79A0DFC76E}"/>
              </a:ext>
            </a:extLst>
          </p:cNvPr>
          <p:cNvSpPr txBox="1"/>
          <p:nvPr/>
        </p:nvSpPr>
        <p:spPr>
          <a:xfrm>
            <a:off x="4586411" y="4149828"/>
            <a:ext cx="1704802" cy="1277273"/>
          </a:xfrm>
          <a:prstGeom prst="rect">
            <a:avLst/>
          </a:prstGeom>
          <a:noFill/>
        </p:spPr>
        <p:txBody>
          <a:bodyPr wrap="square" rtlCol="0">
            <a:spAutoFit/>
          </a:bodyPr>
          <a:lstStyle/>
          <a:p>
            <a:r>
              <a:rPr lang="en-US" sz="1100" b="1" dirty="0"/>
              <a:t>Directions: Using the correct answer on page 11 select the correct response by “Breaking the Code” to figure out the # number of years.  </a:t>
            </a:r>
          </a:p>
        </p:txBody>
      </p:sp>
      <p:pic>
        <p:nvPicPr>
          <p:cNvPr id="13" name="Picture 2" descr="Image result for alphabet and symbol code">
            <a:extLst>
              <a:ext uri="{FF2B5EF4-FFF2-40B4-BE49-F238E27FC236}">
                <a16:creationId xmlns:a16="http://schemas.microsoft.com/office/drawing/2014/main" id="{A572468F-22FE-42F5-8856-018D178E042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77444" y="5706575"/>
            <a:ext cx="3839440" cy="1120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10A631B-BF0C-4DBD-BA48-CBBD800B5ECB}"/>
              </a:ext>
            </a:extLst>
          </p:cNvPr>
          <p:cNvPicPr>
            <a:picLocks noChangeAspect="1"/>
          </p:cNvPicPr>
          <p:nvPr/>
        </p:nvPicPr>
        <p:blipFill>
          <a:blip r:embed="rId8"/>
          <a:stretch>
            <a:fillRect/>
          </a:stretch>
        </p:blipFill>
        <p:spPr>
          <a:xfrm>
            <a:off x="6928476" y="4104011"/>
            <a:ext cx="1834182" cy="1353868"/>
          </a:xfrm>
          <a:prstGeom prst="rect">
            <a:avLst/>
          </a:prstGeom>
        </p:spPr>
      </p:pic>
      <p:cxnSp>
        <p:nvCxnSpPr>
          <p:cNvPr id="3" name="Straight Connector 2">
            <a:extLst>
              <a:ext uri="{FF2B5EF4-FFF2-40B4-BE49-F238E27FC236}">
                <a16:creationId xmlns:a16="http://schemas.microsoft.com/office/drawing/2014/main" id="{1405F83A-0DF1-4B53-B615-EA8A60F4F0B8}"/>
              </a:ext>
            </a:extLst>
          </p:cNvPr>
          <p:cNvCxnSpPr/>
          <p:nvPr/>
        </p:nvCxnSpPr>
        <p:spPr>
          <a:xfrm>
            <a:off x="4094922" y="2416088"/>
            <a:ext cx="0" cy="4441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72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9" y="197709"/>
            <a:ext cx="8544260" cy="1955704"/>
          </a:xfrm>
        </p:spPr>
        <p:txBody>
          <a:bodyPr>
            <a:noAutofit/>
          </a:bodyPr>
          <a:lstStyle/>
          <a:p>
            <a:pPr lvl="0"/>
            <a:r>
              <a:rPr lang="en-US" sz="2800" dirty="0"/>
              <a:t>3. States Controlled Interstate &amp; Foreign Commerce (Trade):</a:t>
            </a:r>
            <a:br>
              <a:rPr lang="en-US" sz="2800" dirty="0"/>
            </a:br>
            <a:br>
              <a:rPr lang="en-US" sz="2800" dirty="0"/>
            </a:br>
            <a:r>
              <a:rPr lang="en-US" sz="2800" dirty="0"/>
              <a:t>Historical Circumstances </a:t>
            </a:r>
            <a:br>
              <a:rPr lang="en-US" sz="2800" dirty="0"/>
            </a:br>
            <a:endParaRPr lang="en-US" sz="2800" dirty="0"/>
          </a:p>
        </p:txBody>
      </p:sp>
      <p:sp>
        <p:nvSpPr>
          <p:cNvPr id="3" name="Content Placeholder 2"/>
          <p:cNvSpPr>
            <a:spLocks noGrp="1"/>
          </p:cNvSpPr>
          <p:nvPr>
            <p:ph idx="1"/>
          </p:nvPr>
        </p:nvSpPr>
        <p:spPr>
          <a:xfrm>
            <a:off x="-98854" y="2396939"/>
            <a:ext cx="9242854" cy="3146611"/>
          </a:xfrm>
        </p:spPr>
        <p:txBody>
          <a:bodyPr>
            <a:noAutofit/>
          </a:bodyPr>
          <a:lstStyle/>
          <a:p>
            <a:pPr lvl="0">
              <a:buFont typeface="Wingdings" panose="05000000000000000000" pitchFamily="2" charset="2"/>
              <a:buChar char="q"/>
            </a:pPr>
            <a:r>
              <a:rPr lang="en-US" sz="3200" b="1" dirty="0">
                <a:solidFill>
                  <a:srgbClr val="0070C0"/>
                </a:solidFill>
              </a:rPr>
              <a:t>Interstate Commerce </a:t>
            </a:r>
            <a:r>
              <a:rPr lang="en-US" sz="3200" dirty="0"/>
              <a:t>= trading with other </a:t>
            </a:r>
            <a:r>
              <a:rPr lang="en-US" sz="3200" b="1" dirty="0">
                <a:solidFill>
                  <a:srgbClr val="0070C0"/>
                </a:solidFill>
              </a:rPr>
              <a:t>states</a:t>
            </a:r>
          </a:p>
          <a:p>
            <a:pPr lvl="0">
              <a:buFont typeface="Wingdings" panose="05000000000000000000" pitchFamily="2" charset="2"/>
              <a:buChar char="q"/>
            </a:pPr>
            <a:r>
              <a:rPr lang="en-US" sz="3200" b="1" dirty="0">
                <a:solidFill>
                  <a:srgbClr val="0070C0"/>
                </a:solidFill>
              </a:rPr>
              <a:t>Foreign Commerce </a:t>
            </a:r>
            <a:r>
              <a:rPr lang="en-US" sz="3200" dirty="0"/>
              <a:t>= trading with other </a:t>
            </a:r>
            <a:r>
              <a:rPr lang="en-US" sz="3200" b="1" dirty="0">
                <a:solidFill>
                  <a:srgbClr val="0070C0"/>
                </a:solidFill>
              </a:rPr>
              <a:t>countries</a:t>
            </a:r>
          </a:p>
          <a:p>
            <a:pPr lvl="0">
              <a:buFont typeface="Wingdings" panose="05000000000000000000" pitchFamily="2" charset="2"/>
              <a:buChar char="q"/>
            </a:pPr>
            <a:r>
              <a:rPr lang="en-US" sz="3200" dirty="0"/>
              <a:t>States taxed </a:t>
            </a:r>
            <a:r>
              <a:rPr lang="en-US" sz="3200" b="1" dirty="0">
                <a:solidFill>
                  <a:srgbClr val="0070C0"/>
                </a:solidFill>
              </a:rPr>
              <a:t>merchants and farmers </a:t>
            </a:r>
            <a:r>
              <a:rPr lang="en-US" sz="3200" dirty="0"/>
              <a:t>when traveling through their state with products/produce.</a:t>
            </a:r>
          </a:p>
          <a:p>
            <a:pPr lvl="0">
              <a:buFont typeface="Wingdings" panose="05000000000000000000" pitchFamily="2" charset="2"/>
              <a:buChar char="q"/>
            </a:pPr>
            <a:r>
              <a:rPr lang="en-US" sz="3200" dirty="0"/>
              <a:t>States made </a:t>
            </a:r>
            <a:r>
              <a:rPr lang="en-US" sz="3200" b="1" dirty="0">
                <a:solidFill>
                  <a:srgbClr val="0070C0"/>
                </a:solidFill>
              </a:rPr>
              <a:t>separate trade agreements</a:t>
            </a:r>
            <a:r>
              <a:rPr lang="en-US" sz="3200" dirty="0"/>
              <a:t>/policies with foreign nations.</a:t>
            </a:r>
          </a:p>
        </p:txBody>
      </p:sp>
    </p:spTree>
    <p:extLst>
      <p:ext uri="{BB962C8B-B14F-4D97-AF65-F5344CB8AC3E}">
        <p14:creationId xmlns:p14="http://schemas.microsoft.com/office/powerpoint/2010/main" val="11929147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9" y="197709"/>
            <a:ext cx="8544260" cy="1955704"/>
          </a:xfrm>
        </p:spPr>
        <p:txBody>
          <a:bodyPr>
            <a:noAutofit/>
          </a:bodyPr>
          <a:lstStyle/>
          <a:p>
            <a:pPr lvl="0"/>
            <a:r>
              <a:rPr lang="en-US" sz="2800" dirty="0"/>
              <a:t>3. States Controlled Interstate &amp; Foreign Commerce (Trade):</a:t>
            </a:r>
            <a:br>
              <a:rPr lang="en-US" sz="2800" dirty="0"/>
            </a:br>
            <a:br>
              <a:rPr lang="en-US" sz="2800" dirty="0"/>
            </a:br>
            <a:r>
              <a:rPr lang="en-US" sz="2800" dirty="0"/>
              <a:t>Historical Impacts</a:t>
            </a:r>
          </a:p>
        </p:txBody>
      </p:sp>
      <p:sp>
        <p:nvSpPr>
          <p:cNvPr id="3" name="Content Placeholder 2"/>
          <p:cNvSpPr>
            <a:spLocks noGrp="1"/>
          </p:cNvSpPr>
          <p:nvPr>
            <p:ph idx="1"/>
          </p:nvPr>
        </p:nvSpPr>
        <p:spPr>
          <a:xfrm>
            <a:off x="258184" y="2396939"/>
            <a:ext cx="4400313" cy="3146611"/>
          </a:xfrm>
        </p:spPr>
        <p:txBody>
          <a:bodyPr>
            <a:noAutofit/>
          </a:bodyPr>
          <a:lstStyle/>
          <a:p>
            <a:pPr lvl="0">
              <a:buFont typeface="Wingdings" panose="05000000000000000000" pitchFamily="2" charset="2"/>
              <a:buChar char="Ø"/>
            </a:pPr>
            <a:r>
              <a:rPr lang="en-US" sz="3200" dirty="0"/>
              <a:t>In many cases it was </a:t>
            </a:r>
            <a:r>
              <a:rPr lang="en-US" sz="3200" b="1" dirty="0">
                <a:solidFill>
                  <a:srgbClr val="0070C0"/>
                </a:solidFill>
              </a:rPr>
              <a:t>cheaper</a:t>
            </a:r>
            <a:r>
              <a:rPr lang="en-US" sz="3200" dirty="0"/>
              <a:t> to ship products/produce to </a:t>
            </a:r>
            <a:r>
              <a:rPr lang="en-US" sz="3200" b="1" dirty="0">
                <a:solidFill>
                  <a:srgbClr val="0070C0"/>
                </a:solidFill>
              </a:rPr>
              <a:t>European nations</a:t>
            </a:r>
            <a:r>
              <a:rPr lang="en-US" sz="3200" dirty="0"/>
              <a:t>.</a:t>
            </a:r>
          </a:p>
          <a:p>
            <a:pPr lvl="0">
              <a:buFont typeface="Wingdings" panose="05000000000000000000" pitchFamily="2" charset="2"/>
              <a:buChar char="Ø"/>
            </a:pPr>
            <a:r>
              <a:rPr lang="en-US" sz="3200" dirty="0"/>
              <a:t>Some merchants &amp; farmers began </a:t>
            </a:r>
            <a:r>
              <a:rPr lang="en-US" sz="3200" b="1" dirty="0">
                <a:solidFill>
                  <a:srgbClr val="0070C0"/>
                </a:solidFill>
              </a:rPr>
              <a:t>smuggling </a:t>
            </a:r>
            <a:r>
              <a:rPr lang="en-US" sz="3200" dirty="0"/>
              <a:t>goods across </a:t>
            </a:r>
            <a:r>
              <a:rPr lang="en-US" sz="3200" b="1" dirty="0">
                <a:solidFill>
                  <a:srgbClr val="0070C0"/>
                </a:solidFill>
              </a:rPr>
              <a:t>state borders</a:t>
            </a:r>
            <a:r>
              <a:rPr lang="en-US" sz="3200" dirty="0"/>
              <a:t>.</a:t>
            </a:r>
          </a:p>
        </p:txBody>
      </p:sp>
      <p:graphicFrame>
        <p:nvGraphicFramePr>
          <p:cNvPr id="4" name="Object 4">
            <a:extLst>
              <a:ext uri="{FF2B5EF4-FFF2-40B4-BE49-F238E27FC236}">
                <a16:creationId xmlns:a16="http://schemas.microsoft.com/office/drawing/2014/main" id="{A9BEBD5D-F705-495E-BDF1-8A465D0F7362}"/>
              </a:ext>
            </a:extLst>
          </p:cNvPr>
          <p:cNvGraphicFramePr>
            <a:graphicFrameLocks noChangeAspect="1"/>
          </p:cNvGraphicFramePr>
          <p:nvPr>
            <p:extLst>
              <p:ext uri="{D42A27DB-BD31-4B8C-83A1-F6EECF244321}">
                <p14:modId xmlns:p14="http://schemas.microsoft.com/office/powerpoint/2010/main" val="2470878764"/>
              </p:ext>
            </p:extLst>
          </p:nvPr>
        </p:nvGraphicFramePr>
        <p:xfrm>
          <a:off x="5254693" y="2396938"/>
          <a:ext cx="3918918" cy="4461061"/>
        </p:xfrm>
        <a:graphic>
          <a:graphicData uri="http://schemas.openxmlformats.org/presentationml/2006/ole">
            <mc:AlternateContent xmlns:mc="http://schemas.openxmlformats.org/markup-compatibility/2006">
              <mc:Choice xmlns:v="urn:schemas-microsoft-com:vml" Requires="v">
                <p:oleObj spid="_x0000_s16398" name="Photo Editor Photo" r:id="rId3" imgW="7287642" imgH="8295238" progId="MSPhotoEd.3">
                  <p:embed/>
                </p:oleObj>
              </mc:Choice>
              <mc:Fallback>
                <p:oleObj name="Photo Editor Photo" r:id="rId3" imgW="7287642" imgH="8295238" progId="MSPhotoEd.3">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93" y="2396938"/>
                        <a:ext cx="3918918" cy="446106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626271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lphabet and symbol code">
            <a:extLst>
              <a:ext uri="{FF2B5EF4-FFF2-40B4-BE49-F238E27FC236}">
                <a16:creationId xmlns:a16="http://schemas.microsoft.com/office/drawing/2014/main" id="{E732C9C4-209C-497E-981C-ECD127E9FD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447" y="5009639"/>
            <a:ext cx="4902711" cy="1854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B9014A-FE24-4480-B474-0A89E9D8BBBA}"/>
              </a:ext>
            </a:extLst>
          </p:cNvPr>
          <p:cNvPicPr>
            <a:picLocks noChangeAspect="1"/>
          </p:cNvPicPr>
          <p:nvPr/>
        </p:nvPicPr>
        <p:blipFill>
          <a:blip r:embed="rId3"/>
          <a:stretch>
            <a:fillRect/>
          </a:stretch>
        </p:blipFill>
        <p:spPr>
          <a:xfrm>
            <a:off x="2862046" y="2738562"/>
            <a:ext cx="2105005" cy="1645920"/>
          </a:xfrm>
          <a:prstGeom prst="rect">
            <a:avLst/>
          </a:prstGeom>
        </p:spPr>
      </p:pic>
      <p:pic>
        <p:nvPicPr>
          <p:cNvPr id="6" name="Picture 5">
            <a:extLst>
              <a:ext uri="{FF2B5EF4-FFF2-40B4-BE49-F238E27FC236}">
                <a16:creationId xmlns:a16="http://schemas.microsoft.com/office/drawing/2014/main" id="{D23F7980-378F-4010-AB70-BEE62FF9D95A}"/>
              </a:ext>
            </a:extLst>
          </p:cNvPr>
          <p:cNvPicPr>
            <a:picLocks noChangeAspect="1"/>
          </p:cNvPicPr>
          <p:nvPr/>
        </p:nvPicPr>
        <p:blipFill>
          <a:blip r:embed="rId4"/>
          <a:stretch>
            <a:fillRect/>
          </a:stretch>
        </p:blipFill>
        <p:spPr>
          <a:xfrm>
            <a:off x="6276251" y="1927014"/>
            <a:ext cx="819264" cy="581106"/>
          </a:xfrm>
          <a:prstGeom prst="rect">
            <a:avLst/>
          </a:prstGeom>
        </p:spPr>
      </p:pic>
      <p:pic>
        <p:nvPicPr>
          <p:cNvPr id="7" name="Picture 6">
            <a:extLst>
              <a:ext uri="{FF2B5EF4-FFF2-40B4-BE49-F238E27FC236}">
                <a16:creationId xmlns:a16="http://schemas.microsoft.com/office/drawing/2014/main" id="{0DF2FF80-382E-422D-A905-753129C813BB}"/>
              </a:ext>
            </a:extLst>
          </p:cNvPr>
          <p:cNvPicPr>
            <a:picLocks noChangeAspect="1"/>
          </p:cNvPicPr>
          <p:nvPr/>
        </p:nvPicPr>
        <p:blipFill>
          <a:blip r:embed="rId5"/>
          <a:stretch>
            <a:fillRect/>
          </a:stretch>
        </p:blipFill>
        <p:spPr>
          <a:xfrm>
            <a:off x="7168856" y="2018639"/>
            <a:ext cx="371527" cy="466790"/>
          </a:xfrm>
          <a:prstGeom prst="rect">
            <a:avLst/>
          </a:prstGeom>
        </p:spPr>
      </p:pic>
      <p:pic>
        <p:nvPicPr>
          <p:cNvPr id="8" name="Picture 7">
            <a:extLst>
              <a:ext uri="{FF2B5EF4-FFF2-40B4-BE49-F238E27FC236}">
                <a16:creationId xmlns:a16="http://schemas.microsoft.com/office/drawing/2014/main" id="{1A61C09C-A18D-45F6-90AB-4966EB836B65}"/>
              </a:ext>
            </a:extLst>
          </p:cNvPr>
          <p:cNvPicPr>
            <a:picLocks noChangeAspect="1"/>
          </p:cNvPicPr>
          <p:nvPr/>
        </p:nvPicPr>
        <p:blipFill>
          <a:blip r:embed="rId6"/>
          <a:stretch>
            <a:fillRect/>
          </a:stretch>
        </p:blipFill>
        <p:spPr>
          <a:xfrm>
            <a:off x="7613725" y="1975005"/>
            <a:ext cx="333422" cy="495369"/>
          </a:xfrm>
          <a:prstGeom prst="rect">
            <a:avLst/>
          </a:prstGeom>
        </p:spPr>
      </p:pic>
      <p:pic>
        <p:nvPicPr>
          <p:cNvPr id="9" name="Picture 8">
            <a:extLst>
              <a:ext uri="{FF2B5EF4-FFF2-40B4-BE49-F238E27FC236}">
                <a16:creationId xmlns:a16="http://schemas.microsoft.com/office/drawing/2014/main" id="{B8DCDB2E-24A2-40B9-866C-24E8BC54485E}"/>
              </a:ext>
            </a:extLst>
          </p:cNvPr>
          <p:cNvPicPr>
            <a:picLocks noChangeAspect="1"/>
          </p:cNvPicPr>
          <p:nvPr/>
        </p:nvPicPr>
        <p:blipFill>
          <a:blip r:embed="rId7"/>
          <a:stretch>
            <a:fillRect/>
          </a:stretch>
        </p:blipFill>
        <p:spPr>
          <a:xfrm>
            <a:off x="8010975" y="1961481"/>
            <a:ext cx="428685" cy="523948"/>
          </a:xfrm>
          <a:prstGeom prst="rect">
            <a:avLst/>
          </a:prstGeom>
        </p:spPr>
      </p:pic>
      <p:pic>
        <p:nvPicPr>
          <p:cNvPr id="10" name="Picture 9">
            <a:extLst>
              <a:ext uri="{FF2B5EF4-FFF2-40B4-BE49-F238E27FC236}">
                <a16:creationId xmlns:a16="http://schemas.microsoft.com/office/drawing/2014/main" id="{011FAAB9-D59E-43BD-89B0-B35F2520782D}"/>
              </a:ext>
            </a:extLst>
          </p:cNvPr>
          <p:cNvPicPr>
            <a:picLocks noChangeAspect="1"/>
          </p:cNvPicPr>
          <p:nvPr/>
        </p:nvPicPr>
        <p:blipFill>
          <a:blip r:embed="rId8"/>
          <a:stretch>
            <a:fillRect/>
          </a:stretch>
        </p:blipFill>
        <p:spPr>
          <a:xfrm>
            <a:off x="8492985" y="1975005"/>
            <a:ext cx="390580" cy="495369"/>
          </a:xfrm>
          <a:prstGeom prst="rect">
            <a:avLst/>
          </a:prstGeom>
        </p:spPr>
      </p:pic>
      <p:pic>
        <p:nvPicPr>
          <p:cNvPr id="11" name="Picture 10">
            <a:extLst>
              <a:ext uri="{FF2B5EF4-FFF2-40B4-BE49-F238E27FC236}">
                <a16:creationId xmlns:a16="http://schemas.microsoft.com/office/drawing/2014/main" id="{792D7008-C6FA-46FE-945C-A405F47B59DB}"/>
              </a:ext>
            </a:extLst>
          </p:cNvPr>
          <p:cNvPicPr>
            <a:picLocks noChangeAspect="1"/>
          </p:cNvPicPr>
          <p:nvPr/>
        </p:nvPicPr>
        <p:blipFill>
          <a:blip r:embed="rId9"/>
          <a:stretch>
            <a:fillRect/>
          </a:stretch>
        </p:blipFill>
        <p:spPr>
          <a:xfrm>
            <a:off x="6326660" y="2947772"/>
            <a:ext cx="409632" cy="523948"/>
          </a:xfrm>
          <a:prstGeom prst="rect">
            <a:avLst/>
          </a:prstGeom>
        </p:spPr>
      </p:pic>
      <p:pic>
        <p:nvPicPr>
          <p:cNvPr id="12" name="Picture 11">
            <a:extLst>
              <a:ext uri="{FF2B5EF4-FFF2-40B4-BE49-F238E27FC236}">
                <a16:creationId xmlns:a16="http://schemas.microsoft.com/office/drawing/2014/main" id="{27DD0A37-A95F-4F47-8EB9-40DE2BF38143}"/>
              </a:ext>
            </a:extLst>
          </p:cNvPr>
          <p:cNvPicPr>
            <a:picLocks noChangeAspect="1"/>
          </p:cNvPicPr>
          <p:nvPr/>
        </p:nvPicPr>
        <p:blipFill>
          <a:blip r:embed="rId7"/>
          <a:stretch>
            <a:fillRect/>
          </a:stretch>
        </p:blipFill>
        <p:spPr>
          <a:xfrm>
            <a:off x="6740664" y="2952931"/>
            <a:ext cx="428685" cy="523948"/>
          </a:xfrm>
          <a:prstGeom prst="rect">
            <a:avLst/>
          </a:prstGeom>
        </p:spPr>
      </p:pic>
      <p:pic>
        <p:nvPicPr>
          <p:cNvPr id="13" name="Picture 12">
            <a:extLst>
              <a:ext uri="{FF2B5EF4-FFF2-40B4-BE49-F238E27FC236}">
                <a16:creationId xmlns:a16="http://schemas.microsoft.com/office/drawing/2014/main" id="{C58771D7-D327-48F8-82C9-E6462D4B346D}"/>
              </a:ext>
            </a:extLst>
          </p:cNvPr>
          <p:cNvPicPr>
            <a:picLocks noChangeAspect="1"/>
          </p:cNvPicPr>
          <p:nvPr/>
        </p:nvPicPr>
        <p:blipFill>
          <a:blip r:embed="rId10"/>
          <a:stretch>
            <a:fillRect/>
          </a:stretch>
        </p:blipFill>
        <p:spPr>
          <a:xfrm>
            <a:off x="7169349" y="2938246"/>
            <a:ext cx="409632" cy="533474"/>
          </a:xfrm>
          <a:prstGeom prst="rect">
            <a:avLst/>
          </a:prstGeom>
        </p:spPr>
      </p:pic>
      <p:pic>
        <p:nvPicPr>
          <p:cNvPr id="14" name="Picture 13">
            <a:extLst>
              <a:ext uri="{FF2B5EF4-FFF2-40B4-BE49-F238E27FC236}">
                <a16:creationId xmlns:a16="http://schemas.microsoft.com/office/drawing/2014/main" id="{D1C1E852-5DB2-4416-8609-A695D0F61B79}"/>
              </a:ext>
            </a:extLst>
          </p:cNvPr>
          <p:cNvPicPr>
            <a:picLocks noChangeAspect="1"/>
          </p:cNvPicPr>
          <p:nvPr/>
        </p:nvPicPr>
        <p:blipFill>
          <a:blip r:embed="rId5"/>
          <a:stretch>
            <a:fillRect/>
          </a:stretch>
        </p:blipFill>
        <p:spPr>
          <a:xfrm>
            <a:off x="7594672" y="2971588"/>
            <a:ext cx="371527" cy="466790"/>
          </a:xfrm>
          <a:prstGeom prst="rect">
            <a:avLst/>
          </a:prstGeom>
        </p:spPr>
      </p:pic>
      <p:pic>
        <p:nvPicPr>
          <p:cNvPr id="15" name="Picture 14">
            <a:extLst>
              <a:ext uri="{FF2B5EF4-FFF2-40B4-BE49-F238E27FC236}">
                <a16:creationId xmlns:a16="http://schemas.microsoft.com/office/drawing/2014/main" id="{54205A2C-50EF-46DC-BC30-8BE60E1CA681}"/>
              </a:ext>
            </a:extLst>
          </p:cNvPr>
          <p:cNvPicPr>
            <a:picLocks noChangeAspect="1"/>
          </p:cNvPicPr>
          <p:nvPr/>
        </p:nvPicPr>
        <p:blipFill>
          <a:blip r:embed="rId4"/>
          <a:stretch>
            <a:fillRect/>
          </a:stretch>
        </p:blipFill>
        <p:spPr>
          <a:xfrm>
            <a:off x="8030028" y="2910540"/>
            <a:ext cx="819264" cy="581106"/>
          </a:xfrm>
          <a:prstGeom prst="rect">
            <a:avLst/>
          </a:prstGeom>
        </p:spPr>
      </p:pic>
      <p:sp>
        <p:nvSpPr>
          <p:cNvPr id="16" name="TextBox 15">
            <a:extLst>
              <a:ext uri="{FF2B5EF4-FFF2-40B4-BE49-F238E27FC236}">
                <a16:creationId xmlns:a16="http://schemas.microsoft.com/office/drawing/2014/main" id="{2A321D8B-A5B7-4EAB-BC68-D376AE8D0CC4}"/>
              </a:ext>
            </a:extLst>
          </p:cNvPr>
          <p:cNvSpPr txBox="1"/>
          <p:nvPr/>
        </p:nvSpPr>
        <p:spPr>
          <a:xfrm>
            <a:off x="5794673" y="789404"/>
            <a:ext cx="515652" cy="2862322"/>
          </a:xfrm>
          <a:prstGeom prst="rect">
            <a:avLst/>
          </a:prstGeom>
          <a:noFill/>
        </p:spPr>
        <p:txBody>
          <a:bodyPr wrap="square" rtlCol="0">
            <a:spAutoFit/>
          </a:bodyPr>
          <a:lstStyle/>
          <a:p>
            <a:r>
              <a:rPr lang="en-US" sz="3600" dirty="0"/>
              <a:t>1</a:t>
            </a:r>
          </a:p>
          <a:p>
            <a:endParaRPr lang="en-US" sz="3600" dirty="0"/>
          </a:p>
          <a:p>
            <a:r>
              <a:rPr lang="en-US" sz="3600" dirty="0"/>
              <a:t>2</a:t>
            </a:r>
          </a:p>
          <a:p>
            <a:endParaRPr lang="en-US" sz="3600" dirty="0"/>
          </a:p>
          <a:p>
            <a:r>
              <a:rPr lang="en-US" sz="3600" dirty="0"/>
              <a:t>3</a:t>
            </a:r>
          </a:p>
        </p:txBody>
      </p:sp>
      <p:pic>
        <p:nvPicPr>
          <p:cNvPr id="17" name="Picture 16">
            <a:extLst>
              <a:ext uri="{FF2B5EF4-FFF2-40B4-BE49-F238E27FC236}">
                <a16:creationId xmlns:a16="http://schemas.microsoft.com/office/drawing/2014/main" id="{83EA473D-B50A-4C9B-A9D1-B029D3C4EF10}"/>
              </a:ext>
            </a:extLst>
          </p:cNvPr>
          <p:cNvPicPr>
            <a:picLocks noChangeAspect="1"/>
          </p:cNvPicPr>
          <p:nvPr/>
        </p:nvPicPr>
        <p:blipFill>
          <a:blip r:embed="rId11"/>
          <a:stretch>
            <a:fillRect/>
          </a:stretch>
        </p:blipFill>
        <p:spPr>
          <a:xfrm>
            <a:off x="6276251" y="890502"/>
            <a:ext cx="400106" cy="476316"/>
          </a:xfrm>
          <a:prstGeom prst="rect">
            <a:avLst/>
          </a:prstGeom>
        </p:spPr>
      </p:pic>
      <p:pic>
        <p:nvPicPr>
          <p:cNvPr id="18" name="Picture 17">
            <a:extLst>
              <a:ext uri="{FF2B5EF4-FFF2-40B4-BE49-F238E27FC236}">
                <a16:creationId xmlns:a16="http://schemas.microsoft.com/office/drawing/2014/main" id="{C845A500-3FDE-487A-8968-3A042AD50CCD}"/>
              </a:ext>
            </a:extLst>
          </p:cNvPr>
          <p:cNvPicPr>
            <a:picLocks noChangeAspect="1"/>
          </p:cNvPicPr>
          <p:nvPr/>
        </p:nvPicPr>
        <p:blipFill>
          <a:blip r:embed="rId12"/>
          <a:stretch>
            <a:fillRect/>
          </a:stretch>
        </p:blipFill>
        <p:spPr>
          <a:xfrm>
            <a:off x="6741491" y="898401"/>
            <a:ext cx="285790" cy="495369"/>
          </a:xfrm>
          <a:prstGeom prst="rect">
            <a:avLst/>
          </a:prstGeom>
        </p:spPr>
      </p:pic>
      <p:pic>
        <p:nvPicPr>
          <p:cNvPr id="19" name="Picture 18">
            <a:extLst>
              <a:ext uri="{FF2B5EF4-FFF2-40B4-BE49-F238E27FC236}">
                <a16:creationId xmlns:a16="http://schemas.microsoft.com/office/drawing/2014/main" id="{48972CF8-FCEF-4DEF-87AE-F12B1DB29122}"/>
              </a:ext>
            </a:extLst>
          </p:cNvPr>
          <p:cNvPicPr>
            <a:picLocks noChangeAspect="1"/>
          </p:cNvPicPr>
          <p:nvPr/>
        </p:nvPicPr>
        <p:blipFill>
          <a:blip r:embed="rId13"/>
          <a:stretch>
            <a:fillRect/>
          </a:stretch>
        </p:blipFill>
        <p:spPr>
          <a:xfrm>
            <a:off x="7168856" y="869822"/>
            <a:ext cx="314369" cy="523948"/>
          </a:xfrm>
          <a:prstGeom prst="rect">
            <a:avLst/>
          </a:prstGeom>
        </p:spPr>
      </p:pic>
      <p:pic>
        <p:nvPicPr>
          <p:cNvPr id="20" name="Picture 19">
            <a:extLst>
              <a:ext uri="{FF2B5EF4-FFF2-40B4-BE49-F238E27FC236}">
                <a16:creationId xmlns:a16="http://schemas.microsoft.com/office/drawing/2014/main" id="{99A35661-BD5A-4DB6-8548-72EDDC6A9D59}"/>
              </a:ext>
            </a:extLst>
          </p:cNvPr>
          <p:cNvPicPr>
            <a:picLocks noChangeAspect="1"/>
          </p:cNvPicPr>
          <p:nvPr/>
        </p:nvPicPr>
        <p:blipFill>
          <a:blip r:embed="rId14"/>
          <a:stretch>
            <a:fillRect/>
          </a:stretch>
        </p:blipFill>
        <p:spPr>
          <a:xfrm>
            <a:off x="7592173" y="878818"/>
            <a:ext cx="314369" cy="476316"/>
          </a:xfrm>
          <a:prstGeom prst="rect">
            <a:avLst/>
          </a:prstGeom>
        </p:spPr>
      </p:pic>
      <p:pic>
        <p:nvPicPr>
          <p:cNvPr id="21" name="Picture 20">
            <a:extLst>
              <a:ext uri="{FF2B5EF4-FFF2-40B4-BE49-F238E27FC236}">
                <a16:creationId xmlns:a16="http://schemas.microsoft.com/office/drawing/2014/main" id="{F812FC09-EB06-4D74-90FC-A85E3E656007}"/>
              </a:ext>
            </a:extLst>
          </p:cNvPr>
          <p:cNvPicPr>
            <a:picLocks noChangeAspect="1"/>
          </p:cNvPicPr>
          <p:nvPr/>
        </p:nvPicPr>
        <p:blipFill>
          <a:blip r:embed="rId7"/>
          <a:stretch>
            <a:fillRect/>
          </a:stretch>
        </p:blipFill>
        <p:spPr>
          <a:xfrm>
            <a:off x="7975724" y="878818"/>
            <a:ext cx="428685" cy="523948"/>
          </a:xfrm>
          <a:prstGeom prst="rect">
            <a:avLst/>
          </a:prstGeom>
        </p:spPr>
      </p:pic>
      <p:pic>
        <p:nvPicPr>
          <p:cNvPr id="22" name="Picture 21">
            <a:extLst>
              <a:ext uri="{FF2B5EF4-FFF2-40B4-BE49-F238E27FC236}">
                <a16:creationId xmlns:a16="http://schemas.microsoft.com/office/drawing/2014/main" id="{A4439AAC-CB02-4AC3-91FA-4F0E869E2C0A}"/>
              </a:ext>
            </a:extLst>
          </p:cNvPr>
          <p:cNvPicPr>
            <a:picLocks noChangeAspect="1"/>
          </p:cNvPicPr>
          <p:nvPr/>
        </p:nvPicPr>
        <p:blipFill>
          <a:blip r:embed="rId15"/>
          <a:stretch>
            <a:fillRect/>
          </a:stretch>
        </p:blipFill>
        <p:spPr>
          <a:xfrm>
            <a:off x="8431668" y="830668"/>
            <a:ext cx="409632" cy="543001"/>
          </a:xfrm>
          <a:prstGeom prst="rect">
            <a:avLst/>
          </a:prstGeom>
        </p:spPr>
      </p:pic>
      <p:sp>
        <p:nvSpPr>
          <p:cNvPr id="24" name="Oval 23">
            <a:extLst>
              <a:ext uri="{FF2B5EF4-FFF2-40B4-BE49-F238E27FC236}">
                <a16:creationId xmlns:a16="http://schemas.microsoft.com/office/drawing/2014/main" id="{368779F2-767B-4300-9FD4-D1E9F2D9EDCB}"/>
              </a:ext>
            </a:extLst>
          </p:cNvPr>
          <p:cNvSpPr/>
          <p:nvPr/>
        </p:nvSpPr>
        <p:spPr>
          <a:xfrm>
            <a:off x="5560541" y="1767016"/>
            <a:ext cx="3583459" cy="9715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588553A-6E6E-425F-9675-B52224D70823}"/>
              </a:ext>
            </a:extLst>
          </p:cNvPr>
          <p:cNvPicPr>
            <a:picLocks noChangeAspect="1"/>
          </p:cNvPicPr>
          <p:nvPr/>
        </p:nvPicPr>
        <p:blipFill>
          <a:blip r:embed="rId16"/>
          <a:stretch>
            <a:fillRect/>
          </a:stretch>
        </p:blipFill>
        <p:spPr>
          <a:xfrm>
            <a:off x="119270" y="2910540"/>
            <a:ext cx="2386255" cy="1250550"/>
          </a:xfrm>
          <a:prstGeom prst="rect">
            <a:avLst/>
          </a:prstGeom>
        </p:spPr>
      </p:pic>
      <p:sp>
        <p:nvSpPr>
          <p:cNvPr id="26" name="Title 1">
            <a:extLst>
              <a:ext uri="{FF2B5EF4-FFF2-40B4-BE49-F238E27FC236}">
                <a16:creationId xmlns:a16="http://schemas.microsoft.com/office/drawing/2014/main" id="{FA41E27A-4EC0-4ECD-9CD9-CE24A999F6CC}"/>
              </a:ext>
            </a:extLst>
          </p:cNvPr>
          <p:cNvSpPr>
            <a:spLocks noGrp="1"/>
          </p:cNvSpPr>
          <p:nvPr>
            <p:ph type="title"/>
          </p:nvPr>
        </p:nvSpPr>
        <p:spPr>
          <a:xfrm>
            <a:off x="789173" y="532174"/>
            <a:ext cx="3364992" cy="1645920"/>
          </a:xfrm>
        </p:spPr>
        <p:txBody>
          <a:bodyPr vert="horz" lIns="274320" tIns="182880" rIns="274320" bIns="182880" rtlCol="0" anchor="ctr" anchorCtr="1">
            <a:normAutofit/>
          </a:bodyPr>
          <a:lstStyle/>
          <a:p>
            <a:r>
              <a:rPr lang="en-US" sz="2800" dirty="0">
                <a:solidFill>
                  <a:srgbClr val="262626"/>
                </a:solidFill>
              </a:rPr>
              <a:t>Station 5 </a:t>
            </a:r>
          </a:p>
        </p:txBody>
      </p:sp>
      <p:sp>
        <p:nvSpPr>
          <p:cNvPr id="27" name="Content Placeholder 26">
            <a:extLst>
              <a:ext uri="{FF2B5EF4-FFF2-40B4-BE49-F238E27FC236}">
                <a16:creationId xmlns:a16="http://schemas.microsoft.com/office/drawing/2014/main" id="{C2169926-01E8-4F6D-A3ED-4397108BC0FC}"/>
              </a:ext>
            </a:extLst>
          </p:cNvPr>
          <p:cNvSpPr>
            <a:spLocks noGrp="1"/>
          </p:cNvSpPr>
          <p:nvPr>
            <p:ph idx="1"/>
          </p:nvPr>
        </p:nvSpPr>
        <p:spPr>
          <a:xfrm>
            <a:off x="5804761" y="4161090"/>
            <a:ext cx="3230056" cy="2308324"/>
          </a:xfrm>
          <a:prstGeom prst="rect">
            <a:avLst/>
          </a:prstGeom>
        </p:spPr>
        <p:txBody>
          <a:bodyPr wrap="square">
            <a:spAutoFit/>
          </a:bodyPr>
          <a:lstStyle/>
          <a:p>
            <a:pPr marL="0" indent="0" algn="ctr">
              <a:buNone/>
            </a:pPr>
            <a:r>
              <a:rPr lang="en-US" sz="2400" dirty="0">
                <a:latin typeface="KG Second Chances Sketch" panose="02000000000000000000" pitchFamily="2" charset="0"/>
              </a:rPr>
              <a:t>It took _________years to get all of the needed signatures on the Articles of Confederation</a:t>
            </a:r>
          </a:p>
        </p:txBody>
      </p:sp>
      <p:sp>
        <p:nvSpPr>
          <p:cNvPr id="29" name="TextBox 28">
            <a:extLst>
              <a:ext uri="{FF2B5EF4-FFF2-40B4-BE49-F238E27FC236}">
                <a16:creationId xmlns:a16="http://schemas.microsoft.com/office/drawing/2014/main" id="{733C175F-FF70-42C1-93D1-65783A42944F}"/>
              </a:ext>
            </a:extLst>
          </p:cNvPr>
          <p:cNvSpPr txBox="1"/>
          <p:nvPr/>
        </p:nvSpPr>
        <p:spPr>
          <a:xfrm>
            <a:off x="5794673" y="101612"/>
            <a:ext cx="3349327" cy="600164"/>
          </a:xfrm>
          <a:prstGeom prst="rect">
            <a:avLst/>
          </a:prstGeom>
          <a:noFill/>
        </p:spPr>
        <p:txBody>
          <a:bodyPr wrap="square" rtlCol="0">
            <a:spAutoFit/>
          </a:bodyPr>
          <a:lstStyle/>
          <a:p>
            <a:r>
              <a:rPr lang="en-US" sz="1100" b="1" dirty="0"/>
              <a:t>Directions: Using the correct answer on page 11 select the correct response by “Breaking the Code” to figure out the # number of years.  </a:t>
            </a:r>
          </a:p>
        </p:txBody>
      </p:sp>
    </p:spTree>
    <p:extLst>
      <p:ext uri="{BB962C8B-B14F-4D97-AF65-F5344CB8AC3E}">
        <p14:creationId xmlns:p14="http://schemas.microsoft.com/office/powerpoint/2010/main" val="1052129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2F4DC2AA-CAC7-44E0-9DE3-1DD5D4BB7730}"/>
              </a:ext>
            </a:extLst>
          </p:cNvPr>
          <p:cNvSpPr>
            <a:spLocks noGrp="1"/>
          </p:cNvSpPr>
          <p:nvPr>
            <p:ph type="ctrTitle"/>
          </p:nvPr>
        </p:nvSpPr>
        <p:spPr>
          <a:xfrm>
            <a:off x="322729" y="4268788"/>
            <a:ext cx="7621121" cy="1265237"/>
          </a:xfrm>
        </p:spPr>
        <p:txBody>
          <a:bodyPr>
            <a:normAutofit fontScale="90000"/>
          </a:bodyPr>
          <a:lstStyle/>
          <a:p>
            <a:pPr lvl="0"/>
            <a:r>
              <a:rPr lang="en-US" b="1" dirty="0"/>
              <a:t>I. Articles of Confederation (1777-1789):</a:t>
            </a:r>
          </a:p>
        </p:txBody>
      </p:sp>
      <p:sp>
        <p:nvSpPr>
          <p:cNvPr id="6" name="Subtitle 5">
            <a:extLst>
              <a:ext uri="{FF2B5EF4-FFF2-40B4-BE49-F238E27FC236}">
                <a16:creationId xmlns:a16="http://schemas.microsoft.com/office/drawing/2014/main" id="{47C106C5-7772-4AFD-BF02-F1A442C31582}"/>
              </a:ext>
            </a:extLst>
          </p:cNvPr>
          <p:cNvSpPr>
            <a:spLocks noGrp="1"/>
          </p:cNvSpPr>
          <p:nvPr>
            <p:ph type="subTitle" idx="1"/>
          </p:nvPr>
        </p:nvSpPr>
        <p:spPr>
          <a:xfrm>
            <a:off x="2021395" y="5688535"/>
            <a:ext cx="5101209" cy="536125"/>
          </a:xfrm>
        </p:spPr>
        <p:txBody>
          <a:bodyPr>
            <a:normAutofit/>
          </a:bodyPr>
          <a:lstStyle/>
          <a:p>
            <a:endParaRPr lang="en-US" sz="1600"/>
          </a:p>
        </p:txBody>
      </p:sp>
      <p:pic>
        <p:nvPicPr>
          <p:cNvPr id="1028" name="Picture 4" descr="http://international.loc.gov/intldl/fiahtml/images/Treaty1783_en.jpg"/>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116681" y="43804"/>
            <a:ext cx="3071362" cy="401485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United States Map under articles of confederation">
            <a:extLst>
              <a:ext uri="{FF2B5EF4-FFF2-40B4-BE49-F238E27FC236}">
                <a16:creationId xmlns:a16="http://schemas.microsoft.com/office/drawing/2014/main" id="{30B71142-8ABF-4D4B-9C6E-BB56FB0986AA}"/>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6072638" y="43804"/>
            <a:ext cx="3071362" cy="39887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encrypted-tbn0.gstatic.com/images?q=tbn:ANd9GcSd_ykKcTngDLJtAK1C-PV4dsxZq2FI7n8Wq64pvMHF4d3OFR7R"/>
          <p:cNvSpPr>
            <a:spLocks noChangeAspect="1" noChangeArrowheads="1"/>
          </p:cNvSpPr>
          <p:nvPr/>
        </p:nvSpPr>
        <p:spPr bwMode="auto">
          <a:xfrm>
            <a:off x="116681" y="-931068"/>
            <a:ext cx="3557588" cy="3736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SMARTInkShape-19">
            <a:extLst>
              <a:ext uri="{FF2B5EF4-FFF2-40B4-BE49-F238E27FC236}">
                <a16:creationId xmlns:a16="http://schemas.microsoft.com/office/drawing/2014/main" id="{7C4DC5C0-6086-4AA5-8284-0425FD24326C}"/>
              </a:ext>
            </a:extLst>
          </p:cNvPr>
          <p:cNvSpPr/>
          <p:nvPr>
            <p:custDataLst>
              <p:tags r:id="rId1"/>
            </p:custDataLst>
          </p:nvPr>
        </p:nvSpPr>
        <p:spPr>
          <a:xfrm>
            <a:off x="6166444" y="339328"/>
            <a:ext cx="879080" cy="3007487"/>
          </a:xfrm>
          <a:custGeom>
            <a:avLst/>
            <a:gdLst/>
            <a:ahLst/>
            <a:cxnLst/>
            <a:rect l="0" t="0" r="0" b="0"/>
            <a:pathLst>
              <a:path w="879080" h="3007487">
                <a:moveTo>
                  <a:pt x="57548" y="0"/>
                </a:moveTo>
                <a:lnTo>
                  <a:pt x="57548" y="0"/>
                </a:lnTo>
                <a:lnTo>
                  <a:pt x="52809" y="0"/>
                </a:lnTo>
                <a:lnTo>
                  <a:pt x="47834" y="2646"/>
                </a:lnTo>
                <a:lnTo>
                  <a:pt x="36556" y="12429"/>
                </a:lnTo>
                <a:lnTo>
                  <a:pt x="9919" y="54959"/>
                </a:lnTo>
                <a:lnTo>
                  <a:pt x="992" y="69752"/>
                </a:lnTo>
                <a:lnTo>
                  <a:pt x="0" y="74283"/>
                </a:lnTo>
                <a:lnTo>
                  <a:pt x="332" y="78295"/>
                </a:lnTo>
                <a:lnTo>
                  <a:pt x="4483" y="93985"/>
                </a:lnTo>
                <a:lnTo>
                  <a:pt x="6296" y="95399"/>
                </a:lnTo>
                <a:lnTo>
                  <a:pt x="8497" y="96342"/>
                </a:lnTo>
                <a:lnTo>
                  <a:pt x="48911" y="98153"/>
                </a:lnTo>
                <a:lnTo>
                  <a:pt x="69209" y="100851"/>
                </a:lnTo>
                <a:lnTo>
                  <a:pt x="113227" y="109249"/>
                </a:lnTo>
                <a:lnTo>
                  <a:pt x="133246" y="116706"/>
                </a:lnTo>
                <a:lnTo>
                  <a:pt x="141793" y="123307"/>
                </a:lnTo>
                <a:lnTo>
                  <a:pt x="148899" y="132855"/>
                </a:lnTo>
                <a:lnTo>
                  <a:pt x="152719" y="143713"/>
                </a:lnTo>
                <a:lnTo>
                  <a:pt x="153425" y="156146"/>
                </a:lnTo>
                <a:lnTo>
                  <a:pt x="147251" y="179880"/>
                </a:lnTo>
                <a:lnTo>
                  <a:pt x="122302" y="223412"/>
                </a:lnTo>
                <a:lnTo>
                  <a:pt x="93170" y="267913"/>
                </a:lnTo>
                <a:lnTo>
                  <a:pt x="64607" y="311757"/>
                </a:lnTo>
                <a:lnTo>
                  <a:pt x="53355" y="327521"/>
                </a:lnTo>
                <a:lnTo>
                  <a:pt x="50022" y="338476"/>
                </a:lnTo>
                <a:lnTo>
                  <a:pt x="48896" y="346325"/>
                </a:lnTo>
                <a:lnTo>
                  <a:pt x="49795" y="346970"/>
                </a:lnTo>
                <a:lnTo>
                  <a:pt x="53441" y="347685"/>
                </a:lnTo>
                <a:lnTo>
                  <a:pt x="96216" y="339858"/>
                </a:lnTo>
                <a:lnTo>
                  <a:pt x="137390" y="339375"/>
                </a:lnTo>
                <a:lnTo>
                  <a:pt x="143518" y="339359"/>
                </a:lnTo>
                <a:lnTo>
                  <a:pt x="148596" y="341333"/>
                </a:lnTo>
                <a:lnTo>
                  <a:pt x="156883" y="348818"/>
                </a:lnTo>
                <a:lnTo>
                  <a:pt x="161228" y="356114"/>
                </a:lnTo>
                <a:lnTo>
                  <a:pt x="163159" y="363656"/>
                </a:lnTo>
                <a:lnTo>
                  <a:pt x="164017" y="373622"/>
                </a:lnTo>
                <a:lnTo>
                  <a:pt x="159760" y="395130"/>
                </a:lnTo>
                <a:lnTo>
                  <a:pt x="136007" y="434251"/>
                </a:lnTo>
                <a:lnTo>
                  <a:pt x="115774" y="454587"/>
                </a:lnTo>
                <a:lnTo>
                  <a:pt x="113192" y="461000"/>
                </a:lnTo>
                <a:lnTo>
                  <a:pt x="111398" y="471461"/>
                </a:lnTo>
                <a:lnTo>
                  <a:pt x="112300" y="472065"/>
                </a:lnTo>
                <a:lnTo>
                  <a:pt x="115948" y="472737"/>
                </a:lnTo>
                <a:lnTo>
                  <a:pt x="158725" y="455161"/>
                </a:lnTo>
                <a:lnTo>
                  <a:pt x="183438" y="449055"/>
                </a:lnTo>
                <a:lnTo>
                  <a:pt x="226505" y="446710"/>
                </a:lnTo>
                <a:lnTo>
                  <a:pt x="237812" y="447577"/>
                </a:lnTo>
                <a:lnTo>
                  <a:pt x="246143" y="451270"/>
                </a:lnTo>
                <a:lnTo>
                  <a:pt x="248763" y="453643"/>
                </a:lnTo>
                <a:lnTo>
                  <a:pt x="251674" y="458927"/>
                </a:lnTo>
                <a:lnTo>
                  <a:pt x="253311" y="472220"/>
                </a:lnTo>
                <a:lnTo>
                  <a:pt x="246735" y="500626"/>
                </a:lnTo>
                <a:lnTo>
                  <a:pt x="230073" y="537554"/>
                </a:lnTo>
                <a:lnTo>
                  <a:pt x="222217" y="550418"/>
                </a:lnTo>
                <a:lnTo>
                  <a:pt x="218436" y="570561"/>
                </a:lnTo>
                <a:lnTo>
                  <a:pt x="260269" y="571476"/>
                </a:lnTo>
                <a:lnTo>
                  <a:pt x="299476" y="564429"/>
                </a:lnTo>
                <a:lnTo>
                  <a:pt x="337270" y="562815"/>
                </a:lnTo>
                <a:lnTo>
                  <a:pt x="360032" y="563635"/>
                </a:lnTo>
                <a:lnTo>
                  <a:pt x="369917" y="567343"/>
                </a:lnTo>
                <a:lnTo>
                  <a:pt x="381061" y="575009"/>
                </a:lnTo>
                <a:lnTo>
                  <a:pt x="390646" y="588304"/>
                </a:lnTo>
                <a:lnTo>
                  <a:pt x="395030" y="609552"/>
                </a:lnTo>
                <a:lnTo>
                  <a:pt x="391588" y="629959"/>
                </a:lnTo>
                <a:lnTo>
                  <a:pt x="375837" y="671396"/>
                </a:lnTo>
                <a:lnTo>
                  <a:pt x="368198" y="702235"/>
                </a:lnTo>
                <a:lnTo>
                  <a:pt x="365851" y="706282"/>
                </a:lnTo>
                <a:lnTo>
                  <a:pt x="365279" y="708980"/>
                </a:lnTo>
                <a:lnTo>
                  <a:pt x="365890" y="710778"/>
                </a:lnTo>
                <a:lnTo>
                  <a:pt x="367288" y="711977"/>
                </a:lnTo>
                <a:lnTo>
                  <a:pt x="371489" y="713309"/>
                </a:lnTo>
                <a:lnTo>
                  <a:pt x="387011" y="714165"/>
                </a:lnTo>
                <a:lnTo>
                  <a:pt x="424718" y="707280"/>
                </a:lnTo>
                <a:lnTo>
                  <a:pt x="468453" y="699550"/>
                </a:lnTo>
                <a:lnTo>
                  <a:pt x="512980" y="696915"/>
                </a:lnTo>
                <a:lnTo>
                  <a:pt x="535016" y="701375"/>
                </a:lnTo>
                <a:lnTo>
                  <a:pt x="549372" y="708980"/>
                </a:lnTo>
                <a:lnTo>
                  <a:pt x="559910" y="722257"/>
                </a:lnTo>
                <a:lnTo>
                  <a:pt x="560948" y="735738"/>
                </a:lnTo>
                <a:lnTo>
                  <a:pt x="553529" y="768645"/>
                </a:lnTo>
                <a:lnTo>
                  <a:pt x="534388" y="803809"/>
                </a:lnTo>
                <a:lnTo>
                  <a:pt x="499138" y="843598"/>
                </a:lnTo>
                <a:lnTo>
                  <a:pt x="463598" y="885921"/>
                </a:lnTo>
                <a:lnTo>
                  <a:pt x="456957" y="894136"/>
                </a:lnTo>
                <a:lnTo>
                  <a:pt x="455781" y="896723"/>
                </a:lnTo>
                <a:lnTo>
                  <a:pt x="455991" y="898448"/>
                </a:lnTo>
                <a:lnTo>
                  <a:pt x="458714" y="901217"/>
                </a:lnTo>
                <a:lnTo>
                  <a:pt x="501347" y="901881"/>
                </a:lnTo>
                <a:lnTo>
                  <a:pt x="531063" y="896750"/>
                </a:lnTo>
                <a:lnTo>
                  <a:pt x="544488" y="898949"/>
                </a:lnTo>
                <a:lnTo>
                  <a:pt x="558463" y="905765"/>
                </a:lnTo>
                <a:lnTo>
                  <a:pt x="568888" y="914068"/>
                </a:lnTo>
                <a:lnTo>
                  <a:pt x="578260" y="927553"/>
                </a:lnTo>
                <a:lnTo>
                  <a:pt x="579315" y="932892"/>
                </a:lnTo>
                <a:lnTo>
                  <a:pt x="577841" y="944116"/>
                </a:lnTo>
                <a:lnTo>
                  <a:pt x="563248" y="984077"/>
                </a:lnTo>
                <a:lnTo>
                  <a:pt x="534607" y="1028656"/>
                </a:lnTo>
                <a:lnTo>
                  <a:pt x="514757" y="1051775"/>
                </a:lnTo>
                <a:lnTo>
                  <a:pt x="515151" y="1052418"/>
                </a:lnTo>
                <a:lnTo>
                  <a:pt x="518234" y="1053132"/>
                </a:lnTo>
                <a:lnTo>
                  <a:pt x="559956" y="1053688"/>
                </a:lnTo>
                <a:lnTo>
                  <a:pt x="598966" y="1046013"/>
                </a:lnTo>
                <a:lnTo>
                  <a:pt x="630233" y="1052571"/>
                </a:lnTo>
                <a:lnTo>
                  <a:pt x="632815" y="1054933"/>
                </a:lnTo>
                <a:lnTo>
                  <a:pt x="635683" y="1062849"/>
                </a:lnTo>
                <a:lnTo>
                  <a:pt x="634312" y="1072981"/>
                </a:lnTo>
                <a:lnTo>
                  <a:pt x="629403" y="1084099"/>
                </a:lnTo>
                <a:lnTo>
                  <a:pt x="614491" y="1101515"/>
                </a:lnTo>
                <a:lnTo>
                  <a:pt x="572183" y="1143200"/>
                </a:lnTo>
                <a:lnTo>
                  <a:pt x="528732" y="1174323"/>
                </a:lnTo>
                <a:lnTo>
                  <a:pt x="497424" y="1194759"/>
                </a:lnTo>
                <a:lnTo>
                  <a:pt x="497642" y="1194373"/>
                </a:lnTo>
                <a:lnTo>
                  <a:pt x="500531" y="1191299"/>
                </a:lnTo>
                <a:lnTo>
                  <a:pt x="505122" y="1189271"/>
                </a:lnTo>
                <a:lnTo>
                  <a:pt x="545049" y="1175315"/>
                </a:lnTo>
                <a:lnTo>
                  <a:pt x="570380" y="1164744"/>
                </a:lnTo>
                <a:lnTo>
                  <a:pt x="586106" y="1162586"/>
                </a:lnTo>
                <a:lnTo>
                  <a:pt x="597725" y="1164272"/>
                </a:lnTo>
                <a:lnTo>
                  <a:pt x="609845" y="1170800"/>
                </a:lnTo>
                <a:lnTo>
                  <a:pt x="613270" y="1173440"/>
                </a:lnTo>
                <a:lnTo>
                  <a:pt x="614561" y="1176192"/>
                </a:lnTo>
                <a:lnTo>
                  <a:pt x="614429" y="1179019"/>
                </a:lnTo>
                <a:lnTo>
                  <a:pt x="613348" y="1181895"/>
                </a:lnTo>
                <a:lnTo>
                  <a:pt x="579860" y="1223911"/>
                </a:lnTo>
                <a:lnTo>
                  <a:pt x="539153" y="1260529"/>
                </a:lnTo>
                <a:lnTo>
                  <a:pt x="495024" y="1294211"/>
                </a:lnTo>
                <a:lnTo>
                  <a:pt x="453877" y="1320758"/>
                </a:lnTo>
                <a:lnTo>
                  <a:pt x="446023" y="1326183"/>
                </a:lnTo>
                <a:lnTo>
                  <a:pt x="438006" y="1329237"/>
                </a:lnTo>
                <a:lnTo>
                  <a:pt x="438186" y="1329666"/>
                </a:lnTo>
                <a:lnTo>
                  <a:pt x="439300" y="1329952"/>
                </a:lnTo>
                <a:lnTo>
                  <a:pt x="443181" y="1327624"/>
                </a:lnTo>
                <a:lnTo>
                  <a:pt x="445605" y="1325614"/>
                </a:lnTo>
                <a:lnTo>
                  <a:pt x="453591" y="1323380"/>
                </a:lnTo>
                <a:lnTo>
                  <a:pt x="493516" y="1314683"/>
                </a:lnTo>
                <a:lnTo>
                  <a:pt x="518601" y="1313063"/>
                </a:lnTo>
                <a:lnTo>
                  <a:pt x="536681" y="1317523"/>
                </a:lnTo>
                <a:lnTo>
                  <a:pt x="540681" y="1319872"/>
                </a:lnTo>
                <a:lnTo>
                  <a:pt x="545125" y="1325128"/>
                </a:lnTo>
                <a:lnTo>
                  <a:pt x="547627" y="1338406"/>
                </a:lnTo>
                <a:lnTo>
                  <a:pt x="542920" y="1351886"/>
                </a:lnTo>
                <a:lnTo>
                  <a:pt x="516878" y="1395201"/>
                </a:lnTo>
                <a:lnTo>
                  <a:pt x="480233" y="1437086"/>
                </a:lnTo>
                <a:lnTo>
                  <a:pt x="472620" y="1447338"/>
                </a:lnTo>
                <a:lnTo>
                  <a:pt x="463746" y="1454101"/>
                </a:lnTo>
                <a:lnTo>
                  <a:pt x="459959" y="1462908"/>
                </a:lnTo>
                <a:lnTo>
                  <a:pt x="464931" y="1463775"/>
                </a:lnTo>
                <a:lnTo>
                  <a:pt x="469035" y="1464006"/>
                </a:lnTo>
                <a:lnTo>
                  <a:pt x="513362" y="1450202"/>
                </a:lnTo>
                <a:lnTo>
                  <a:pt x="557568" y="1446925"/>
                </a:lnTo>
                <a:lnTo>
                  <a:pt x="576559" y="1447695"/>
                </a:lnTo>
                <a:lnTo>
                  <a:pt x="585214" y="1451392"/>
                </a:lnTo>
                <a:lnTo>
                  <a:pt x="587920" y="1453766"/>
                </a:lnTo>
                <a:lnTo>
                  <a:pt x="590925" y="1459051"/>
                </a:lnTo>
                <a:lnTo>
                  <a:pt x="592617" y="1472344"/>
                </a:lnTo>
                <a:lnTo>
                  <a:pt x="588377" y="1488851"/>
                </a:lnTo>
                <a:lnTo>
                  <a:pt x="566463" y="1533283"/>
                </a:lnTo>
                <a:lnTo>
                  <a:pt x="552639" y="1550443"/>
                </a:lnTo>
                <a:lnTo>
                  <a:pt x="550440" y="1556589"/>
                </a:lnTo>
                <a:lnTo>
                  <a:pt x="550846" y="1558624"/>
                </a:lnTo>
                <a:lnTo>
                  <a:pt x="552109" y="1559981"/>
                </a:lnTo>
                <a:lnTo>
                  <a:pt x="553943" y="1560886"/>
                </a:lnTo>
                <a:lnTo>
                  <a:pt x="561272" y="1559245"/>
                </a:lnTo>
                <a:lnTo>
                  <a:pt x="593651" y="1547179"/>
                </a:lnTo>
                <a:lnTo>
                  <a:pt x="636145" y="1545042"/>
                </a:lnTo>
                <a:lnTo>
                  <a:pt x="648076" y="1545920"/>
                </a:lnTo>
                <a:lnTo>
                  <a:pt x="656688" y="1549617"/>
                </a:lnTo>
                <a:lnTo>
                  <a:pt x="667113" y="1557277"/>
                </a:lnTo>
                <a:lnTo>
                  <a:pt x="670770" y="1562933"/>
                </a:lnTo>
                <a:lnTo>
                  <a:pt x="672396" y="1569746"/>
                </a:lnTo>
                <a:lnTo>
                  <a:pt x="672318" y="1585731"/>
                </a:lnTo>
                <a:lnTo>
                  <a:pt x="668785" y="1600715"/>
                </a:lnTo>
                <a:lnTo>
                  <a:pt x="656476" y="1621144"/>
                </a:lnTo>
                <a:lnTo>
                  <a:pt x="615465" y="1665516"/>
                </a:lnTo>
                <a:lnTo>
                  <a:pt x="613089" y="1667924"/>
                </a:lnTo>
                <a:lnTo>
                  <a:pt x="613448" y="1668567"/>
                </a:lnTo>
                <a:lnTo>
                  <a:pt x="616492" y="1669281"/>
                </a:lnTo>
                <a:lnTo>
                  <a:pt x="623784" y="1669682"/>
                </a:lnTo>
                <a:lnTo>
                  <a:pt x="629354" y="1667131"/>
                </a:lnTo>
                <a:lnTo>
                  <a:pt x="645755" y="1657408"/>
                </a:lnTo>
                <a:lnTo>
                  <a:pt x="684549" y="1647727"/>
                </a:lnTo>
                <a:lnTo>
                  <a:pt x="700504" y="1644445"/>
                </a:lnTo>
                <a:lnTo>
                  <a:pt x="716256" y="1648213"/>
                </a:lnTo>
                <a:lnTo>
                  <a:pt x="728750" y="1655613"/>
                </a:lnTo>
                <a:lnTo>
                  <a:pt x="732891" y="1661208"/>
                </a:lnTo>
                <a:lnTo>
                  <a:pt x="734731" y="1667994"/>
                </a:lnTo>
                <a:lnTo>
                  <a:pt x="735549" y="1677625"/>
                </a:lnTo>
                <a:lnTo>
                  <a:pt x="731269" y="1694203"/>
                </a:lnTo>
                <a:lnTo>
                  <a:pt x="723718" y="1711683"/>
                </a:lnTo>
                <a:lnTo>
                  <a:pt x="715441" y="1720855"/>
                </a:lnTo>
                <a:lnTo>
                  <a:pt x="706140" y="1729231"/>
                </a:lnTo>
                <a:lnTo>
                  <a:pt x="683180" y="1758504"/>
                </a:lnTo>
                <a:lnTo>
                  <a:pt x="707533" y="1759092"/>
                </a:lnTo>
                <a:lnTo>
                  <a:pt x="749166" y="1751043"/>
                </a:lnTo>
                <a:lnTo>
                  <a:pt x="780832" y="1750327"/>
                </a:lnTo>
                <a:lnTo>
                  <a:pt x="796611" y="1754991"/>
                </a:lnTo>
                <a:lnTo>
                  <a:pt x="800288" y="1757369"/>
                </a:lnTo>
                <a:lnTo>
                  <a:pt x="804373" y="1762657"/>
                </a:lnTo>
                <a:lnTo>
                  <a:pt x="806672" y="1771213"/>
                </a:lnTo>
                <a:lnTo>
                  <a:pt x="797874" y="1789512"/>
                </a:lnTo>
                <a:lnTo>
                  <a:pt x="765634" y="1827400"/>
                </a:lnTo>
                <a:lnTo>
                  <a:pt x="722533" y="1858569"/>
                </a:lnTo>
                <a:lnTo>
                  <a:pt x="701429" y="1879422"/>
                </a:lnTo>
                <a:lnTo>
                  <a:pt x="691835" y="1885405"/>
                </a:lnTo>
                <a:lnTo>
                  <a:pt x="687710" y="1888684"/>
                </a:lnTo>
                <a:lnTo>
                  <a:pt x="689185" y="1886834"/>
                </a:lnTo>
                <a:lnTo>
                  <a:pt x="693148" y="1885351"/>
                </a:lnTo>
                <a:lnTo>
                  <a:pt x="695594" y="1884955"/>
                </a:lnTo>
                <a:lnTo>
                  <a:pt x="722560" y="1869971"/>
                </a:lnTo>
                <a:lnTo>
                  <a:pt x="764254" y="1866448"/>
                </a:lnTo>
                <a:lnTo>
                  <a:pt x="771160" y="1869014"/>
                </a:lnTo>
                <a:lnTo>
                  <a:pt x="774391" y="1871087"/>
                </a:lnTo>
                <a:lnTo>
                  <a:pt x="776545" y="1874454"/>
                </a:lnTo>
                <a:lnTo>
                  <a:pt x="778937" y="1883487"/>
                </a:lnTo>
                <a:lnTo>
                  <a:pt x="777355" y="1894116"/>
                </a:lnTo>
                <a:lnTo>
                  <a:pt x="775545" y="1899728"/>
                </a:lnTo>
                <a:lnTo>
                  <a:pt x="765595" y="1911256"/>
                </a:lnTo>
                <a:lnTo>
                  <a:pt x="724857" y="1953766"/>
                </a:lnTo>
                <a:lnTo>
                  <a:pt x="683300" y="1984133"/>
                </a:lnTo>
                <a:lnTo>
                  <a:pt x="663864" y="1997018"/>
                </a:lnTo>
                <a:lnTo>
                  <a:pt x="651380" y="2010978"/>
                </a:lnTo>
                <a:lnTo>
                  <a:pt x="639939" y="2017170"/>
                </a:lnTo>
                <a:lnTo>
                  <a:pt x="640277" y="2017483"/>
                </a:lnTo>
                <a:lnTo>
                  <a:pt x="643299" y="2017831"/>
                </a:lnTo>
                <a:lnTo>
                  <a:pt x="685596" y="2002653"/>
                </a:lnTo>
                <a:lnTo>
                  <a:pt x="726673" y="2001559"/>
                </a:lnTo>
                <a:lnTo>
                  <a:pt x="746058" y="2007473"/>
                </a:lnTo>
                <a:lnTo>
                  <a:pt x="754805" y="2012721"/>
                </a:lnTo>
                <a:lnTo>
                  <a:pt x="759354" y="2018360"/>
                </a:lnTo>
                <a:lnTo>
                  <a:pt x="760567" y="2021253"/>
                </a:lnTo>
                <a:lnTo>
                  <a:pt x="759269" y="2029759"/>
                </a:lnTo>
                <a:lnTo>
                  <a:pt x="745611" y="2056129"/>
                </a:lnTo>
                <a:lnTo>
                  <a:pt x="709546" y="2090001"/>
                </a:lnTo>
                <a:lnTo>
                  <a:pt x="675830" y="2115479"/>
                </a:lnTo>
                <a:lnTo>
                  <a:pt x="640704" y="2137028"/>
                </a:lnTo>
                <a:lnTo>
                  <a:pt x="606153" y="2159839"/>
                </a:lnTo>
                <a:lnTo>
                  <a:pt x="562863" y="2180886"/>
                </a:lnTo>
                <a:lnTo>
                  <a:pt x="545346" y="2191558"/>
                </a:lnTo>
                <a:lnTo>
                  <a:pt x="543481" y="2191288"/>
                </a:lnTo>
                <a:lnTo>
                  <a:pt x="542238" y="2190117"/>
                </a:lnTo>
                <a:lnTo>
                  <a:pt x="542402" y="2189335"/>
                </a:lnTo>
                <a:lnTo>
                  <a:pt x="543502" y="2188815"/>
                </a:lnTo>
                <a:lnTo>
                  <a:pt x="552438" y="2185436"/>
                </a:lnTo>
                <a:lnTo>
                  <a:pt x="594443" y="2169709"/>
                </a:lnTo>
                <a:lnTo>
                  <a:pt x="624528" y="2162708"/>
                </a:lnTo>
                <a:lnTo>
                  <a:pt x="654723" y="2162317"/>
                </a:lnTo>
                <a:lnTo>
                  <a:pt x="664603" y="2165876"/>
                </a:lnTo>
                <a:lnTo>
                  <a:pt x="667634" y="2169207"/>
                </a:lnTo>
                <a:lnTo>
                  <a:pt x="671001" y="2178198"/>
                </a:lnTo>
                <a:lnTo>
                  <a:pt x="670907" y="2182382"/>
                </a:lnTo>
                <a:lnTo>
                  <a:pt x="661031" y="2204102"/>
                </a:lnTo>
                <a:lnTo>
                  <a:pt x="623746" y="2243242"/>
                </a:lnTo>
                <a:lnTo>
                  <a:pt x="583701" y="2276535"/>
                </a:lnTo>
                <a:lnTo>
                  <a:pt x="541968" y="2306282"/>
                </a:lnTo>
                <a:lnTo>
                  <a:pt x="534125" y="2310861"/>
                </a:lnTo>
                <a:lnTo>
                  <a:pt x="534015" y="2311503"/>
                </a:lnTo>
                <a:lnTo>
                  <a:pt x="534935" y="2311932"/>
                </a:lnTo>
                <a:lnTo>
                  <a:pt x="536541" y="2312218"/>
                </a:lnTo>
                <a:lnTo>
                  <a:pt x="543540" y="2317360"/>
                </a:lnTo>
                <a:lnTo>
                  <a:pt x="547238" y="2317821"/>
                </a:lnTo>
                <a:lnTo>
                  <a:pt x="562916" y="2315713"/>
                </a:lnTo>
                <a:lnTo>
                  <a:pt x="604525" y="2321061"/>
                </a:lnTo>
                <a:lnTo>
                  <a:pt x="622885" y="2322516"/>
                </a:lnTo>
                <a:lnTo>
                  <a:pt x="639899" y="2328790"/>
                </a:lnTo>
                <a:lnTo>
                  <a:pt x="648093" y="2334122"/>
                </a:lnTo>
                <a:lnTo>
                  <a:pt x="649681" y="2336933"/>
                </a:lnTo>
                <a:lnTo>
                  <a:pt x="649748" y="2339799"/>
                </a:lnTo>
                <a:lnTo>
                  <a:pt x="642728" y="2356269"/>
                </a:lnTo>
                <a:lnTo>
                  <a:pt x="605849" y="2398027"/>
                </a:lnTo>
                <a:lnTo>
                  <a:pt x="568278" y="2422708"/>
                </a:lnTo>
                <a:lnTo>
                  <a:pt x="526861" y="2452660"/>
                </a:lnTo>
                <a:lnTo>
                  <a:pt x="488511" y="2480533"/>
                </a:lnTo>
                <a:lnTo>
                  <a:pt x="487732" y="2480181"/>
                </a:lnTo>
                <a:lnTo>
                  <a:pt x="486865" y="2477144"/>
                </a:lnTo>
                <a:lnTo>
                  <a:pt x="488619" y="2475937"/>
                </a:lnTo>
                <a:lnTo>
                  <a:pt x="532097" y="2463951"/>
                </a:lnTo>
                <a:lnTo>
                  <a:pt x="566792" y="2457301"/>
                </a:lnTo>
                <a:lnTo>
                  <a:pt x="611222" y="2455880"/>
                </a:lnTo>
                <a:lnTo>
                  <a:pt x="627078" y="2456752"/>
                </a:lnTo>
                <a:lnTo>
                  <a:pt x="637433" y="2460447"/>
                </a:lnTo>
                <a:lnTo>
                  <a:pt x="640591" y="2462821"/>
                </a:lnTo>
                <a:lnTo>
                  <a:pt x="644099" y="2468105"/>
                </a:lnTo>
                <a:lnTo>
                  <a:pt x="643014" y="2476407"/>
                </a:lnTo>
                <a:lnTo>
                  <a:pt x="634232" y="2497906"/>
                </a:lnTo>
                <a:lnTo>
                  <a:pt x="596956" y="2537845"/>
                </a:lnTo>
                <a:lnTo>
                  <a:pt x="556912" y="2571205"/>
                </a:lnTo>
                <a:lnTo>
                  <a:pt x="516330" y="2604775"/>
                </a:lnTo>
                <a:lnTo>
                  <a:pt x="501720" y="2618843"/>
                </a:lnTo>
                <a:lnTo>
                  <a:pt x="500507" y="2621004"/>
                </a:lnTo>
                <a:lnTo>
                  <a:pt x="500690" y="2622446"/>
                </a:lnTo>
                <a:lnTo>
                  <a:pt x="501804" y="2623406"/>
                </a:lnTo>
                <a:lnTo>
                  <a:pt x="505688" y="2624474"/>
                </a:lnTo>
                <a:lnTo>
                  <a:pt x="508112" y="2624759"/>
                </a:lnTo>
                <a:lnTo>
                  <a:pt x="550270" y="2611056"/>
                </a:lnTo>
                <a:lnTo>
                  <a:pt x="588799" y="2607941"/>
                </a:lnTo>
                <a:lnTo>
                  <a:pt x="607752" y="2607608"/>
                </a:lnTo>
                <a:lnTo>
                  <a:pt x="612866" y="2609546"/>
                </a:lnTo>
                <a:lnTo>
                  <a:pt x="621194" y="2616991"/>
                </a:lnTo>
                <a:lnTo>
                  <a:pt x="622820" y="2620762"/>
                </a:lnTo>
                <a:lnTo>
                  <a:pt x="622911" y="2624268"/>
                </a:lnTo>
                <a:lnTo>
                  <a:pt x="615930" y="2641765"/>
                </a:lnTo>
                <a:lnTo>
                  <a:pt x="596875" y="2670467"/>
                </a:lnTo>
                <a:lnTo>
                  <a:pt x="555337" y="2714590"/>
                </a:lnTo>
                <a:lnTo>
                  <a:pt x="530960" y="2738173"/>
                </a:lnTo>
                <a:lnTo>
                  <a:pt x="519970" y="2746919"/>
                </a:lnTo>
                <a:lnTo>
                  <a:pt x="504712" y="2767257"/>
                </a:lnTo>
                <a:lnTo>
                  <a:pt x="528949" y="2768120"/>
                </a:lnTo>
                <a:lnTo>
                  <a:pt x="563661" y="2760508"/>
                </a:lnTo>
                <a:lnTo>
                  <a:pt x="581451" y="2764379"/>
                </a:lnTo>
                <a:lnTo>
                  <a:pt x="585410" y="2766646"/>
                </a:lnTo>
                <a:lnTo>
                  <a:pt x="588050" y="2769149"/>
                </a:lnTo>
                <a:lnTo>
                  <a:pt x="590982" y="2774577"/>
                </a:lnTo>
                <a:lnTo>
                  <a:pt x="592866" y="2788791"/>
                </a:lnTo>
                <a:lnTo>
                  <a:pt x="592131" y="2799182"/>
                </a:lnTo>
                <a:lnTo>
                  <a:pt x="580874" y="2827894"/>
                </a:lnTo>
                <a:lnTo>
                  <a:pt x="560235" y="2857274"/>
                </a:lnTo>
                <a:lnTo>
                  <a:pt x="558128" y="2864621"/>
                </a:lnTo>
                <a:lnTo>
                  <a:pt x="558948" y="2865224"/>
                </a:lnTo>
                <a:lnTo>
                  <a:pt x="562504" y="2865893"/>
                </a:lnTo>
                <a:lnTo>
                  <a:pt x="602903" y="2852159"/>
                </a:lnTo>
                <a:lnTo>
                  <a:pt x="646887" y="2842749"/>
                </a:lnTo>
                <a:lnTo>
                  <a:pt x="660458" y="2841022"/>
                </a:lnTo>
                <a:lnTo>
                  <a:pt x="670459" y="2842900"/>
                </a:lnTo>
                <a:lnTo>
                  <a:pt x="681667" y="2846891"/>
                </a:lnTo>
                <a:lnTo>
                  <a:pt x="684963" y="2847450"/>
                </a:lnTo>
                <a:lnTo>
                  <a:pt x="691272" y="2853364"/>
                </a:lnTo>
                <a:lnTo>
                  <a:pt x="694343" y="2857719"/>
                </a:lnTo>
                <a:lnTo>
                  <a:pt x="695398" y="2861615"/>
                </a:lnTo>
                <a:lnTo>
                  <a:pt x="695109" y="2865204"/>
                </a:lnTo>
                <a:lnTo>
                  <a:pt x="693135" y="2872830"/>
                </a:lnTo>
                <a:lnTo>
                  <a:pt x="690702" y="2898297"/>
                </a:lnTo>
                <a:lnTo>
                  <a:pt x="686876" y="2904736"/>
                </a:lnTo>
                <a:lnTo>
                  <a:pt x="686452" y="2907842"/>
                </a:lnTo>
                <a:lnTo>
                  <a:pt x="690687" y="2918210"/>
                </a:lnTo>
                <a:lnTo>
                  <a:pt x="700779" y="2919475"/>
                </a:lnTo>
                <a:lnTo>
                  <a:pt x="738255" y="2907532"/>
                </a:lnTo>
                <a:lnTo>
                  <a:pt x="778477" y="2893144"/>
                </a:lnTo>
                <a:lnTo>
                  <a:pt x="792695" y="2888225"/>
                </a:lnTo>
                <a:lnTo>
                  <a:pt x="816442" y="2886447"/>
                </a:lnTo>
                <a:lnTo>
                  <a:pt x="830074" y="2889548"/>
                </a:lnTo>
                <a:lnTo>
                  <a:pt x="834502" y="2891763"/>
                </a:lnTo>
                <a:lnTo>
                  <a:pt x="837455" y="2894233"/>
                </a:lnTo>
                <a:lnTo>
                  <a:pt x="846934" y="2910066"/>
                </a:lnTo>
                <a:lnTo>
                  <a:pt x="847728" y="2915364"/>
                </a:lnTo>
                <a:lnTo>
                  <a:pt x="837737" y="2956026"/>
                </a:lnTo>
                <a:lnTo>
                  <a:pt x="834419" y="2974777"/>
                </a:lnTo>
                <a:lnTo>
                  <a:pt x="826872" y="2993795"/>
                </a:lnTo>
                <a:lnTo>
                  <a:pt x="825907" y="3003165"/>
                </a:lnTo>
                <a:lnTo>
                  <a:pt x="826764" y="3005212"/>
                </a:lnTo>
                <a:lnTo>
                  <a:pt x="828327" y="3006576"/>
                </a:lnTo>
                <a:lnTo>
                  <a:pt x="830361" y="3007486"/>
                </a:lnTo>
                <a:lnTo>
                  <a:pt x="837914" y="3005850"/>
                </a:lnTo>
                <a:lnTo>
                  <a:pt x="863663" y="2993967"/>
                </a:lnTo>
                <a:lnTo>
                  <a:pt x="879079" y="2982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SMARTInkShape-Group8">
            <a:extLst>
              <a:ext uri="{FF2B5EF4-FFF2-40B4-BE49-F238E27FC236}">
                <a16:creationId xmlns:a16="http://schemas.microsoft.com/office/drawing/2014/main" id="{431079B2-1882-4DDE-B41D-39AEA4A81D42}"/>
              </a:ext>
            </a:extLst>
          </p:cNvPr>
          <p:cNvGrpSpPr/>
          <p:nvPr/>
        </p:nvGrpSpPr>
        <p:grpSpPr>
          <a:xfrm>
            <a:off x="3223726" y="2431378"/>
            <a:ext cx="2393048" cy="960786"/>
            <a:chOff x="3223726" y="2431378"/>
            <a:chExt cx="2393048" cy="960786"/>
          </a:xfrm>
        </p:grpSpPr>
        <p:sp>
          <p:nvSpPr>
            <p:cNvPr id="27" name="SMARTInkShape-20">
              <a:extLst>
                <a:ext uri="{FF2B5EF4-FFF2-40B4-BE49-F238E27FC236}">
                  <a16:creationId xmlns:a16="http://schemas.microsoft.com/office/drawing/2014/main" id="{0001E86B-15B6-498C-9E9F-5BE7A49D679A}"/>
                </a:ext>
              </a:extLst>
            </p:cNvPr>
            <p:cNvSpPr/>
            <p:nvPr>
              <p:custDataLst>
                <p:tags r:id="rId10"/>
              </p:custDataLst>
            </p:nvPr>
          </p:nvSpPr>
          <p:spPr>
            <a:xfrm>
              <a:off x="3323085" y="2714625"/>
              <a:ext cx="96986" cy="562571"/>
            </a:xfrm>
            <a:custGeom>
              <a:avLst/>
              <a:gdLst/>
              <a:ahLst/>
              <a:cxnLst/>
              <a:rect l="0" t="0" r="0" b="0"/>
              <a:pathLst>
                <a:path w="96986" h="562571">
                  <a:moveTo>
                    <a:pt x="7688" y="0"/>
                  </a:moveTo>
                  <a:lnTo>
                    <a:pt x="7688" y="0"/>
                  </a:lnTo>
                  <a:lnTo>
                    <a:pt x="2948" y="4740"/>
                  </a:lnTo>
                  <a:lnTo>
                    <a:pt x="620" y="9714"/>
                  </a:lnTo>
                  <a:lnTo>
                    <a:pt x="0" y="12429"/>
                  </a:lnTo>
                  <a:lnTo>
                    <a:pt x="8635" y="48931"/>
                  </a:lnTo>
                  <a:lnTo>
                    <a:pt x="14253" y="84282"/>
                  </a:lnTo>
                  <a:lnTo>
                    <a:pt x="16559" y="113857"/>
                  </a:lnTo>
                  <a:lnTo>
                    <a:pt x="20891" y="150152"/>
                  </a:lnTo>
                  <a:lnTo>
                    <a:pt x="28770" y="189435"/>
                  </a:lnTo>
                  <a:lnTo>
                    <a:pt x="37894" y="231037"/>
                  </a:lnTo>
                  <a:lnTo>
                    <a:pt x="41716" y="253243"/>
                  </a:lnTo>
                  <a:lnTo>
                    <a:pt x="45256" y="275985"/>
                  </a:lnTo>
                  <a:lnTo>
                    <a:pt x="51836" y="319774"/>
                  </a:lnTo>
                  <a:lnTo>
                    <a:pt x="58067" y="362387"/>
                  </a:lnTo>
                  <a:lnTo>
                    <a:pt x="64144" y="404478"/>
                  </a:lnTo>
                  <a:lnTo>
                    <a:pt x="70152" y="446336"/>
                  </a:lnTo>
                  <a:lnTo>
                    <a:pt x="76130" y="485114"/>
                  </a:lnTo>
                  <a:lnTo>
                    <a:pt x="85073" y="527272"/>
                  </a:lnTo>
                  <a:lnTo>
                    <a:pt x="96985" y="5625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1">
              <a:extLst>
                <a:ext uri="{FF2B5EF4-FFF2-40B4-BE49-F238E27FC236}">
                  <a16:creationId xmlns:a16="http://schemas.microsoft.com/office/drawing/2014/main" id="{A237E618-A1C4-456A-9197-F58FFA985EBB}"/>
                </a:ext>
              </a:extLst>
            </p:cNvPr>
            <p:cNvSpPr/>
            <p:nvPr>
              <p:custDataLst>
                <p:tags r:id="rId11"/>
              </p:custDataLst>
            </p:nvPr>
          </p:nvSpPr>
          <p:spPr>
            <a:xfrm>
              <a:off x="3223726" y="2648772"/>
              <a:ext cx="400736" cy="676336"/>
            </a:xfrm>
            <a:custGeom>
              <a:avLst/>
              <a:gdLst/>
              <a:ahLst/>
              <a:cxnLst/>
              <a:rect l="0" t="0" r="0" b="0"/>
              <a:pathLst>
                <a:path w="400736" h="676336">
                  <a:moveTo>
                    <a:pt x="8821" y="199798"/>
                  </a:moveTo>
                  <a:lnTo>
                    <a:pt x="8821" y="199798"/>
                  </a:lnTo>
                  <a:lnTo>
                    <a:pt x="4080" y="195058"/>
                  </a:lnTo>
                  <a:lnTo>
                    <a:pt x="1753" y="190084"/>
                  </a:lnTo>
                  <a:lnTo>
                    <a:pt x="0" y="152817"/>
                  </a:lnTo>
                  <a:lnTo>
                    <a:pt x="9405" y="127670"/>
                  </a:lnTo>
                  <a:lnTo>
                    <a:pt x="36079" y="83621"/>
                  </a:lnTo>
                  <a:lnTo>
                    <a:pt x="49709" y="66804"/>
                  </a:lnTo>
                  <a:lnTo>
                    <a:pt x="90797" y="37194"/>
                  </a:lnTo>
                  <a:lnTo>
                    <a:pt x="125384" y="17012"/>
                  </a:lnTo>
                  <a:lnTo>
                    <a:pt x="160767" y="4749"/>
                  </a:lnTo>
                  <a:lnTo>
                    <a:pt x="184501" y="0"/>
                  </a:lnTo>
                  <a:lnTo>
                    <a:pt x="220175" y="2905"/>
                  </a:lnTo>
                  <a:lnTo>
                    <a:pt x="243977" y="7449"/>
                  </a:lnTo>
                  <a:lnTo>
                    <a:pt x="262494" y="18068"/>
                  </a:lnTo>
                  <a:lnTo>
                    <a:pt x="290550" y="49138"/>
                  </a:lnTo>
                  <a:lnTo>
                    <a:pt x="304403" y="79862"/>
                  </a:lnTo>
                  <a:lnTo>
                    <a:pt x="310052" y="114101"/>
                  </a:lnTo>
                  <a:lnTo>
                    <a:pt x="311725" y="154122"/>
                  </a:lnTo>
                  <a:lnTo>
                    <a:pt x="302741" y="192658"/>
                  </a:lnTo>
                  <a:lnTo>
                    <a:pt x="287510" y="233952"/>
                  </a:lnTo>
                  <a:lnTo>
                    <a:pt x="265690" y="272867"/>
                  </a:lnTo>
                  <a:lnTo>
                    <a:pt x="232642" y="313450"/>
                  </a:lnTo>
                  <a:lnTo>
                    <a:pt x="211288" y="334125"/>
                  </a:lnTo>
                  <a:lnTo>
                    <a:pt x="173636" y="356075"/>
                  </a:lnTo>
                  <a:lnTo>
                    <a:pt x="154977" y="359945"/>
                  </a:lnTo>
                  <a:lnTo>
                    <a:pt x="153884" y="359149"/>
                  </a:lnTo>
                  <a:lnTo>
                    <a:pt x="152668" y="355618"/>
                  </a:lnTo>
                  <a:lnTo>
                    <a:pt x="153336" y="353287"/>
                  </a:lnTo>
                  <a:lnTo>
                    <a:pt x="156724" y="348052"/>
                  </a:lnTo>
                  <a:lnTo>
                    <a:pt x="185141" y="330716"/>
                  </a:lnTo>
                  <a:lnTo>
                    <a:pt x="215518" y="325980"/>
                  </a:lnTo>
                  <a:lnTo>
                    <a:pt x="252827" y="325044"/>
                  </a:lnTo>
                  <a:lnTo>
                    <a:pt x="274034" y="326901"/>
                  </a:lnTo>
                  <a:lnTo>
                    <a:pt x="314547" y="344261"/>
                  </a:lnTo>
                  <a:lnTo>
                    <a:pt x="346130" y="363649"/>
                  </a:lnTo>
                  <a:lnTo>
                    <a:pt x="363127" y="379777"/>
                  </a:lnTo>
                  <a:lnTo>
                    <a:pt x="390421" y="423222"/>
                  </a:lnTo>
                  <a:lnTo>
                    <a:pt x="398377" y="454624"/>
                  </a:lnTo>
                  <a:lnTo>
                    <a:pt x="400735" y="489064"/>
                  </a:lnTo>
                  <a:lnTo>
                    <a:pt x="391952" y="524403"/>
                  </a:lnTo>
                  <a:lnTo>
                    <a:pt x="376782" y="560009"/>
                  </a:lnTo>
                  <a:lnTo>
                    <a:pt x="351894" y="600467"/>
                  </a:lnTo>
                  <a:lnTo>
                    <a:pt x="313464" y="637122"/>
                  </a:lnTo>
                  <a:lnTo>
                    <a:pt x="293046" y="653125"/>
                  </a:lnTo>
                  <a:lnTo>
                    <a:pt x="254652" y="667712"/>
                  </a:lnTo>
                  <a:lnTo>
                    <a:pt x="217699" y="676335"/>
                  </a:lnTo>
                  <a:lnTo>
                    <a:pt x="181615" y="674479"/>
                  </a:lnTo>
                  <a:lnTo>
                    <a:pt x="146780" y="672497"/>
                  </a:lnTo>
                  <a:lnTo>
                    <a:pt x="119151" y="666066"/>
                  </a:lnTo>
                  <a:lnTo>
                    <a:pt x="103798" y="657877"/>
                  </a:lnTo>
                  <a:lnTo>
                    <a:pt x="89188" y="646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2">
              <a:extLst>
                <a:ext uri="{FF2B5EF4-FFF2-40B4-BE49-F238E27FC236}">
                  <a16:creationId xmlns:a16="http://schemas.microsoft.com/office/drawing/2014/main" id="{27BA13AF-41C4-46A6-A869-BA979E031FD1}"/>
                </a:ext>
              </a:extLst>
            </p:cNvPr>
            <p:cNvSpPr/>
            <p:nvPr>
              <p:custDataLst>
                <p:tags r:id="rId12"/>
              </p:custDataLst>
            </p:nvPr>
          </p:nvSpPr>
          <p:spPr>
            <a:xfrm>
              <a:off x="3652242" y="2922463"/>
              <a:ext cx="248994" cy="308791"/>
            </a:xfrm>
            <a:custGeom>
              <a:avLst/>
              <a:gdLst/>
              <a:ahLst/>
              <a:cxnLst/>
              <a:rect l="0" t="0" r="0" b="0"/>
              <a:pathLst>
                <a:path w="248994" h="308791">
                  <a:moveTo>
                    <a:pt x="0" y="24334"/>
                  </a:moveTo>
                  <a:lnTo>
                    <a:pt x="0" y="24334"/>
                  </a:lnTo>
                  <a:lnTo>
                    <a:pt x="0" y="62494"/>
                  </a:lnTo>
                  <a:lnTo>
                    <a:pt x="0" y="97046"/>
                  </a:lnTo>
                  <a:lnTo>
                    <a:pt x="2646" y="127095"/>
                  </a:lnTo>
                  <a:lnTo>
                    <a:pt x="8121" y="159302"/>
                  </a:lnTo>
                  <a:lnTo>
                    <a:pt x="17169" y="190153"/>
                  </a:lnTo>
                  <a:lnTo>
                    <a:pt x="30451" y="220401"/>
                  </a:lnTo>
                  <a:lnTo>
                    <a:pt x="54663" y="260029"/>
                  </a:lnTo>
                  <a:lnTo>
                    <a:pt x="72912" y="279900"/>
                  </a:lnTo>
                  <a:lnTo>
                    <a:pt x="94252" y="295346"/>
                  </a:lnTo>
                  <a:lnTo>
                    <a:pt x="116965" y="303534"/>
                  </a:lnTo>
                  <a:lnTo>
                    <a:pt x="159144" y="308790"/>
                  </a:lnTo>
                  <a:lnTo>
                    <a:pt x="177887" y="304217"/>
                  </a:lnTo>
                  <a:lnTo>
                    <a:pt x="202527" y="290486"/>
                  </a:lnTo>
                  <a:lnTo>
                    <a:pt x="222396" y="271204"/>
                  </a:lnTo>
                  <a:lnTo>
                    <a:pt x="233780" y="254108"/>
                  </a:lnTo>
                  <a:lnTo>
                    <a:pt x="244776" y="223163"/>
                  </a:lnTo>
                  <a:lnTo>
                    <a:pt x="248993" y="182892"/>
                  </a:lnTo>
                  <a:lnTo>
                    <a:pt x="247078" y="148705"/>
                  </a:lnTo>
                  <a:lnTo>
                    <a:pt x="240781" y="125250"/>
                  </a:lnTo>
                  <a:lnTo>
                    <a:pt x="220501" y="90725"/>
                  </a:lnTo>
                  <a:lnTo>
                    <a:pt x="186982" y="51890"/>
                  </a:lnTo>
                  <a:lnTo>
                    <a:pt x="157928" y="27207"/>
                  </a:lnTo>
                  <a:lnTo>
                    <a:pt x="117296" y="5829"/>
                  </a:lnTo>
                  <a:lnTo>
                    <a:pt x="89656" y="0"/>
                  </a:lnTo>
                  <a:lnTo>
                    <a:pt x="74243" y="1281"/>
                  </a:lnTo>
                  <a:lnTo>
                    <a:pt x="38611" y="8664"/>
                  </a:lnTo>
                  <a:lnTo>
                    <a:pt x="26789" y="154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3">
              <a:extLst>
                <a:ext uri="{FF2B5EF4-FFF2-40B4-BE49-F238E27FC236}">
                  <a16:creationId xmlns:a16="http://schemas.microsoft.com/office/drawing/2014/main" id="{6CECB178-9E33-4C96-B905-F5318660DE63}"/>
                </a:ext>
              </a:extLst>
            </p:cNvPr>
            <p:cNvSpPr/>
            <p:nvPr>
              <p:custDataLst>
                <p:tags r:id="rId13"/>
              </p:custDataLst>
            </p:nvPr>
          </p:nvSpPr>
          <p:spPr>
            <a:xfrm>
              <a:off x="3866554" y="2886408"/>
              <a:ext cx="285751" cy="235437"/>
            </a:xfrm>
            <a:custGeom>
              <a:avLst/>
              <a:gdLst/>
              <a:ahLst/>
              <a:cxnLst/>
              <a:rect l="0" t="0" r="0" b="0"/>
              <a:pathLst>
                <a:path w="285751" h="235437">
                  <a:moveTo>
                    <a:pt x="0" y="42529"/>
                  </a:moveTo>
                  <a:lnTo>
                    <a:pt x="0" y="42529"/>
                  </a:lnTo>
                  <a:lnTo>
                    <a:pt x="0" y="47270"/>
                  </a:lnTo>
                  <a:lnTo>
                    <a:pt x="15232" y="89797"/>
                  </a:lnTo>
                  <a:lnTo>
                    <a:pt x="29504" y="132932"/>
                  </a:lnTo>
                  <a:lnTo>
                    <a:pt x="48099" y="167872"/>
                  </a:lnTo>
                  <a:lnTo>
                    <a:pt x="76309" y="205754"/>
                  </a:lnTo>
                  <a:lnTo>
                    <a:pt x="99670" y="226050"/>
                  </a:lnTo>
                  <a:lnTo>
                    <a:pt x="116728" y="233235"/>
                  </a:lnTo>
                  <a:lnTo>
                    <a:pt x="134231" y="235436"/>
                  </a:lnTo>
                  <a:lnTo>
                    <a:pt x="151932" y="233107"/>
                  </a:lnTo>
                  <a:lnTo>
                    <a:pt x="167075" y="226118"/>
                  </a:lnTo>
                  <a:lnTo>
                    <a:pt x="180420" y="215406"/>
                  </a:lnTo>
                  <a:lnTo>
                    <a:pt x="211185" y="170981"/>
                  </a:lnTo>
                  <a:lnTo>
                    <a:pt x="224411" y="137034"/>
                  </a:lnTo>
                  <a:lnTo>
                    <a:pt x="234613" y="101840"/>
                  </a:lnTo>
                  <a:lnTo>
                    <a:pt x="239179" y="66277"/>
                  </a:lnTo>
                  <a:lnTo>
                    <a:pt x="240848" y="21808"/>
                  </a:lnTo>
                  <a:lnTo>
                    <a:pt x="240933" y="16809"/>
                  </a:lnTo>
                  <a:lnTo>
                    <a:pt x="238381" y="8608"/>
                  </a:lnTo>
                  <a:lnTo>
                    <a:pt x="233398" y="0"/>
                  </a:lnTo>
                  <a:lnTo>
                    <a:pt x="232717" y="4114"/>
                  </a:lnTo>
                  <a:lnTo>
                    <a:pt x="232219" y="39438"/>
                  </a:lnTo>
                  <a:lnTo>
                    <a:pt x="236922" y="82378"/>
                  </a:lnTo>
                  <a:lnTo>
                    <a:pt x="244604" y="117285"/>
                  </a:lnTo>
                  <a:lnTo>
                    <a:pt x="257905" y="152764"/>
                  </a:lnTo>
                  <a:lnTo>
                    <a:pt x="279444" y="194510"/>
                  </a:lnTo>
                  <a:lnTo>
                    <a:pt x="285750" y="2032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4">
              <a:extLst>
                <a:ext uri="{FF2B5EF4-FFF2-40B4-BE49-F238E27FC236}">
                  <a16:creationId xmlns:a16="http://schemas.microsoft.com/office/drawing/2014/main" id="{E94091ED-0B46-40AF-9166-9D4F4E89B40D}"/>
                </a:ext>
              </a:extLst>
            </p:cNvPr>
            <p:cNvSpPr/>
            <p:nvPr>
              <p:custDataLst>
                <p:tags r:id="rId14"/>
              </p:custDataLst>
            </p:nvPr>
          </p:nvSpPr>
          <p:spPr>
            <a:xfrm>
              <a:off x="4143375" y="2717094"/>
              <a:ext cx="285751" cy="361531"/>
            </a:xfrm>
            <a:custGeom>
              <a:avLst/>
              <a:gdLst/>
              <a:ahLst/>
              <a:cxnLst/>
              <a:rect l="0" t="0" r="0" b="0"/>
              <a:pathLst>
                <a:path w="285751" h="361531">
                  <a:moveTo>
                    <a:pt x="0" y="149335"/>
                  </a:moveTo>
                  <a:lnTo>
                    <a:pt x="0" y="149335"/>
                  </a:lnTo>
                  <a:lnTo>
                    <a:pt x="6136" y="163593"/>
                  </a:lnTo>
                  <a:lnTo>
                    <a:pt x="10086" y="180790"/>
                  </a:lnTo>
                  <a:lnTo>
                    <a:pt x="25548" y="215411"/>
                  </a:lnTo>
                  <a:lnTo>
                    <a:pt x="37997" y="248619"/>
                  </a:lnTo>
                  <a:lnTo>
                    <a:pt x="54253" y="283594"/>
                  </a:lnTo>
                  <a:lnTo>
                    <a:pt x="77524" y="326227"/>
                  </a:lnTo>
                  <a:lnTo>
                    <a:pt x="105240" y="361530"/>
                  </a:lnTo>
                  <a:lnTo>
                    <a:pt x="96058" y="324736"/>
                  </a:lnTo>
                  <a:lnTo>
                    <a:pt x="85892" y="282099"/>
                  </a:lnTo>
                  <a:lnTo>
                    <a:pt x="77264" y="240377"/>
                  </a:lnTo>
                  <a:lnTo>
                    <a:pt x="68423" y="196596"/>
                  </a:lnTo>
                  <a:lnTo>
                    <a:pt x="64260" y="152204"/>
                  </a:lnTo>
                  <a:lnTo>
                    <a:pt x="67768" y="107631"/>
                  </a:lnTo>
                  <a:lnTo>
                    <a:pt x="75090" y="72487"/>
                  </a:lnTo>
                  <a:lnTo>
                    <a:pt x="88285" y="43222"/>
                  </a:lnTo>
                  <a:lnTo>
                    <a:pt x="109502" y="20439"/>
                  </a:lnTo>
                  <a:lnTo>
                    <a:pt x="129900" y="5862"/>
                  </a:lnTo>
                  <a:lnTo>
                    <a:pt x="148511" y="0"/>
                  </a:lnTo>
                  <a:lnTo>
                    <a:pt x="163239" y="3920"/>
                  </a:lnTo>
                  <a:lnTo>
                    <a:pt x="185620" y="17283"/>
                  </a:lnTo>
                  <a:lnTo>
                    <a:pt x="198584" y="30122"/>
                  </a:lnTo>
                  <a:lnTo>
                    <a:pt x="223075" y="70703"/>
                  </a:lnTo>
                  <a:lnTo>
                    <a:pt x="238406" y="107847"/>
                  </a:lnTo>
                  <a:lnTo>
                    <a:pt x="251879" y="147626"/>
                  </a:lnTo>
                  <a:lnTo>
                    <a:pt x="263146" y="184548"/>
                  </a:lnTo>
                  <a:lnTo>
                    <a:pt x="271694" y="227838"/>
                  </a:lnTo>
                  <a:lnTo>
                    <a:pt x="285750" y="2564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5">
              <a:extLst>
                <a:ext uri="{FF2B5EF4-FFF2-40B4-BE49-F238E27FC236}">
                  <a16:creationId xmlns:a16="http://schemas.microsoft.com/office/drawing/2014/main" id="{6152492B-BE27-4374-B058-EE1AB5E3C0C9}"/>
                </a:ext>
              </a:extLst>
            </p:cNvPr>
            <p:cNvSpPr/>
            <p:nvPr>
              <p:custDataLst>
                <p:tags r:id="rId15"/>
              </p:custDataLst>
            </p:nvPr>
          </p:nvSpPr>
          <p:spPr>
            <a:xfrm>
              <a:off x="4439569" y="2431378"/>
              <a:ext cx="284236" cy="625661"/>
            </a:xfrm>
            <a:custGeom>
              <a:avLst/>
              <a:gdLst/>
              <a:ahLst/>
              <a:cxnLst/>
              <a:rect l="0" t="0" r="0" b="0"/>
              <a:pathLst>
                <a:path w="284236" h="625661">
                  <a:moveTo>
                    <a:pt x="87782" y="292177"/>
                  </a:moveTo>
                  <a:lnTo>
                    <a:pt x="87782" y="292177"/>
                  </a:lnTo>
                  <a:lnTo>
                    <a:pt x="53230" y="331469"/>
                  </a:lnTo>
                  <a:lnTo>
                    <a:pt x="30870" y="371449"/>
                  </a:lnTo>
                  <a:lnTo>
                    <a:pt x="14254" y="406836"/>
                  </a:lnTo>
                  <a:lnTo>
                    <a:pt x="3599" y="448299"/>
                  </a:lnTo>
                  <a:lnTo>
                    <a:pt x="0" y="492004"/>
                  </a:lnTo>
                  <a:lnTo>
                    <a:pt x="918" y="535380"/>
                  </a:lnTo>
                  <a:lnTo>
                    <a:pt x="12877" y="572817"/>
                  </a:lnTo>
                  <a:lnTo>
                    <a:pt x="28988" y="601217"/>
                  </a:lnTo>
                  <a:lnTo>
                    <a:pt x="40485" y="612421"/>
                  </a:lnTo>
                  <a:lnTo>
                    <a:pt x="62854" y="624307"/>
                  </a:lnTo>
                  <a:lnTo>
                    <a:pt x="77033" y="625660"/>
                  </a:lnTo>
                  <a:lnTo>
                    <a:pt x="90942" y="621962"/>
                  </a:lnTo>
                  <a:lnTo>
                    <a:pt x="107046" y="613703"/>
                  </a:lnTo>
                  <a:lnTo>
                    <a:pt x="128107" y="593158"/>
                  </a:lnTo>
                  <a:lnTo>
                    <a:pt x="152008" y="558556"/>
                  </a:lnTo>
                  <a:lnTo>
                    <a:pt x="163918" y="525003"/>
                  </a:lnTo>
                  <a:lnTo>
                    <a:pt x="172739" y="484083"/>
                  </a:lnTo>
                  <a:lnTo>
                    <a:pt x="175150" y="455190"/>
                  </a:lnTo>
                  <a:lnTo>
                    <a:pt x="173576" y="420520"/>
                  </a:lnTo>
                  <a:lnTo>
                    <a:pt x="169569" y="381960"/>
                  </a:lnTo>
                  <a:lnTo>
                    <a:pt x="164481" y="341672"/>
                  </a:lnTo>
                  <a:lnTo>
                    <a:pt x="158913" y="300614"/>
                  </a:lnTo>
                  <a:lnTo>
                    <a:pt x="152138" y="259216"/>
                  </a:lnTo>
                  <a:lnTo>
                    <a:pt x="142512" y="217665"/>
                  </a:lnTo>
                  <a:lnTo>
                    <a:pt x="134265" y="181339"/>
                  </a:lnTo>
                  <a:lnTo>
                    <a:pt x="126301" y="148658"/>
                  </a:lnTo>
                  <a:lnTo>
                    <a:pt x="116147" y="117596"/>
                  </a:lnTo>
                  <a:lnTo>
                    <a:pt x="104014" y="76958"/>
                  </a:lnTo>
                  <a:lnTo>
                    <a:pt x="91025" y="35793"/>
                  </a:lnTo>
                  <a:lnTo>
                    <a:pt x="79386" y="0"/>
                  </a:lnTo>
                  <a:lnTo>
                    <a:pt x="79208" y="158"/>
                  </a:lnTo>
                  <a:lnTo>
                    <a:pt x="78899" y="19626"/>
                  </a:lnTo>
                  <a:lnTo>
                    <a:pt x="84999" y="53903"/>
                  </a:lnTo>
                  <a:lnTo>
                    <a:pt x="88942" y="93365"/>
                  </a:lnTo>
                  <a:lnTo>
                    <a:pt x="96897" y="125433"/>
                  </a:lnTo>
                  <a:lnTo>
                    <a:pt x="107047" y="162175"/>
                  </a:lnTo>
                  <a:lnTo>
                    <a:pt x="118173" y="199671"/>
                  </a:lnTo>
                  <a:lnTo>
                    <a:pt x="129732" y="232873"/>
                  </a:lnTo>
                  <a:lnTo>
                    <a:pt x="144130" y="269457"/>
                  </a:lnTo>
                  <a:lnTo>
                    <a:pt x="160451" y="307876"/>
                  </a:lnTo>
                  <a:lnTo>
                    <a:pt x="177627" y="344795"/>
                  </a:lnTo>
                  <a:lnTo>
                    <a:pt x="195182" y="378401"/>
                  </a:lnTo>
                  <a:lnTo>
                    <a:pt x="219153" y="419920"/>
                  </a:lnTo>
                  <a:lnTo>
                    <a:pt x="245032" y="460615"/>
                  </a:lnTo>
                  <a:lnTo>
                    <a:pt x="284235" y="506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6">
              <a:extLst>
                <a:ext uri="{FF2B5EF4-FFF2-40B4-BE49-F238E27FC236}">
                  <a16:creationId xmlns:a16="http://schemas.microsoft.com/office/drawing/2014/main" id="{7450ADCC-3C23-4B4B-9A5D-668BEB6A8C5E}"/>
                </a:ext>
              </a:extLst>
            </p:cNvPr>
            <p:cNvSpPr/>
            <p:nvPr>
              <p:custDataLst>
                <p:tags r:id="rId16"/>
              </p:custDataLst>
            </p:nvPr>
          </p:nvSpPr>
          <p:spPr>
            <a:xfrm>
              <a:off x="4760942" y="2662288"/>
              <a:ext cx="186106" cy="319337"/>
            </a:xfrm>
            <a:custGeom>
              <a:avLst/>
              <a:gdLst/>
              <a:ahLst/>
              <a:cxnLst/>
              <a:rect l="0" t="0" r="0" b="0"/>
              <a:pathLst>
                <a:path w="186106" h="319337">
                  <a:moveTo>
                    <a:pt x="78947" y="7689"/>
                  </a:moveTo>
                  <a:lnTo>
                    <a:pt x="78947" y="7689"/>
                  </a:lnTo>
                  <a:lnTo>
                    <a:pt x="74208" y="7689"/>
                  </a:lnTo>
                  <a:lnTo>
                    <a:pt x="72812" y="6696"/>
                  </a:lnTo>
                  <a:lnTo>
                    <a:pt x="71881" y="5042"/>
                  </a:lnTo>
                  <a:lnTo>
                    <a:pt x="71260" y="2948"/>
                  </a:lnTo>
                  <a:lnTo>
                    <a:pt x="69853" y="1552"/>
                  </a:lnTo>
                  <a:lnTo>
                    <a:pt x="65646" y="0"/>
                  </a:lnTo>
                  <a:lnTo>
                    <a:pt x="63134" y="578"/>
                  </a:lnTo>
                  <a:lnTo>
                    <a:pt x="44320" y="11297"/>
                  </a:lnTo>
                  <a:lnTo>
                    <a:pt x="36107" y="22191"/>
                  </a:lnTo>
                  <a:lnTo>
                    <a:pt x="13518" y="63985"/>
                  </a:lnTo>
                  <a:lnTo>
                    <a:pt x="3448" y="102531"/>
                  </a:lnTo>
                  <a:lnTo>
                    <a:pt x="23" y="145372"/>
                  </a:lnTo>
                  <a:lnTo>
                    <a:pt x="0" y="189484"/>
                  </a:lnTo>
                  <a:lnTo>
                    <a:pt x="5836" y="232982"/>
                  </a:lnTo>
                  <a:lnTo>
                    <a:pt x="14842" y="270454"/>
                  </a:lnTo>
                  <a:lnTo>
                    <a:pt x="29637" y="298865"/>
                  </a:lnTo>
                  <a:lnTo>
                    <a:pt x="40827" y="310072"/>
                  </a:lnTo>
                  <a:lnTo>
                    <a:pt x="52414" y="315714"/>
                  </a:lnTo>
                  <a:lnTo>
                    <a:pt x="76022" y="319336"/>
                  </a:lnTo>
                  <a:lnTo>
                    <a:pt x="87900" y="314540"/>
                  </a:lnTo>
                  <a:lnTo>
                    <a:pt x="93846" y="310482"/>
                  </a:lnTo>
                  <a:lnTo>
                    <a:pt x="103098" y="295391"/>
                  </a:lnTo>
                  <a:lnTo>
                    <a:pt x="117123" y="253365"/>
                  </a:lnTo>
                  <a:lnTo>
                    <a:pt x="126419" y="218616"/>
                  </a:lnTo>
                  <a:lnTo>
                    <a:pt x="130716" y="183185"/>
                  </a:lnTo>
                  <a:lnTo>
                    <a:pt x="131989" y="147551"/>
                  </a:lnTo>
                  <a:lnTo>
                    <a:pt x="127627" y="111857"/>
                  </a:lnTo>
                  <a:lnTo>
                    <a:pt x="117059" y="71763"/>
                  </a:lnTo>
                  <a:lnTo>
                    <a:pt x="114739" y="60971"/>
                  </a:lnTo>
                  <a:lnTo>
                    <a:pt x="112730" y="58092"/>
                  </a:lnTo>
                  <a:lnTo>
                    <a:pt x="110399" y="56174"/>
                  </a:lnTo>
                  <a:lnTo>
                    <a:pt x="108845" y="55887"/>
                  </a:lnTo>
                  <a:lnTo>
                    <a:pt x="107809" y="56688"/>
                  </a:lnTo>
                  <a:lnTo>
                    <a:pt x="106658" y="60224"/>
                  </a:lnTo>
                  <a:lnTo>
                    <a:pt x="106147" y="65103"/>
                  </a:lnTo>
                  <a:lnTo>
                    <a:pt x="115505" y="101312"/>
                  </a:lnTo>
                  <a:lnTo>
                    <a:pt x="131479" y="145465"/>
                  </a:lnTo>
                  <a:lnTo>
                    <a:pt x="147980" y="180582"/>
                  </a:lnTo>
                  <a:lnTo>
                    <a:pt x="170343" y="219883"/>
                  </a:lnTo>
                  <a:lnTo>
                    <a:pt x="186105" y="2487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7">
              <a:extLst>
                <a:ext uri="{FF2B5EF4-FFF2-40B4-BE49-F238E27FC236}">
                  <a16:creationId xmlns:a16="http://schemas.microsoft.com/office/drawing/2014/main" id="{17173D06-1EC7-46E8-8F34-728FAD2F28D4}"/>
                </a:ext>
              </a:extLst>
            </p:cNvPr>
            <p:cNvSpPr/>
            <p:nvPr>
              <p:custDataLst>
                <p:tags r:id="rId17"/>
              </p:custDataLst>
            </p:nvPr>
          </p:nvSpPr>
          <p:spPr>
            <a:xfrm>
              <a:off x="4978041" y="2482453"/>
              <a:ext cx="102952" cy="436982"/>
            </a:xfrm>
            <a:custGeom>
              <a:avLst/>
              <a:gdLst/>
              <a:ahLst/>
              <a:cxnLst/>
              <a:rect l="0" t="0" r="0" b="0"/>
              <a:pathLst>
                <a:path w="102952" h="436982">
                  <a:moveTo>
                    <a:pt x="22584" y="348258"/>
                  </a:moveTo>
                  <a:lnTo>
                    <a:pt x="22584" y="348258"/>
                  </a:lnTo>
                  <a:lnTo>
                    <a:pt x="27324" y="352998"/>
                  </a:lnTo>
                  <a:lnTo>
                    <a:pt x="29651" y="357971"/>
                  </a:lnTo>
                  <a:lnTo>
                    <a:pt x="41178" y="400778"/>
                  </a:lnTo>
                  <a:lnTo>
                    <a:pt x="58152" y="436981"/>
                  </a:lnTo>
                  <a:lnTo>
                    <a:pt x="58258" y="427904"/>
                  </a:lnTo>
                  <a:lnTo>
                    <a:pt x="45868" y="390818"/>
                  </a:lnTo>
                  <a:lnTo>
                    <a:pt x="37310" y="356018"/>
                  </a:lnTo>
                  <a:lnTo>
                    <a:pt x="23750" y="314287"/>
                  </a:lnTo>
                  <a:lnTo>
                    <a:pt x="15496" y="282558"/>
                  </a:lnTo>
                  <a:lnTo>
                    <a:pt x="9512" y="249605"/>
                  </a:lnTo>
                  <a:lnTo>
                    <a:pt x="6853" y="218422"/>
                  </a:lnTo>
                  <a:lnTo>
                    <a:pt x="3024" y="188027"/>
                  </a:lnTo>
                  <a:lnTo>
                    <a:pt x="0" y="157982"/>
                  </a:lnTo>
                  <a:lnTo>
                    <a:pt x="3876" y="115160"/>
                  </a:lnTo>
                  <a:lnTo>
                    <a:pt x="14074" y="73019"/>
                  </a:lnTo>
                  <a:lnTo>
                    <a:pt x="25644" y="40772"/>
                  </a:lnTo>
                  <a:lnTo>
                    <a:pt x="51116" y="7899"/>
                  </a:lnTo>
                  <a:lnTo>
                    <a:pt x="60400" y="3511"/>
                  </a:lnTo>
                  <a:lnTo>
                    <a:pt x="1029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8">
              <a:extLst>
                <a:ext uri="{FF2B5EF4-FFF2-40B4-BE49-F238E27FC236}">
                  <a16:creationId xmlns:a16="http://schemas.microsoft.com/office/drawing/2014/main" id="{E6EA5AAC-1848-43B2-8C5C-1A7C6D2A1578}"/>
                </a:ext>
              </a:extLst>
            </p:cNvPr>
            <p:cNvSpPr/>
            <p:nvPr>
              <p:custDataLst>
                <p:tags r:id="rId18"/>
              </p:custDataLst>
            </p:nvPr>
          </p:nvSpPr>
          <p:spPr>
            <a:xfrm>
              <a:off x="5163060" y="2473523"/>
              <a:ext cx="453714" cy="918641"/>
            </a:xfrm>
            <a:custGeom>
              <a:avLst/>
              <a:gdLst/>
              <a:ahLst/>
              <a:cxnLst/>
              <a:rect l="0" t="0" r="0" b="0"/>
              <a:pathLst>
                <a:path w="453714" h="918641">
                  <a:moveTo>
                    <a:pt x="60807" y="0"/>
                  </a:moveTo>
                  <a:lnTo>
                    <a:pt x="60807" y="0"/>
                  </a:lnTo>
                  <a:lnTo>
                    <a:pt x="59815" y="15250"/>
                  </a:lnTo>
                  <a:lnTo>
                    <a:pt x="53119" y="59151"/>
                  </a:lnTo>
                  <a:lnTo>
                    <a:pt x="47505" y="97783"/>
                  </a:lnTo>
                  <a:lnTo>
                    <a:pt x="47619" y="128788"/>
                  </a:lnTo>
                  <a:lnTo>
                    <a:pt x="49985" y="161419"/>
                  </a:lnTo>
                  <a:lnTo>
                    <a:pt x="51036" y="192458"/>
                  </a:lnTo>
                  <a:lnTo>
                    <a:pt x="54149" y="222790"/>
                  </a:lnTo>
                  <a:lnTo>
                    <a:pt x="64126" y="265111"/>
                  </a:lnTo>
                  <a:lnTo>
                    <a:pt x="79649" y="297494"/>
                  </a:lnTo>
                  <a:lnTo>
                    <a:pt x="102673" y="326214"/>
                  </a:lnTo>
                  <a:lnTo>
                    <a:pt x="114471" y="333500"/>
                  </a:lnTo>
                  <a:lnTo>
                    <a:pt x="120395" y="335443"/>
                  </a:lnTo>
                  <a:lnTo>
                    <a:pt x="132269" y="334955"/>
                  </a:lnTo>
                  <a:lnTo>
                    <a:pt x="156062" y="326558"/>
                  </a:lnTo>
                  <a:lnTo>
                    <a:pt x="173918" y="313496"/>
                  </a:lnTo>
                  <a:lnTo>
                    <a:pt x="191776" y="292318"/>
                  </a:lnTo>
                  <a:lnTo>
                    <a:pt x="208460" y="251366"/>
                  </a:lnTo>
                  <a:lnTo>
                    <a:pt x="218216" y="215811"/>
                  </a:lnTo>
                  <a:lnTo>
                    <a:pt x="226399" y="174297"/>
                  </a:lnTo>
                  <a:lnTo>
                    <a:pt x="229264" y="130578"/>
                  </a:lnTo>
                  <a:lnTo>
                    <a:pt x="229121" y="87197"/>
                  </a:lnTo>
                  <a:lnTo>
                    <a:pt x="224228" y="49759"/>
                  </a:lnTo>
                  <a:lnTo>
                    <a:pt x="219426" y="15231"/>
                  </a:lnTo>
                  <a:lnTo>
                    <a:pt x="213011" y="892"/>
                  </a:lnTo>
                  <a:lnTo>
                    <a:pt x="212647" y="17248"/>
                  </a:lnTo>
                  <a:lnTo>
                    <a:pt x="220303" y="60290"/>
                  </a:lnTo>
                  <a:lnTo>
                    <a:pt x="230655" y="98121"/>
                  </a:lnTo>
                  <a:lnTo>
                    <a:pt x="246290" y="140749"/>
                  </a:lnTo>
                  <a:lnTo>
                    <a:pt x="257677" y="172688"/>
                  </a:lnTo>
                  <a:lnTo>
                    <a:pt x="270344" y="207720"/>
                  </a:lnTo>
                  <a:lnTo>
                    <a:pt x="285895" y="246440"/>
                  </a:lnTo>
                  <a:lnTo>
                    <a:pt x="300084" y="286800"/>
                  </a:lnTo>
                  <a:lnTo>
                    <a:pt x="313995" y="327888"/>
                  </a:lnTo>
                  <a:lnTo>
                    <a:pt x="330101" y="369301"/>
                  </a:lnTo>
                  <a:lnTo>
                    <a:pt x="344534" y="410858"/>
                  </a:lnTo>
                  <a:lnTo>
                    <a:pt x="357563" y="453471"/>
                  </a:lnTo>
                  <a:lnTo>
                    <a:pt x="363817" y="475947"/>
                  </a:lnTo>
                  <a:lnTo>
                    <a:pt x="369970" y="498868"/>
                  </a:lnTo>
                  <a:lnTo>
                    <a:pt x="379452" y="542857"/>
                  </a:lnTo>
                  <a:lnTo>
                    <a:pt x="385982" y="585559"/>
                  </a:lnTo>
                  <a:lnTo>
                    <a:pt x="388884" y="627689"/>
                  </a:lnTo>
                  <a:lnTo>
                    <a:pt x="387527" y="666918"/>
                  </a:lnTo>
                  <a:lnTo>
                    <a:pt x="382625" y="704197"/>
                  </a:lnTo>
                  <a:lnTo>
                    <a:pt x="373831" y="740609"/>
                  </a:lnTo>
                  <a:lnTo>
                    <a:pt x="360664" y="776637"/>
                  </a:lnTo>
                  <a:lnTo>
                    <a:pt x="344889" y="810508"/>
                  </a:lnTo>
                  <a:lnTo>
                    <a:pt x="318281" y="850897"/>
                  </a:lnTo>
                  <a:lnTo>
                    <a:pt x="274238" y="889068"/>
                  </a:lnTo>
                  <a:lnTo>
                    <a:pt x="236494" y="907027"/>
                  </a:lnTo>
                  <a:lnTo>
                    <a:pt x="193891" y="915986"/>
                  </a:lnTo>
                  <a:lnTo>
                    <a:pt x="152495" y="918640"/>
                  </a:lnTo>
                  <a:lnTo>
                    <a:pt x="115093" y="916781"/>
                  </a:lnTo>
                  <a:lnTo>
                    <a:pt x="81522" y="907300"/>
                  </a:lnTo>
                  <a:lnTo>
                    <a:pt x="48252" y="886319"/>
                  </a:lnTo>
                  <a:lnTo>
                    <a:pt x="16465" y="847445"/>
                  </a:lnTo>
                  <a:lnTo>
                    <a:pt x="6373" y="829080"/>
                  </a:lnTo>
                  <a:lnTo>
                    <a:pt x="691" y="795435"/>
                  </a:lnTo>
                  <a:lnTo>
                    <a:pt x="0" y="754489"/>
                  </a:lnTo>
                  <a:lnTo>
                    <a:pt x="6629" y="709945"/>
                  </a:lnTo>
                  <a:lnTo>
                    <a:pt x="15562" y="676688"/>
                  </a:lnTo>
                  <a:lnTo>
                    <a:pt x="28792" y="642063"/>
                  </a:lnTo>
                  <a:lnTo>
                    <a:pt x="45585" y="606830"/>
                  </a:lnTo>
                  <a:lnTo>
                    <a:pt x="66279" y="571328"/>
                  </a:lnTo>
                  <a:lnTo>
                    <a:pt x="88705" y="538351"/>
                  </a:lnTo>
                  <a:lnTo>
                    <a:pt x="112894" y="506165"/>
                  </a:lnTo>
                  <a:lnTo>
                    <a:pt x="140180" y="472018"/>
                  </a:lnTo>
                  <a:lnTo>
                    <a:pt x="171490" y="439643"/>
                  </a:lnTo>
                  <a:lnTo>
                    <a:pt x="205250" y="407725"/>
                  </a:lnTo>
                  <a:lnTo>
                    <a:pt x="240097" y="373695"/>
                  </a:lnTo>
                  <a:lnTo>
                    <a:pt x="275429" y="344020"/>
                  </a:lnTo>
                  <a:lnTo>
                    <a:pt x="310976" y="317601"/>
                  </a:lnTo>
                  <a:lnTo>
                    <a:pt x="346618" y="292631"/>
                  </a:lnTo>
                  <a:lnTo>
                    <a:pt x="379657" y="270948"/>
                  </a:lnTo>
                  <a:lnTo>
                    <a:pt x="453713" y="2232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9">
            <a:extLst>
              <a:ext uri="{FF2B5EF4-FFF2-40B4-BE49-F238E27FC236}">
                <a16:creationId xmlns:a16="http://schemas.microsoft.com/office/drawing/2014/main" id="{A79060FD-DA6A-4F5E-AA55-591179743949}"/>
              </a:ext>
            </a:extLst>
          </p:cNvPr>
          <p:cNvGrpSpPr/>
          <p:nvPr/>
        </p:nvGrpSpPr>
        <p:grpSpPr>
          <a:xfrm>
            <a:off x="3091022" y="1473398"/>
            <a:ext cx="1641713" cy="937618"/>
            <a:chOff x="3091022" y="1473398"/>
            <a:chExt cx="1641713" cy="937618"/>
          </a:xfrm>
        </p:grpSpPr>
        <p:sp>
          <p:nvSpPr>
            <p:cNvPr id="37" name="SMARTInkShape-29">
              <a:extLst>
                <a:ext uri="{FF2B5EF4-FFF2-40B4-BE49-F238E27FC236}">
                  <a16:creationId xmlns:a16="http://schemas.microsoft.com/office/drawing/2014/main" id="{42C78741-F586-4AE1-9728-FB6167D0280B}"/>
                </a:ext>
              </a:extLst>
            </p:cNvPr>
            <p:cNvSpPr/>
            <p:nvPr>
              <p:custDataLst>
                <p:tags r:id="rId6"/>
              </p:custDataLst>
            </p:nvPr>
          </p:nvSpPr>
          <p:spPr>
            <a:xfrm>
              <a:off x="3125390" y="1678781"/>
              <a:ext cx="26790" cy="732235"/>
            </a:xfrm>
            <a:custGeom>
              <a:avLst/>
              <a:gdLst/>
              <a:ahLst/>
              <a:cxnLst/>
              <a:rect l="0" t="0" r="0" b="0"/>
              <a:pathLst>
                <a:path w="26790" h="732235">
                  <a:moveTo>
                    <a:pt x="0" y="0"/>
                  </a:moveTo>
                  <a:lnTo>
                    <a:pt x="0" y="0"/>
                  </a:lnTo>
                  <a:lnTo>
                    <a:pt x="0" y="41863"/>
                  </a:lnTo>
                  <a:lnTo>
                    <a:pt x="4741" y="84558"/>
                  </a:lnTo>
                  <a:lnTo>
                    <a:pt x="7689" y="124163"/>
                  </a:lnTo>
                  <a:lnTo>
                    <a:pt x="11024" y="155394"/>
                  </a:lnTo>
                  <a:lnTo>
                    <a:pt x="14821" y="189119"/>
                  </a:lnTo>
                  <a:lnTo>
                    <a:pt x="16510" y="223952"/>
                  </a:lnTo>
                  <a:lnTo>
                    <a:pt x="17260" y="261922"/>
                  </a:lnTo>
                  <a:lnTo>
                    <a:pt x="17593" y="300957"/>
                  </a:lnTo>
                  <a:lnTo>
                    <a:pt x="17741" y="338149"/>
                  </a:lnTo>
                  <a:lnTo>
                    <a:pt x="15161" y="377169"/>
                  </a:lnTo>
                  <a:lnTo>
                    <a:pt x="11700" y="416670"/>
                  </a:lnTo>
                  <a:lnTo>
                    <a:pt x="10161" y="454069"/>
                  </a:lnTo>
                  <a:lnTo>
                    <a:pt x="9477" y="493181"/>
                  </a:lnTo>
                  <a:lnTo>
                    <a:pt x="9174" y="531731"/>
                  </a:lnTo>
                  <a:lnTo>
                    <a:pt x="9038" y="565400"/>
                  </a:lnTo>
                  <a:lnTo>
                    <a:pt x="8978" y="599547"/>
                  </a:lnTo>
                  <a:lnTo>
                    <a:pt x="8952" y="631590"/>
                  </a:lnTo>
                  <a:lnTo>
                    <a:pt x="9929" y="666364"/>
                  </a:lnTo>
                  <a:lnTo>
                    <a:pt x="16620" y="709192"/>
                  </a:lnTo>
                  <a:lnTo>
                    <a:pt x="17492" y="723864"/>
                  </a:lnTo>
                  <a:lnTo>
                    <a:pt x="18607" y="726654"/>
                  </a:lnTo>
                  <a:lnTo>
                    <a:pt x="20342" y="728514"/>
                  </a:lnTo>
                  <a:lnTo>
                    <a:pt x="26789" y="732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0">
              <a:extLst>
                <a:ext uri="{FF2B5EF4-FFF2-40B4-BE49-F238E27FC236}">
                  <a16:creationId xmlns:a16="http://schemas.microsoft.com/office/drawing/2014/main" id="{F35B74A7-3C50-42DC-A855-6F3B75221627}"/>
                </a:ext>
              </a:extLst>
            </p:cNvPr>
            <p:cNvSpPr/>
            <p:nvPr>
              <p:custDataLst>
                <p:tags r:id="rId7"/>
              </p:custDataLst>
            </p:nvPr>
          </p:nvSpPr>
          <p:spPr>
            <a:xfrm>
              <a:off x="3091022" y="1482328"/>
              <a:ext cx="471924" cy="810253"/>
            </a:xfrm>
            <a:custGeom>
              <a:avLst/>
              <a:gdLst/>
              <a:ahLst/>
              <a:cxnLst/>
              <a:rect l="0" t="0" r="0" b="0"/>
              <a:pathLst>
                <a:path w="471924" h="810253">
                  <a:moveTo>
                    <a:pt x="16509" y="169664"/>
                  </a:moveTo>
                  <a:lnTo>
                    <a:pt x="16509" y="169664"/>
                  </a:lnTo>
                  <a:lnTo>
                    <a:pt x="8821" y="169664"/>
                  </a:lnTo>
                  <a:lnTo>
                    <a:pt x="3207" y="174404"/>
                  </a:lnTo>
                  <a:lnTo>
                    <a:pt x="675" y="179378"/>
                  </a:lnTo>
                  <a:lnTo>
                    <a:pt x="0" y="182093"/>
                  </a:lnTo>
                  <a:lnTo>
                    <a:pt x="9726" y="226141"/>
                  </a:lnTo>
                  <a:lnTo>
                    <a:pt x="22745" y="269265"/>
                  </a:lnTo>
                  <a:lnTo>
                    <a:pt x="37070" y="310753"/>
                  </a:lnTo>
                  <a:lnTo>
                    <a:pt x="58714" y="352645"/>
                  </a:lnTo>
                  <a:lnTo>
                    <a:pt x="80939" y="392112"/>
                  </a:lnTo>
                  <a:lnTo>
                    <a:pt x="106376" y="430484"/>
                  </a:lnTo>
                  <a:lnTo>
                    <a:pt x="132764" y="466989"/>
                  </a:lnTo>
                  <a:lnTo>
                    <a:pt x="164175" y="507682"/>
                  </a:lnTo>
                  <a:lnTo>
                    <a:pt x="193876" y="546417"/>
                  </a:lnTo>
                  <a:lnTo>
                    <a:pt x="226269" y="587770"/>
                  </a:lnTo>
                  <a:lnTo>
                    <a:pt x="256262" y="631442"/>
                  </a:lnTo>
                  <a:lnTo>
                    <a:pt x="288741" y="675802"/>
                  </a:lnTo>
                  <a:lnTo>
                    <a:pt x="318759" y="715624"/>
                  </a:lnTo>
                  <a:lnTo>
                    <a:pt x="348440" y="756514"/>
                  </a:lnTo>
                  <a:lnTo>
                    <a:pt x="385476" y="796245"/>
                  </a:lnTo>
                  <a:lnTo>
                    <a:pt x="402433" y="807314"/>
                  </a:lnTo>
                  <a:lnTo>
                    <a:pt x="410611" y="810252"/>
                  </a:lnTo>
                  <a:lnTo>
                    <a:pt x="413189" y="809051"/>
                  </a:lnTo>
                  <a:lnTo>
                    <a:pt x="414908" y="806265"/>
                  </a:lnTo>
                  <a:lnTo>
                    <a:pt x="425111" y="771035"/>
                  </a:lnTo>
                  <a:lnTo>
                    <a:pt x="426633" y="736786"/>
                  </a:lnTo>
                  <a:lnTo>
                    <a:pt x="429731" y="692572"/>
                  </a:lnTo>
                  <a:lnTo>
                    <a:pt x="433327" y="659044"/>
                  </a:lnTo>
                  <a:lnTo>
                    <a:pt x="434926" y="624299"/>
                  </a:lnTo>
                  <a:lnTo>
                    <a:pt x="435636" y="586367"/>
                  </a:lnTo>
                  <a:lnTo>
                    <a:pt x="435951" y="546358"/>
                  </a:lnTo>
                  <a:lnTo>
                    <a:pt x="436092" y="505425"/>
                  </a:lnTo>
                  <a:lnTo>
                    <a:pt x="436155" y="461435"/>
                  </a:lnTo>
                  <a:lnTo>
                    <a:pt x="436171" y="438592"/>
                  </a:lnTo>
                  <a:lnTo>
                    <a:pt x="438835" y="394690"/>
                  </a:lnTo>
                  <a:lnTo>
                    <a:pt x="442334" y="352027"/>
                  </a:lnTo>
                  <a:lnTo>
                    <a:pt x="443890" y="309915"/>
                  </a:lnTo>
                  <a:lnTo>
                    <a:pt x="447227" y="268047"/>
                  </a:lnTo>
                  <a:lnTo>
                    <a:pt x="451025" y="227281"/>
                  </a:lnTo>
                  <a:lnTo>
                    <a:pt x="452713" y="189318"/>
                  </a:lnTo>
                  <a:lnTo>
                    <a:pt x="456109" y="155248"/>
                  </a:lnTo>
                  <a:lnTo>
                    <a:pt x="460954" y="110823"/>
                  </a:lnTo>
                  <a:lnTo>
                    <a:pt x="465035" y="72524"/>
                  </a:lnTo>
                  <a:lnTo>
                    <a:pt x="470563" y="33508"/>
                  </a:lnTo>
                  <a:lnTo>
                    <a:pt x="47192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1">
              <a:extLst>
                <a:ext uri="{FF2B5EF4-FFF2-40B4-BE49-F238E27FC236}">
                  <a16:creationId xmlns:a16="http://schemas.microsoft.com/office/drawing/2014/main" id="{7785BF7E-E1AA-413F-BFC6-7619E9EE4526}"/>
                </a:ext>
              </a:extLst>
            </p:cNvPr>
            <p:cNvSpPr/>
            <p:nvPr>
              <p:custDataLst>
                <p:tags r:id="rId8"/>
              </p:custDataLst>
            </p:nvPr>
          </p:nvSpPr>
          <p:spPr>
            <a:xfrm>
              <a:off x="3670101" y="1654610"/>
              <a:ext cx="404621" cy="494313"/>
            </a:xfrm>
            <a:custGeom>
              <a:avLst/>
              <a:gdLst/>
              <a:ahLst/>
              <a:cxnLst/>
              <a:rect l="0" t="0" r="0" b="0"/>
              <a:pathLst>
                <a:path w="404621" h="494313">
                  <a:moveTo>
                    <a:pt x="0" y="193835"/>
                  </a:moveTo>
                  <a:lnTo>
                    <a:pt x="0" y="193835"/>
                  </a:lnTo>
                  <a:lnTo>
                    <a:pt x="4741" y="193835"/>
                  </a:lnTo>
                  <a:lnTo>
                    <a:pt x="9714" y="196481"/>
                  </a:lnTo>
                  <a:lnTo>
                    <a:pt x="17216" y="200964"/>
                  </a:lnTo>
                  <a:lnTo>
                    <a:pt x="54670" y="214826"/>
                  </a:lnTo>
                  <a:lnTo>
                    <a:pt x="96642" y="232745"/>
                  </a:lnTo>
                  <a:lnTo>
                    <a:pt x="131381" y="242626"/>
                  </a:lnTo>
                  <a:lnTo>
                    <a:pt x="166810" y="245003"/>
                  </a:lnTo>
                  <a:lnTo>
                    <a:pt x="202443" y="239864"/>
                  </a:lnTo>
                  <a:lnTo>
                    <a:pt x="238136" y="232058"/>
                  </a:lnTo>
                  <a:lnTo>
                    <a:pt x="272856" y="222468"/>
                  </a:lnTo>
                  <a:lnTo>
                    <a:pt x="302435" y="206508"/>
                  </a:lnTo>
                  <a:lnTo>
                    <a:pt x="339097" y="174952"/>
                  </a:lnTo>
                  <a:lnTo>
                    <a:pt x="376817" y="132185"/>
                  </a:lnTo>
                  <a:lnTo>
                    <a:pt x="398953" y="102650"/>
                  </a:lnTo>
                  <a:lnTo>
                    <a:pt x="402890" y="94350"/>
                  </a:lnTo>
                  <a:lnTo>
                    <a:pt x="404620" y="77190"/>
                  </a:lnTo>
                  <a:lnTo>
                    <a:pt x="400219" y="34019"/>
                  </a:lnTo>
                  <a:lnTo>
                    <a:pt x="392518" y="19949"/>
                  </a:lnTo>
                  <a:lnTo>
                    <a:pt x="377027" y="5612"/>
                  </a:lnTo>
                  <a:lnTo>
                    <a:pt x="363028" y="1040"/>
                  </a:lnTo>
                  <a:lnTo>
                    <a:pt x="346885" y="0"/>
                  </a:lnTo>
                  <a:lnTo>
                    <a:pt x="329789" y="2845"/>
                  </a:lnTo>
                  <a:lnTo>
                    <a:pt x="303429" y="19506"/>
                  </a:lnTo>
                  <a:lnTo>
                    <a:pt x="261718" y="59924"/>
                  </a:lnTo>
                  <a:lnTo>
                    <a:pt x="232989" y="100359"/>
                  </a:lnTo>
                  <a:lnTo>
                    <a:pt x="206617" y="144751"/>
                  </a:lnTo>
                  <a:lnTo>
                    <a:pt x="192372" y="177973"/>
                  </a:lnTo>
                  <a:lnTo>
                    <a:pt x="179426" y="212582"/>
                  </a:lnTo>
                  <a:lnTo>
                    <a:pt x="169042" y="247808"/>
                  </a:lnTo>
                  <a:lnTo>
                    <a:pt x="164427" y="283308"/>
                  </a:lnTo>
                  <a:lnTo>
                    <a:pt x="162376" y="318929"/>
                  </a:lnTo>
                  <a:lnTo>
                    <a:pt x="163449" y="353612"/>
                  </a:lnTo>
                  <a:lnTo>
                    <a:pt x="170540" y="385563"/>
                  </a:lnTo>
                  <a:lnTo>
                    <a:pt x="180306" y="416300"/>
                  </a:lnTo>
                  <a:lnTo>
                    <a:pt x="199607" y="456204"/>
                  </a:lnTo>
                  <a:lnTo>
                    <a:pt x="215714" y="475147"/>
                  </a:lnTo>
                  <a:lnTo>
                    <a:pt x="232795" y="486873"/>
                  </a:lnTo>
                  <a:lnTo>
                    <a:pt x="263886" y="494312"/>
                  </a:lnTo>
                  <a:lnTo>
                    <a:pt x="298234" y="491776"/>
                  </a:lnTo>
                  <a:lnTo>
                    <a:pt x="337274" y="475893"/>
                  </a:lnTo>
                  <a:lnTo>
                    <a:pt x="366117" y="461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2">
              <a:extLst>
                <a:ext uri="{FF2B5EF4-FFF2-40B4-BE49-F238E27FC236}">
                  <a16:creationId xmlns:a16="http://schemas.microsoft.com/office/drawing/2014/main" id="{DAB25E6C-BFA7-435D-AFF3-B84C43CAED56}"/>
                </a:ext>
              </a:extLst>
            </p:cNvPr>
            <p:cNvSpPr/>
            <p:nvPr>
              <p:custDataLst>
                <p:tags r:id="rId9"/>
              </p:custDataLst>
            </p:nvPr>
          </p:nvSpPr>
          <p:spPr>
            <a:xfrm>
              <a:off x="4196953" y="1473398"/>
              <a:ext cx="535782" cy="560105"/>
            </a:xfrm>
            <a:custGeom>
              <a:avLst/>
              <a:gdLst/>
              <a:ahLst/>
              <a:cxnLst/>
              <a:rect l="0" t="0" r="0" b="0"/>
              <a:pathLst>
                <a:path w="535782" h="560105">
                  <a:moveTo>
                    <a:pt x="0" y="303610"/>
                  </a:moveTo>
                  <a:lnTo>
                    <a:pt x="0" y="303610"/>
                  </a:lnTo>
                  <a:lnTo>
                    <a:pt x="0" y="341770"/>
                  </a:lnTo>
                  <a:lnTo>
                    <a:pt x="7128" y="383651"/>
                  </a:lnTo>
                  <a:lnTo>
                    <a:pt x="15231" y="424339"/>
                  </a:lnTo>
                  <a:lnTo>
                    <a:pt x="24908" y="465830"/>
                  </a:lnTo>
                  <a:lnTo>
                    <a:pt x="45453" y="507522"/>
                  </a:lnTo>
                  <a:lnTo>
                    <a:pt x="68620" y="539680"/>
                  </a:lnTo>
                  <a:lnTo>
                    <a:pt x="91108" y="554245"/>
                  </a:lnTo>
                  <a:lnTo>
                    <a:pt x="111882" y="560104"/>
                  </a:lnTo>
                  <a:lnTo>
                    <a:pt x="135345" y="557099"/>
                  </a:lnTo>
                  <a:lnTo>
                    <a:pt x="175218" y="541516"/>
                  </a:lnTo>
                  <a:lnTo>
                    <a:pt x="216273" y="506647"/>
                  </a:lnTo>
                  <a:lnTo>
                    <a:pt x="234623" y="488632"/>
                  </a:lnTo>
                  <a:lnTo>
                    <a:pt x="238767" y="487481"/>
                  </a:lnTo>
                  <a:lnTo>
                    <a:pt x="248662" y="488849"/>
                  </a:lnTo>
                  <a:lnTo>
                    <a:pt x="279726" y="506231"/>
                  </a:lnTo>
                  <a:lnTo>
                    <a:pt x="301995" y="520927"/>
                  </a:lnTo>
                  <a:lnTo>
                    <a:pt x="318897" y="525096"/>
                  </a:lnTo>
                  <a:lnTo>
                    <a:pt x="330577" y="523426"/>
                  </a:lnTo>
                  <a:lnTo>
                    <a:pt x="342384" y="518384"/>
                  </a:lnTo>
                  <a:lnTo>
                    <a:pt x="354247" y="509528"/>
                  </a:lnTo>
                  <a:lnTo>
                    <a:pt x="379022" y="473416"/>
                  </a:lnTo>
                  <a:lnTo>
                    <a:pt x="403014" y="439692"/>
                  </a:lnTo>
                  <a:lnTo>
                    <a:pt x="427982" y="403572"/>
                  </a:lnTo>
                  <a:lnTo>
                    <a:pt x="449380" y="360899"/>
                  </a:lnTo>
                  <a:lnTo>
                    <a:pt x="465631" y="328079"/>
                  </a:lnTo>
                  <a:lnTo>
                    <a:pt x="480130" y="293649"/>
                  </a:lnTo>
                  <a:lnTo>
                    <a:pt x="492195" y="258503"/>
                  </a:lnTo>
                  <a:lnTo>
                    <a:pt x="500866" y="223039"/>
                  </a:lnTo>
                  <a:lnTo>
                    <a:pt x="510672" y="184788"/>
                  </a:lnTo>
                  <a:lnTo>
                    <a:pt x="519661" y="146620"/>
                  </a:lnTo>
                  <a:lnTo>
                    <a:pt x="523655" y="113120"/>
                  </a:lnTo>
                  <a:lnTo>
                    <a:pt x="528076" y="81695"/>
                  </a:lnTo>
                  <a:lnTo>
                    <a:pt x="533499" y="44050"/>
                  </a:lnTo>
                  <a:lnTo>
                    <a:pt x="5357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SMARTInkShape-33">
            <a:extLst>
              <a:ext uri="{FF2B5EF4-FFF2-40B4-BE49-F238E27FC236}">
                <a16:creationId xmlns:a16="http://schemas.microsoft.com/office/drawing/2014/main" id="{6F0F91C4-FDF1-409A-87D4-B99BD783F381}"/>
              </a:ext>
            </a:extLst>
          </p:cNvPr>
          <p:cNvSpPr/>
          <p:nvPr>
            <p:custDataLst>
              <p:tags r:id="rId2"/>
            </p:custDataLst>
          </p:nvPr>
        </p:nvSpPr>
        <p:spPr>
          <a:xfrm>
            <a:off x="312727" y="803672"/>
            <a:ext cx="668298" cy="2580677"/>
          </a:xfrm>
          <a:custGeom>
            <a:avLst/>
            <a:gdLst/>
            <a:ahLst/>
            <a:cxnLst/>
            <a:rect l="0" t="0" r="0" b="0"/>
            <a:pathLst>
              <a:path w="668298" h="2580677">
                <a:moveTo>
                  <a:pt x="660609" y="2571749"/>
                </a:moveTo>
                <a:lnTo>
                  <a:pt x="660609" y="2571749"/>
                </a:lnTo>
                <a:lnTo>
                  <a:pt x="660609" y="2580570"/>
                </a:lnTo>
                <a:lnTo>
                  <a:pt x="668297" y="2580670"/>
                </a:lnTo>
                <a:lnTo>
                  <a:pt x="664430" y="2580676"/>
                </a:lnTo>
                <a:lnTo>
                  <a:pt x="663157" y="2579685"/>
                </a:lnTo>
                <a:lnTo>
                  <a:pt x="659840" y="2571585"/>
                </a:lnTo>
                <a:lnTo>
                  <a:pt x="630800" y="2528645"/>
                </a:lnTo>
                <a:lnTo>
                  <a:pt x="591033" y="2484367"/>
                </a:lnTo>
                <a:lnTo>
                  <a:pt x="578147" y="2474090"/>
                </a:lnTo>
                <a:lnTo>
                  <a:pt x="533977" y="2443768"/>
                </a:lnTo>
                <a:lnTo>
                  <a:pt x="527268" y="2440455"/>
                </a:lnTo>
                <a:lnTo>
                  <a:pt x="520979" y="2437990"/>
                </a:lnTo>
                <a:lnTo>
                  <a:pt x="511860" y="2432017"/>
                </a:lnTo>
                <a:lnTo>
                  <a:pt x="501882" y="2429806"/>
                </a:lnTo>
                <a:lnTo>
                  <a:pt x="478166" y="2428911"/>
                </a:lnTo>
                <a:lnTo>
                  <a:pt x="476473" y="2429891"/>
                </a:lnTo>
                <a:lnTo>
                  <a:pt x="475344" y="2431537"/>
                </a:lnTo>
                <a:lnTo>
                  <a:pt x="474591" y="2433626"/>
                </a:lnTo>
                <a:lnTo>
                  <a:pt x="473097" y="2435018"/>
                </a:lnTo>
                <a:lnTo>
                  <a:pt x="465529" y="2437438"/>
                </a:lnTo>
                <a:lnTo>
                  <a:pt x="465071" y="2436568"/>
                </a:lnTo>
                <a:lnTo>
                  <a:pt x="464563" y="2432955"/>
                </a:lnTo>
                <a:lnTo>
                  <a:pt x="463435" y="2431595"/>
                </a:lnTo>
                <a:lnTo>
                  <a:pt x="456503" y="2429233"/>
                </a:lnTo>
                <a:lnTo>
                  <a:pt x="455794" y="2426388"/>
                </a:lnTo>
                <a:lnTo>
                  <a:pt x="455604" y="2424240"/>
                </a:lnTo>
                <a:lnTo>
                  <a:pt x="452748" y="2419208"/>
                </a:lnTo>
                <a:lnTo>
                  <a:pt x="434245" y="2394326"/>
                </a:lnTo>
                <a:lnTo>
                  <a:pt x="413058" y="2350417"/>
                </a:lnTo>
                <a:lnTo>
                  <a:pt x="410688" y="2343403"/>
                </a:lnTo>
                <a:lnTo>
                  <a:pt x="404768" y="2333876"/>
                </a:lnTo>
                <a:lnTo>
                  <a:pt x="402572" y="2324770"/>
                </a:lnTo>
                <a:lnTo>
                  <a:pt x="401659" y="2299642"/>
                </a:lnTo>
                <a:lnTo>
                  <a:pt x="404299" y="2294378"/>
                </a:lnTo>
                <a:lnTo>
                  <a:pt x="407787" y="2288731"/>
                </a:lnTo>
                <a:lnTo>
                  <a:pt x="409337" y="2282914"/>
                </a:lnTo>
                <a:lnTo>
                  <a:pt x="410743" y="2280966"/>
                </a:lnTo>
                <a:lnTo>
                  <a:pt x="412672" y="2279668"/>
                </a:lnTo>
                <a:lnTo>
                  <a:pt x="417462" y="2277232"/>
                </a:lnTo>
                <a:lnTo>
                  <a:pt x="461181" y="2235392"/>
                </a:lnTo>
                <a:lnTo>
                  <a:pt x="477303" y="2219274"/>
                </a:lnTo>
                <a:lnTo>
                  <a:pt x="479921" y="2214010"/>
                </a:lnTo>
                <a:lnTo>
                  <a:pt x="480619" y="2211218"/>
                </a:lnTo>
                <a:lnTo>
                  <a:pt x="488899" y="2196654"/>
                </a:lnTo>
                <a:lnTo>
                  <a:pt x="490929" y="2152217"/>
                </a:lnTo>
                <a:lnTo>
                  <a:pt x="490945" y="2113360"/>
                </a:lnTo>
                <a:lnTo>
                  <a:pt x="488299" y="2107406"/>
                </a:lnTo>
                <a:lnTo>
                  <a:pt x="484808" y="2101453"/>
                </a:lnTo>
                <a:lnTo>
                  <a:pt x="482383" y="2091310"/>
                </a:lnTo>
                <a:lnTo>
                  <a:pt x="475951" y="2082766"/>
                </a:lnTo>
                <a:lnTo>
                  <a:pt x="474359" y="2077272"/>
                </a:lnTo>
                <a:lnTo>
                  <a:pt x="472942" y="2075411"/>
                </a:lnTo>
                <a:lnTo>
                  <a:pt x="467200" y="2071798"/>
                </a:lnTo>
                <a:lnTo>
                  <a:pt x="465509" y="2067437"/>
                </a:lnTo>
                <a:lnTo>
                  <a:pt x="464066" y="2065877"/>
                </a:lnTo>
                <a:lnTo>
                  <a:pt x="459816" y="2064144"/>
                </a:lnTo>
                <a:lnTo>
                  <a:pt x="458286" y="2062689"/>
                </a:lnTo>
                <a:lnTo>
                  <a:pt x="448337" y="2044720"/>
                </a:lnTo>
                <a:lnTo>
                  <a:pt x="447657" y="2041803"/>
                </a:lnTo>
                <a:lnTo>
                  <a:pt x="439408" y="2027023"/>
                </a:lnTo>
                <a:lnTo>
                  <a:pt x="437402" y="1984844"/>
                </a:lnTo>
                <a:lnTo>
                  <a:pt x="448392" y="1944789"/>
                </a:lnTo>
                <a:lnTo>
                  <a:pt x="452189" y="1932937"/>
                </a:lnTo>
                <a:lnTo>
                  <a:pt x="459567" y="1897201"/>
                </a:lnTo>
                <a:lnTo>
                  <a:pt x="479118" y="1855457"/>
                </a:lnTo>
                <a:lnTo>
                  <a:pt x="502854" y="1815338"/>
                </a:lnTo>
                <a:lnTo>
                  <a:pt x="526664" y="1776442"/>
                </a:lnTo>
                <a:lnTo>
                  <a:pt x="550807" y="1734438"/>
                </a:lnTo>
                <a:lnTo>
                  <a:pt x="557670" y="1716123"/>
                </a:lnTo>
                <a:lnTo>
                  <a:pt x="568830" y="1697246"/>
                </a:lnTo>
                <a:lnTo>
                  <a:pt x="573740" y="1671766"/>
                </a:lnTo>
                <a:lnTo>
                  <a:pt x="577352" y="1664749"/>
                </a:lnTo>
                <a:lnTo>
                  <a:pt x="579386" y="1654229"/>
                </a:lnTo>
                <a:lnTo>
                  <a:pt x="580980" y="1639977"/>
                </a:lnTo>
                <a:lnTo>
                  <a:pt x="587259" y="1623123"/>
                </a:lnTo>
                <a:lnTo>
                  <a:pt x="589059" y="1583409"/>
                </a:lnTo>
                <a:lnTo>
                  <a:pt x="598259" y="1541852"/>
                </a:lnTo>
                <a:lnTo>
                  <a:pt x="613259" y="1507132"/>
                </a:lnTo>
                <a:lnTo>
                  <a:pt x="621003" y="1494418"/>
                </a:lnTo>
                <a:lnTo>
                  <a:pt x="625541" y="1468376"/>
                </a:lnTo>
                <a:lnTo>
                  <a:pt x="630926" y="1457799"/>
                </a:lnTo>
                <a:lnTo>
                  <a:pt x="633439" y="1435980"/>
                </a:lnTo>
                <a:lnTo>
                  <a:pt x="631005" y="1429317"/>
                </a:lnTo>
                <a:lnTo>
                  <a:pt x="627608" y="1423049"/>
                </a:lnTo>
                <a:lnTo>
                  <a:pt x="625427" y="1410940"/>
                </a:lnTo>
                <a:lnTo>
                  <a:pt x="625248" y="1407947"/>
                </a:lnTo>
                <a:lnTo>
                  <a:pt x="622403" y="1401975"/>
                </a:lnTo>
                <a:lnTo>
                  <a:pt x="610672" y="1387080"/>
                </a:lnTo>
                <a:lnTo>
                  <a:pt x="605104" y="1375172"/>
                </a:lnTo>
                <a:lnTo>
                  <a:pt x="565352" y="1333500"/>
                </a:lnTo>
                <a:lnTo>
                  <a:pt x="557419" y="1324570"/>
                </a:lnTo>
                <a:lnTo>
                  <a:pt x="555216" y="1318617"/>
                </a:lnTo>
                <a:lnTo>
                  <a:pt x="552644" y="1316632"/>
                </a:lnTo>
                <a:lnTo>
                  <a:pt x="536903" y="1310802"/>
                </a:lnTo>
                <a:lnTo>
                  <a:pt x="523946" y="1300390"/>
                </a:lnTo>
                <a:lnTo>
                  <a:pt x="520495" y="1294641"/>
                </a:lnTo>
                <a:lnTo>
                  <a:pt x="517969" y="1288779"/>
                </a:lnTo>
                <a:lnTo>
                  <a:pt x="503603" y="1264849"/>
                </a:lnTo>
                <a:lnTo>
                  <a:pt x="500611" y="1250706"/>
                </a:lnTo>
                <a:lnTo>
                  <a:pt x="499880" y="1206063"/>
                </a:lnTo>
                <a:lnTo>
                  <a:pt x="499875" y="1175752"/>
                </a:lnTo>
                <a:lnTo>
                  <a:pt x="490198" y="1131155"/>
                </a:lnTo>
                <a:lnTo>
                  <a:pt x="483925" y="1114165"/>
                </a:lnTo>
                <a:lnTo>
                  <a:pt x="481872" y="1104388"/>
                </a:lnTo>
                <a:lnTo>
                  <a:pt x="455172" y="1060592"/>
                </a:lnTo>
                <a:lnTo>
                  <a:pt x="439344" y="1038735"/>
                </a:lnTo>
                <a:lnTo>
                  <a:pt x="418722" y="1020025"/>
                </a:lnTo>
                <a:lnTo>
                  <a:pt x="374287" y="991248"/>
                </a:lnTo>
                <a:lnTo>
                  <a:pt x="340842" y="970362"/>
                </a:lnTo>
                <a:lnTo>
                  <a:pt x="332290" y="961762"/>
                </a:lnTo>
                <a:lnTo>
                  <a:pt x="324189" y="952317"/>
                </a:lnTo>
                <a:lnTo>
                  <a:pt x="298377" y="930917"/>
                </a:lnTo>
                <a:lnTo>
                  <a:pt x="280681" y="904732"/>
                </a:lnTo>
                <a:lnTo>
                  <a:pt x="272050" y="860105"/>
                </a:lnTo>
                <a:lnTo>
                  <a:pt x="267957" y="819539"/>
                </a:lnTo>
                <a:lnTo>
                  <a:pt x="266786" y="805838"/>
                </a:lnTo>
                <a:lnTo>
                  <a:pt x="259329" y="766479"/>
                </a:lnTo>
                <a:lnTo>
                  <a:pt x="258028" y="755392"/>
                </a:lnTo>
                <a:lnTo>
                  <a:pt x="240696" y="714337"/>
                </a:lnTo>
                <a:lnTo>
                  <a:pt x="233871" y="703444"/>
                </a:lnTo>
                <a:lnTo>
                  <a:pt x="190153" y="668145"/>
                </a:lnTo>
                <a:lnTo>
                  <a:pt x="149839" y="649013"/>
                </a:lnTo>
                <a:lnTo>
                  <a:pt x="122676" y="636016"/>
                </a:lnTo>
                <a:lnTo>
                  <a:pt x="85213" y="610033"/>
                </a:lnTo>
                <a:lnTo>
                  <a:pt x="63150" y="594382"/>
                </a:lnTo>
                <a:lnTo>
                  <a:pt x="49447" y="576185"/>
                </a:lnTo>
                <a:lnTo>
                  <a:pt x="28078" y="535222"/>
                </a:lnTo>
                <a:lnTo>
                  <a:pt x="13590" y="499952"/>
                </a:lnTo>
                <a:lnTo>
                  <a:pt x="7054" y="461676"/>
                </a:lnTo>
                <a:lnTo>
                  <a:pt x="1958" y="427834"/>
                </a:lnTo>
                <a:lnTo>
                  <a:pt x="448" y="392672"/>
                </a:lnTo>
                <a:lnTo>
                  <a:pt x="0" y="357118"/>
                </a:lnTo>
                <a:lnTo>
                  <a:pt x="2514" y="321448"/>
                </a:lnTo>
                <a:lnTo>
                  <a:pt x="9542" y="285744"/>
                </a:lnTo>
                <a:lnTo>
                  <a:pt x="15263" y="250029"/>
                </a:lnTo>
                <a:lnTo>
                  <a:pt x="18585" y="227210"/>
                </a:lnTo>
                <a:lnTo>
                  <a:pt x="31596" y="185661"/>
                </a:lnTo>
                <a:lnTo>
                  <a:pt x="39494" y="144271"/>
                </a:lnTo>
                <a:lnTo>
                  <a:pt x="50608" y="101295"/>
                </a:lnTo>
                <a:lnTo>
                  <a:pt x="62358" y="63114"/>
                </a:lnTo>
                <a:lnTo>
                  <a:pt x="77537" y="18696"/>
                </a:lnTo>
                <a:lnTo>
                  <a:pt x="8017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SMARTInkShape-Group11">
            <a:extLst>
              <a:ext uri="{FF2B5EF4-FFF2-40B4-BE49-F238E27FC236}">
                <a16:creationId xmlns:a16="http://schemas.microsoft.com/office/drawing/2014/main" id="{C09B946B-7406-43DF-B5F2-537DA41AAD9D}"/>
              </a:ext>
            </a:extLst>
          </p:cNvPr>
          <p:cNvGrpSpPr/>
          <p:nvPr/>
        </p:nvGrpSpPr>
        <p:grpSpPr>
          <a:xfrm>
            <a:off x="839402" y="1116211"/>
            <a:ext cx="1009023" cy="710240"/>
            <a:chOff x="839402" y="1116211"/>
            <a:chExt cx="1009023" cy="710240"/>
          </a:xfrm>
        </p:grpSpPr>
        <p:sp>
          <p:nvSpPr>
            <p:cNvPr id="43" name="SMARTInkShape-34">
              <a:extLst>
                <a:ext uri="{FF2B5EF4-FFF2-40B4-BE49-F238E27FC236}">
                  <a16:creationId xmlns:a16="http://schemas.microsoft.com/office/drawing/2014/main" id="{0BEDB8C8-1929-4C75-AA1D-3A2DCE66F459}"/>
                </a:ext>
              </a:extLst>
            </p:cNvPr>
            <p:cNvSpPr/>
            <p:nvPr>
              <p:custDataLst>
                <p:tags r:id="rId4"/>
              </p:custDataLst>
            </p:nvPr>
          </p:nvSpPr>
          <p:spPr>
            <a:xfrm>
              <a:off x="923617" y="1116211"/>
              <a:ext cx="924808" cy="571501"/>
            </a:xfrm>
            <a:custGeom>
              <a:avLst/>
              <a:gdLst/>
              <a:ahLst/>
              <a:cxnLst/>
              <a:rect l="0" t="0" r="0" b="0"/>
              <a:pathLst>
                <a:path w="924808" h="571501">
                  <a:moveTo>
                    <a:pt x="915898" y="544711"/>
                  </a:moveTo>
                  <a:lnTo>
                    <a:pt x="915898" y="544711"/>
                  </a:lnTo>
                  <a:lnTo>
                    <a:pt x="915898" y="523461"/>
                  </a:lnTo>
                  <a:lnTo>
                    <a:pt x="918544" y="517738"/>
                  </a:lnTo>
                  <a:lnTo>
                    <a:pt x="922035" y="511887"/>
                  </a:lnTo>
                  <a:lnTo>
                    <a:pt x="924001" y="502022"/>
                  </a:lnTo>
                  <a:lnTo>
                    <a:pt x="924807" y="458470"/>
                  </a:lnTo>
                  <a:lnTo>
                    <a:pt x="923835" y="413850"/>
                  </a:lnTo>
                  <a:lnTo>
                    <a:pt x="917140" y="386575"/>
                  </a:lnTo>
                  <a:lnTo>
                    <a:pt x="914979" y="345259"/>
                  </a:lnTo>
                  <a:lnTo>
                    <a:pt x="907803" y="309560"/>
                  </a:lnTo>
                  <a:lnTo>
                    <a:pt x="906224" y="292695"/>
                  </a:lnTo>
                  <a:lnTo>
                    <a:pt x="891538" y="258409"/>
                  </a:lnTo>
                  <a:lnTo>
                    <a:pt x="887183" y="240938"/>
                  </a:lnTo>
                  <a:lnTo>
                    <a:pt x="870648" y="198543"/>
                  </a:lnTo>
                  <a:lnTo>
                    <a:pt x="838501" y="155051"/>
                  </a:lnTo>
                  <a:lnTo>
                    <a:pt x="826600" y="140282"/>
                  </a:lnTo>
                  <a:lnTo>
                    <a:pt x="819656" y="130809"/>
                  </a:lnTo>
                  <a:lnTo>
                    <a:pt x="779471" y="98275"/>
                  </a:lnTo>
                  <a:lnTo>
                    <a:pt x="735378" y="71439"/>
                  </a:lnTo>
                  <a:lnTo>
                    <a:pt x="713422" y="57547"/>
                  </a:lnTo>
                  <a:lnTo>
                    <a:pt x="686302" y="49360"/>
                  </a:lnTo>
                  <a:lnTo>
                    <a:pt x="668948" y="39442"/>
                  </a:lnTo>
                  <a:lnTo>
                    <a:pt x="629980" y="26223"/>
                  </a:lnTo>
                  <a:lnTo>
                    <a:pt x="618168" y="21577"/>
                  </a:lnTo>
                  <a:lnTo>
                    <a:pt x="576566" y="15431"/>
                  </a:lnTo>
                  <a:lnTo>
                    <a:pt x="558710" y="10856"/>
                  </a:lnTo>
                  <a:lnTo>
                    <a:pt x="522992" y="6453"/>
                  </a:lnTo>
                  <a:lnTo>
                    <a:pt x="505133" y="1912"/>
                  </a:lnTo>
                  <a:lnTo>
                    <a:pt x="463461" y="112"/>
                  </a:lnTo>
                  <a:lnTo>
                    <a:pt x="421789" y="6"/>
                  </a:lnTo>
                  <a:lnTo>
                    <a:pt x="380117" y="0"/>
                  </a:lnTo>
                  <a:lnTo>
                    <a:pt x="338445" y="0"/>
                  </a:lnTo>
                  <a:lnTo>
                    <a:pt x="329185" y="2646"/>
                  </a:lnTo>
                  <a:lnTo>
                    <a:pt x="320770" y="6137"/>
                  </a:lnTo>
                  <a:lnTo>
                    <a:pt x="305868" y="9094"/>
                  </a:lnTo>
                  <a:lnTo>
                    <a:pt x="261780" y="32824"/>
                  </a:lnTo>
                  <a:lnTo>
                    <a:pt x="226722" y="56558"/>
                  </a:lnTo>
                  <a:lnTo>
                    <a:pt x="190895" y="99594"/>
                  </a:lnTo>
                  <a:lnTo>
                    <a:pt x="165855" y="143044"/>
                  </a:lnTo>
                  <a:lnTo>
                    <a:pt x="158882" y="153864"/>
                  </a:lnTo>
                  <a:lnTo>
                    <a:pt x="144792" y="167518"/>
                  </a:lnTo>
                  <a:lnTo>
                    <a:pt x="121320" y="211280"/>
                  </a:lnTo>
                  <a:lnTo>
                    <a:pt x="115276" y="220902"/>
                  </a:lnTo>
                  <a:lnTo>
                    <a:pt x="105957" y="248687"/>
                  </a:lnTo>
                  <a:lnTo>
                    <a:pt x="101439" y="267492"/>
                  </a:lnTo>
                  <a:lnTo>
                    <a:pt x="85275" y="306220"/>
                  </a:lnTo>
                  <a:lnTo>
                    <a:pt x="67564" y="347703"/>
                  </a:lnTo>
                  <a:lnTo>
                    <a:pt x="62611" y="360910"/>
                  </a:lnTo>
                  <a:lnTo>
                    <a:pt x="51867" y="403963"/>
                  </a:lnTo>
                  <a:lnTo>
                    <a:pt x="43272" y="428457"/>
                  </a:lnTo>
                  <a:lnTo>
                    <a:pt x="38879" y="446435"/>
                  </a:lnTo>
                  <a:lnTo>
                    <a:pt x="33939" y="464329"/>
                  </a:lnTo>
                  <a:lnTo>
                    <a:pt x="31792" y="475251"/>
                  </a:lnTo>
                  <a:lnTo>
                    <a:pt x="25996" y="487970"/>
                  </a:lnTo>
                  <a:lnTo>
                    <a:pt x="22846" y="502874"/>
                  </a:lnTo>
                  <a:lnTo>
                    <a:pt x="16042" y="517301"/>
                  </a:lnTo>
                  <a:lnTo>
                    <a:pt x="13277" y="532723"/>
                  </a:lnTo>
                  <a:lnTo>
                    <a:pt x="6985" y="544695"/>
                  </a:lnTo>
                  <a:lnTo>
                    <a:pt x="4330" y="559592"/>
                  </a:lnTo>
                  <a:lnTo>
                    <a:pt x="442" y="565546"/>
                  </a:lnTo>
                  <a:lnTo>
                    <a:pt x="0" y="567530"/>
                  </a:lnTo>
                  <a:lnTo>
                    <a:pt x="698" y="568854"/>
                  </a:lnTo>
                  <a:lnTo>
                    <a:pt x="5070" y="571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5">
              <a:extLst>
                <a:ext uri="{FF2B5EF4-FFF2-40B4-BE49-F238E27FC236}">
                  <a16:creationId xmlns:a16="http://schemas.microsoft.com/office/drawing/2014/main" id="{B1C623A5-3389-47EB-98D6-16E61B14010D}"/>
                </a:ext>
              </a:extLst>
            </p:cNvPr>
            <p:cNvSpPr/>
            <p:nvPr>
              <p:custDataLst>
                <p:tags r:id="rId5"/>
              </p:custDataLst>
            </p:nvPr>
          </p:nvSpPr>
          <p:spPr>
            <a:xfrm>
              <a:off x="839402" y="1259086"/>
              <a:ext cx="321458" cy="567365"/>
            </a:xfrm>
            <a:custGeom>
              <a:avLst/>
              <a:gdLst/>
              <a:ahLst/>
              <a:cxnLst/>
              <a:rect l="0" t="0" r="0" b="0"/>
              <a:pathLst>
                <a:path w="321458" h="567365">
                  <a:moveTo>
                    <a:pt x="35707" y="0"/>
                  </a:moveTo>
                  <a:lnTo>
                    <a:pt x="35707" y="0"/>
                  </a:lnTo>
                  <a:lnTo>
                    <a:pt x="35707" y="9481"/>
                  </a:lnTo>
                  <a:lnTo>
                    <a:pt x="33062" y="16781"/>
                  </a:lnTo>
                  <a:lnTo>
                    <a:pt x="30967" y="20117"/>
                  </a:lnTo>
                  <a:lnTo>
                    <a:pt x="28019" y="34293"/>
                  </a:lnTo>
                  <a:lnTo>
                    <a:pt x="26887" y="73337"/>
                  </a:lnTo>
                  <a:lnTo>
                    <a:pt x="26787" y="117494"/>
                  </a:lnTo>
                  <a:lnTo>
                    <a:pt x="19090" y="162099"/>
                  </a:lnTo>
                  <a:lnTo>
                    <a:pt x="18011" y="205562"/>
                  </a:lnTo>
                  <a:lnTo>
                    <a:pt x="16877" y="249063"/>
                  </a:lnTo>
                  <a:lnTo>
                    <a:pt x="10162" y="286994"/>
                  </a:lnTo>
                  <a:lnTo>
                    <a:pt x="4019" y="321715"/>
                  </a:lnTo>
                  <a:lnTo>
                    <a:pt x="5011" y="357236"/>
                  </a:lnTo>
                  <a:lnTo>
                    <a:pt x="650" y="401842"/>
                  </a:lnTo>
                  <a:lnTo>
                    <a:pt x="76" y="441744"/>
                  </a:lnTo>
                  <a:lnTo>
                    <a:pt x="0" y="480109"/>
                  </a:lnTo>
                  <a:lnTo>
                    <a:pt x="981" y="520652"/>
                  </a:lnTo>
                  <a:lnTo>
                    <a:pt x="11012" y="544522"/>
                  </a:lnTo>
                  <a:lnTo>
                    <a:pt x="14810" y="550580"/>
                  </a:lnTo>
                  <a:lnTo>
                    <a:pt x="16498" y="556580"/>
                  </a:lnTo>
                  <a:lnTo>
                    <a:pt x="17940" y="558577"/>
                  </a:lnTo>
                  <a:lnTo>
                    <a:pt x="19894" y="559908"/>
                  </a:lnTo>
                  <a:lnTo>
                    <a:pt x="24710" y="562379"/>
                  </a:lnTo>
                  <a:lnTo>
                    <a:pt x="30158" y="566785"/>
                  </a:lnTo>
                  <a:lnTo>
                    <a:pt x="33992" y="567364"/>
                  </a:lnTo>
                  <a:lnTo>
                    <a:pt x="55337" y="563398"/>
                  </a:lnTo>
                  <a:lnTo>
                    <a:pt x="61960" y="560292"/>
                  </a:lnTo>
                  <a:lnTo>
                    <a:pt x="65116" y="558075"/>
                  </a:lnTo>
                  <a:lnTo>
                    <a:pt x="107363" y="544100"/>
                  </a:lnTo>
                  <a:lnTo>
                    <a:pt x="148829" y="523839"/>
                  </a:lnTo>
                  <a:lnTo>
                    <a:pt x="190489" y="511139"/>
                  </a:lnTo>
                  <a:lnTo>
                    <a:pt x="214301" y="502544"/>
                  </a:lnTo>
                  <a:lnTo>
                    <a:pt x="232160" y="498152"/>
                  </a:lnTo>
                  <a:lnTo>
                    <a:pt x="247374" y="490567"/>
                  </a:lnTo>
                  <a:lnTo>
                    <a:pt x="254797" y="485920"/>
                  </a:lnTo>
                  <a:lnTo>
                    <a:pt x="279866" y="475400"/>
                  </a:lnTo>
                  <a:lnTo>
                    <a:pt x="290834" y="468061"/>
                  </a:lnTo>
                  <a:lnTo>
                    <a:pt x="301721" y="464833"/>
                  </a:lnTo>
                  <a:lnTo>
                    <a:pt x="320966" y="464347"/>
                  </a:lnTo>
                  <a:lnTo>
                    <a:pt x="321457" y="4732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 name="SMARTInkShape-36">
            <a:extLst>
              <a:ext uri="{FF2B5EF4-FFF2-40B4-BE49-F238E27FC236}">
                <a16:creationId xmlns:a16="http://schemas.microsoft.com/office/drawing/2014/main" id="{ACE65983-8E7D-4F22-89E3-67FAE9EED0E5}"/>
              </a:ext>
            </a:extLst>
          </p:cNvPr>
          <p:cNvSpPr/>
          <p:nvPr>
            <p:custDataLst>
              <p:tags r:id="rId3"/>
            </p:custDataLst>
          </p:nvPr>
        </p:nvSpPr>
        <p:spPr>
          <a:xfrm>
            <a:off x="1608024" y="1438921"/>
            <a:ext cx="181538" cy="1882923"/>
          </a:xfrm>
          <a:custGeom>
            <a:avLst/>
            <a:gdLst/>
            <a:ahLst/>
            <a:cxnLst/>
            <a:rect l="0" t="0" r="0" b="0"/>
            <a:pathLst>
              <a:path w="181538" h="1882923">
                <a:moveTo>
                  <a:pt x="61827" y="7688"/>
                </a:moveTo>
                <a:lnTo>
                  <a:pt x="61827" y="7688"/>
                </a:lnTo>
                <a:lnTo>
                  <a:pt x="97322" y="0"/>
                </a:lnTo>
                <a:lnTo>
                  <a:pt x="102357" y="2563"/>
                </a:lnTo>
                <a:lnTo>
                  <a:pt x="113244" y="13348"/>
                </a:lnTo>
                <a:lnTo>
                  <a:pt x="119406" y="25417"/>
                </a:lnTo>
                <a:lnTo>
                  <a:pt x="121049" y="31414"/>
                </a:lnTo>
                <a:lnTo>
                  <a:pt x="118621" y="54075"/>
                </a:lnTo>
                <a:lnTo>
                  <a:pt x="107920" y="88399"/>
                </a:lnTo>
                <a:lnTo>
                  <a:pt x="85080" y="123842"/>
                </a:lnTo>
                <a:lnTo>
                  <a:pt x="50631" y="167439"/>
                </a:lnTo>
                <a:lnTo>
                  <a:pt x="10937" y="210194"/>
                </a:lnTo>
                <a:lnTo>
                  <a:pt x="4483" y="217745"/>
                </a:lnTo>
                <a:lnTo>
                  <a:pt x="0" y="228998"/>
                </a:lnTo>
                <a:lnTo>
                  <a:pt x="765" y="229642"/>
                </a:lnTo>
                <a:lnTo>
                  <a:pt x="6583" y="230549"/>
                </a:lnTo>
                <a:lnTo>
                  <a:pt x="48131" y="230927"/>
                </a:lnTo>
                <a:lnTo>
                  <a:pt x="65155" y="231922"/>
                </a:lnTo>
                <a:lnTo>
                  <a:pt x="76866" y="235671"/>
                </a:lnTo>
                <a:lnTo>
                  <a:pt x="80783" y="238059"/>
                </a:lnTo>
                <a:lnTo>
                  <a:pt x="85135" y="243359"/>
                </a:lnTo>
                <a:lnTo>
                  <a:pt x="92326" y="256662"/>
                </a:lnTo>
                <a:lnTo>
                  <a:pt x="93074" y="261975"/>
                </a:lnTo>
                <a:lnTo>
                  <a:pt x="84659" y="295371"/>
                </a:lnTo>
                <a:lnTo>
                  <a:pt x="60914" y="338341"/>
                </a:lnTo>
                <a:lnTo>
                  <a:pt x="31942" y="381777"/>
                </a:lnTo>
                <a:lnTo>
                  <a:pt x="13517" y="406101"/>
                </a:lnTo>
                <a:lnTo>
                  <a:pt x="7164" y="417440"/>
                </a:lnTo>
                <a:lnTo>
                  <a:pt x="869" y="425419"/>
                </a:lnTo>
                <a:lnTo>
                  <a:pt x="6755" y="420859"/>
                </a:lnTo>
                <a:lnTo>
                  <a:pt x="11885" y="419523"/>
                </a:lnTo>
                <a:lnTo>
                  <a:pt x="55801" y="392026"/>
                </a:lnTo>
                <a:lnTo>
                  <a:pt x="97017" y="376483"/>
                </a:lnTo>
                <a:lnTo>
                  <a:pt x="121254" y="374335"/>
                </a:lnTo>
                <a:lnTo>
                  <a:pt x="139187" y="378703"/>
                </a:lnTo>
                <a:lnTo>
                  <a:pt x="143166" y="382031"/>
                </a:lnTo>
                <a:lnTo>
                  <a:pt x="147587" y="391021"/>
                </a:lnTo>
                <a:lnTo>
                  <a:pt x="150814" y="429352"/>
                </a:lnTo>
                <a:lnTo>
                  <a:pt x="142942" y="471613"/>
                </a:lnTo>
                <a:lnTo>
                  <a:pt x="128746" y="512367"/>
                </a:lnTo>
                <a:lnTo>
                  <a:pt x="110980" y="554869"/>
                </a:lnTo>
                <a:lnTo>
                  <a:pt x="87305" y="594031"/>
                </a:lnTo>
                <a:lnTo>
                  <a:pt x="62431" y="635621"/>
                </a:lnTo>
                <a:lnTo>
                  <a:pt x="43045" y="672528"/>
                </a:lnTo>
                <a:lnTo>
                  <a:pt x="23795" y="716679"/>
                </a:lnTo>
                <a:lnTo>
                  <a:pt x="19139" y="731492"/>
                </a:lnTo>
                <a:lnTo>
                  <a:pt x="19478" y="735295"/>
                </a:lnTo>
                <a:lnTo>
                  <a:pt x="22500" y="742165"/>
                </a:lnTo>
                <a:lnTo>
                  <a:pt x="25688" y="744394"/>
                </a:lnTo>
                <a:lnTo>
                  <a:pt x="34521" y="746871"/>
                </a:lnTo>
                <a:lnTo>
                  <a:pt x="45061" y="745326"/>
                </a:lnTo>
                <a:lnTo>
                  <a:pt x="85704" y="735498"/>
                </a:lnTo>
                <a:lnTo>
                  <a:pt x="129053" y="731389"/>
                </a:lnTo>
                <a:lnTo>
                  <a:pt x="147782" y="735851"/>
                </a:lnTo>
                <a:lnTo>
                  <a:pt x="165899" y="748197"/>
                </a:lnTo>
                <a:lnTo>
                  <a:pt x="172574" y="761459"/>
                </a:lnTo>
                <a:lnTo>
                  <a:pt x="176859" y="798968"/>
                </a:lnTo>
                <a:lnTo>
                  <a:pt x="172861" y="837674"/>
                </a:lnTo>
                <a:lnTo>
                  <a:pt x="160652" y="880562"/>
                </a:lnTo>
                <a:lnTo>
                  <a:pt x="150067" y="912562"/>
                </a:lnTo>
                <a:lnTo>
                  <a:pt x="138748" y="946628"/>
                </a:lnTo>
                <a:lnTo>
                  <a:pt x="127103" y="981612"/>
                </a:lnTo>
                <a:lnTo>
                  <a:pt x="112667" y="1014358"/>
                </a:lnTo>
                <a:lnTo>
                  <a:pt x="90451" y="1055393"/>
                </a:lnTo>
                <a:lnTo>
                  <a:pt x="69907" y="1095925"/>
                </a:lnTo>
                <a:lnTo>
                  <a:pt x="62300" y="1131052"/>
                </a:lnTo>
                <a:lnTo>
                  <a:pt x="62038" y="1136338"/>
                </a:lnTo>
                <a:lnTo>
                  <a:pt x="62960" y="1138145"/>
                </a:lnTo>
                <a:lnTo>
                  <a:pt x="64567" y="1139350"/>
                </a:lnTo>
                <a:lnTo>
                  <a:pt x="66630" y="1140153"/>
                </a:lnTo>
                <a:lnTo>
                  <a:pt x="68998" y="1139696"/>
                </a:lnTo>
                <a:lnTo>
                  <a:pt x="78063" y="1135305"/>
                </a:lnTo>
                <a:lnTo>
                  <a:pt x="121528" y="1125237"/>
                </a:lnTo>
                <a:lnTo>
                  <a:pt x="139268" y="1124296"/>
                </a:lnTo>
                <a:lnTo>
                  <a:pt x="148501" y="1126721"/>
                </a:lnTo>
                <a:lnTo>
                  <a:pt x="152352" y="1128757"/>
                </a:lnTo>
                <a:lnTo>
                  <a:pt x="162512" y="1141103"/>
                </a:lnTo>
                <a:lnTo>
                  <a:pt x="171807" y="1162070"/>
                </a:lnTo>
                <a:lnTo>
                  <a:pt x="172553" y="1181213"/>
                </a:lnTo>
                <a:lnTo>
                  <a:pt x="169689" y="1225840"/>
                </a:lnTo>
                <a:lnTo>
                  <a:pt x="159712" y="1265780"/>
                </a:lnTo>
                <a:lnTo>
                  <a:pt x="144188" y="1309033"/>
                </a:lnTo>
                <a:lnTo>
                  <a:pt x="131761" y="1348528"/>
                </a:lnTo>
                <a:lnTo>
                  <a:pt x="112536" y="1389307"/>
                </a:lnTo>
                <a:lnTo>
                  <a:pt x="99716" y="1419073"/>
                </a:lnTo>
                <a:lnTo>
                  <a:pt x="98189" y="1429750"/>
                </a:lnTo>
                <a:lnTo>
                  <a:pt x="98967" y="1431979"/>
                </a:lnTo>
                <a:lnTo>
                  <a:pt x="100478" y="1433465"/>
                </a:lnTo>
                <a:lnTo>
                  <a:pt x="104802" y="1435117"/>
                </a:lnTo>
                <a:lnTo>
                  <a:pt x="118554" y="1436264"/>
                </a:lnTo>
                <a:lnTo>
                  <a:pt x="124411" y="1433715"/>
                </a:lnTo>
                <a:lnTo>
                  <a:pt x="127363" y="1431646"/>
                </a:lnTo>
                <a:lnTo>
                  <a:pt x="140997" y="1428734"/>
                </a:lnTo>
                <a:lnTo>
                  <a:pt x="162664" y="1427616"/>
                </a:lnTo>
                <a:lnTo>
                  <a:pt x="168821" y="1430202"/>
                </a:lnTo>
                <a:lnTo>
                  <a:pt x="171852" y="1432281"/>
                </a:lnTo>
                <a:lnTo>
                  <a:pt x="180858" y="1444687"/>
                </a:lnTo>
                <a:lnTo>
                  <a:pt x="181537" y="1457964"/>
                </a:lnTo>
                <a:lnTo>
                  <a:pt x="178629" y="1500221"/>
                </a:lnTo>
                <a:lnTo>
                  <a:pt x="168644" y="1541878"/>
                </a:lnTo>
                <a:lnTo>
                  <a:pt x="158580" y="1573589"/>
                </a:lnTo>
                <a:lnTo>
                  <a:pt x="148485" y="1607527"/>
                </a:lnTo>
                <a:lnTo>
                  <a:pt x="140691" y="1642454"/>
                </a:lnTo>
                <a:lnTo>
                  <a:pt x="131274" y="1677821"/>
                </a:lnTo>
                <a:lnTo>
                  <a:pt x="120474" y="1712391"/>
                </a:lnTo>
                <a:lnTo>
                  <a:pt x="109059" y="1744292"/>
                </a:lnTo>
                <a:lnTo>
                  <a:pt x="100017" y="1777653"/>
                </a:lnTo>
                <a:lnTo>
                  <a:pt x="89349" y="1821966"/>
                </a:lnTo>
                <a:lnTo>
                  <a:pt x="81595" y="1863606"/>
                </a:lnTo>
                <a:lnTo>
                  <a:pt x="79687" y="1882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33379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BC7C6-13A2-41C6-AC63-F0AFE9FEBF1A}"/>
              </a:ext>
            </a:extLst>
          </p:cNvPr>
          <p:cNvSpPr txBox="1">
            <a:spLocks/>
          </p:cNvSpPr>
          <p:nvPr/>
        </p:nvSpPr>
        <p:spPr>
          <a:xfrm>
            <a:off x="3250935" y="30893"/>
            <a:ext cx="6103130" cy="23678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sp>
        <p:nvSpPr>
          <p:cNvPr id="5" name="TextBox 4">
            <a:extLst>
              <a:ext uri="{FF2B5EF4-FFF2-40B4-BE49-F238E27FC236}">
                <a16:creationId xmlns:a16="http://schemas.microsoft.com/office/drawing/2014/main" id="{21BBE28F-BF88-4488-96A3-49D2AF330640}"/>
              </a:ext>
            </a:extLst>
          </p:cNvPr>
          <p:cNvSpPr txBox="1"/>
          <p:nvPr/>
        </p:nvSpPr>
        <p:spPr>
          <a:xfrm>
            <a:off x="-12166" y="2238436"/>
            <a:ext cx="3011247" cy="4401205"/>
          </a:xfrm>
          <a:prstGeom prst="rect">
            <a:avLst/>
          </a:prstGeom>
          <a:noFill/>
        </p:spPr>
        <p:txBody>
          <a:bodyPr wrap="square" rtlCol="0">
            <a:spAutoFit/>
          </a:bodyPr>
          <a:lstStyle/>
          <a:p>
            <a:pPr algn="ctr"/>
            <a:r>
              <a:rPr lang="en-US" sz="3200" b="1" dirty="0"/>
              <a:t>Station 6 Thing Link</a:t>
            </a:r>
          </a:p>
          <a:p>
            <a:pPr algn="ctr"/>
            <a:endParaRPr lang="en-US" dirty="0"/>
          </a:p>
          <a:p>
            <a:pPr algn="ctr"/>
            <a:r>
              <a:rPr lang="en-US" dirty="0"/>
              <a:t>Directions : using the Thing Link collect the notes on the </a:t>
            </a:r>
          </a:p>
          <a:p>
            <a:pPr algn="ctr"/>
            <a:r>
              <a:rPr lang="en-US" dirty="0"/>
              <a:t>Weakness of the </a:t>
            </a:r>
          </a:p>
          <a:p>
            <a:pPr algn="ctr"/>
            <a:r>
              <a:rPr lang="en-US" dirty="0"/>
              <a:t>Articles of Confederation by clicking on  the correct symbol</a:t>
            </a:r>
          </a:p>
          <a:p>
            <a:pPr algn="ctr"/>
            <a:endParaRPr lang="en-US" dirty="0"/>
          </a:p>
          <a:p>
            <a:pPr algn="ctr"/>
            <a:r>
              <a:rPr lang="en-US" dirty="0"/>
              <a:t>Get checked by the teacher for the Weakness</a:t>
            </a:r>
          </a:p>
          <a:p>
            <a:pPr algn="ctr"/>
            <a:endParaRPr lang="en-US" dirty="0"/>
          </a:p>
          <a:p>
            <a:pPr algn="ctr"/>
            <a:r>
              <a:rPr lang="en-US" dirty="0"/>
              <a:t>Receive a Puzzle Piece  </a:t>
            </a:r>
          </a:p>
        </p:txBody>
      </p:sp>
      <p:pic>
        <p:nvPicPr>
          <p:cNvPr id="17410" name="Picture 2" descr="Image result for thinglink">
            <a:extLst>
              <a:ext uri="{FF2B5EF4-FFF2-40B4-BE49-F238E27FC236}">
                <a16:creationId xmlns:a16="http://schemas.microsoft.com/office/drawing/2014/main" id="{C4FB7491-9CC1-4BF6-8549-30CCAF9BA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595" y="4906462"/>
            <a:ext cx="1537134" cy="864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923F6BC-306B-440A-AF4D-6F49DC68E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996" y="2509394"/>
            <a:ext cx="919606" cy="919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F43712-82B2-41A1-BAD4-A48D5CE30F2E}"/>
              </a:ext>
            </a:extLst>
          </p:cNvPr>
          <p:cNvPicPr>
            <a:picLocks noChangeAspect="1"/>
          </p:cNvPicPr>
          <p:nvPr/>
        </p:nvPicPr>
        <p:blipFill>
          <a:blip r:embed="rId4"/>
          <a:stretch>
            <a:fillRect/>
          </a:stretch>
        </p:blipFill>
        <p:spPr>
          <a:xfrm>
            <a:off x="3445009" y="3742835"/>
            <a:ext cx="689579" cy="777610"/>
          </a:xfrm>
          <a:prstGeom prst="rect">
            <a:avLst/>
          </a:prstGeom>
        </p:spPr>
      </p:pic>
      <p:sp>
        <p:nvSpPr>
          <p:cNvPr id="9" name="TextBox 8">
            <a:extLst>
              <a:ext uri="{FF2B5EF4-FFF2-40B4-BE49-F238E27FC236}">
                <a16:creationId xmlns:a16="http://schemas.microsoft.com/office/drawing/2014/main" id="{F5C2A1EC-5AF2-4405-B623-89561458A224}"/>
              </a:ext>
            </a:extLst>
          </p:cNvPr>
          <p:cNvSpPr txBox="1"/>
          <p:nvPr/>
        </p:nvSpPr>
        <p:spPr>
          <a:xfrm>
            <a:off x="5416122" y="4223206"/>
            <a:ext cx="2059657" cy="938719"/>
          </a:xfrm>
          <a:prstGeom prst="rect">
            <a:avLst/>
          </a:prstGeom>
          <a:noFill/>
        </p:spPr>
        <p:txBody>
          <a:bodyPr wrap="square" rtlCol="0">
            <a:spAutoFit/>
          </a:bodyPr>
          <a:lstStyle/>
          <a:p>
            <a:pPr algn="ctr"/>
            <a:r>
              <a:rPr lang="en-US" sz="1100" b="1" dirty="0"/>
              <a:t>Directions: Using the correct answer on page 12 select the correct response by “Breaking the Code” to figure out the date.  </a:t>
            </a:r>
          </a:p>
        </p:txBody>
      </p:sp>
      <p:sp>
        <p:nvSpPr>
          <p:cNvPr id="10" name="Rectangle 9">
            <a:extLst>
              <a:ext uri="{FF2B5EF4-FFF2-40B4-BE49-F238E27FC236}">
                <a16:creationId xmlns:a16="http://schemas.microsoft.com/office/drawing/2014/main" id="{DFBCA4A5-41A0-460F-B854-FB59CDCAC53E}"/>
              </a:ext>
            </a:extLst>
          </p:cNvPr>
          <p:cNvSpPr/>
          <p:nvPr/>
        </p:nvSpPr>
        <p:spPr>
          <a:xfrm>
            <a:off x="5470889" y="5439312"/>
            <a:ext cx="1826269" cy="1200329"/>
          </a:xfrm>
          <a:prstGeom prst="rect">
            <a:avLst/>
          </a:prstGeom>
          <a:noFill/>
        </p:spPr>
        <p:txBody>
          <a:bodyPr wrap="none" lIns="91440" tIns="45720" rIns="91440" bIns="45720">
            <a:spAutoFit/>
          </a:bodyPr>
          <a:lstStyle/>
          <a:p>
            <a:pPr algn="ctr"/>
            <a:r>
              <a:rPr lang="en-US" b="1" dirty="0">
                <a:ln w="22225">
                  <a:solidFill>
                    <a:schemeClr val="accent2"/>
                  </a:solidFill>
                  <a:prstDash val="solid"/>
                </a:ln>
                <a:solidFill>
                  <a:schemeClr val="accent2">
                    <a:lumMod val="40000"/>
                    <a:lumOff val="60000"/>
                  </a:schemeClr>
                </a:solidFill>
              </a:rPr>
              <a:t>A. Dec. 16 1778</a:t>
            </a:r>
          </a:p>
          <a:p>
            <a:pPr algn="ctr"/>
            <a:r>
              <a:rPr lang="en-US" b="1" cap="none" spc="0" dirty="0">
                <a:ln w="22225">
                  <a:solidFill>
                    <a:schemeClr val="accent2"/>
                  </a:solidFill>
                  <a:prstDash val="solid"/>
                </a:ln>
                <a:solidFill>
                  <a:schemeClr val="accent2">
                    <a:lumMod val="40000"/>
                    <a:lumOff val="60000"/>
                  </a:schemeClr>
                </a:solidFill>
                <a:effectLst/>
              </a:rPr>
              <a:t>B. Dec. 18 1878</a:t>
            </a:r>
          </a:p>
          <a:p>
            <a:pPr algn="ctr"/>
            <a:r>
              <a:rPr lang="en-US" b="1" dirty="0">
                <a:ln w="22225">
                  <a:solidFill>
                    <a:schemeClr val="accent2"/>
                  </a:solidFill>
                  <a:prstDash val="solid"/>
                </a:ln>
                <a:solidFill>
                  <a:schemeClr val="accent2">
                    <a:lumMod val="40000"/>
                    <a:lumOff val="60000"/>
                  </a:schemeClr>
                </a:solidFill>
              </a:rPr>
              <a:t>C. Dec. 16 1777</a:t>
            </a:r>
          </a:p>
          <a:p>
            <a:pPr algn="ctr"/>
            <a:r>
              <a:rPr lang="en-US" b="1" cap="none" spc="0" dirty="0">
                <a:ln w="22225">
                  <a:solidFill>
                    <a:schemeClr val="accent2"/>
                  </a:solidFill>
                  <a:prstDash val="solid"/>
                </a:ln>
                <a:solidFill>
                  <a:schemeClr val="accent2">
                    <a:lumMod val="40000"/>
                    <a:lumOff val="60000"/>
                  </a:schemeClr>
                </a:solidFill>
                <a:effectLst/>
              </a:rPr>
              <a:t>D. Dec. 18 1877</a:t>
            </a:r>
          </a:p>
        </p:txBody>
      </p:sp>
      <p:pic>
        <p:nvPicPr>
          <p:cNvPr id="7" name="Picture 6">
            <a:extLst>
              <a:ext uri="{FF2B5EF4-FFF2-40B4-BE49-F238E27FC236}">
                <a16:creationId xmlns:a16="http://schemas.microsoft.com/office/drawing/2014/main" id="{88ABDC50-3FE4-4AF8-A133-6958828479F4}"/>
              </a:ext>
            </a:extLst>
          </p:cNvPr>
          <p:cNvPicPr>
            <a:picLocks noChangeAspect="1"/>
          </p:cNvPicPr>
          <p:nvPr/>
        </p:nvPicPr>
        <p:blipFill>
          <a:blip r:embed="rId5"/>
          <a:stretch>
            <a:fillRect/>
          </a:stretch>
        </p:blipFill>
        <p:spPr>
          <a:xfrm>
            <a:off x="8244345" y="3945819"/>
            <a:ext cx="848072" cy="3092202"/>
          </a:xfrm>
          <a:prstGeom prst="rect">
            <a:avLst/>
          </a:prstGeom>
        </p:spPr>
      </p:pic>
      <p:sp>
        <p:nvSpPr>
          <p:cNvPr id="12" name="Rectangle 11">
            <a:extLst>
              <a:ext uri="{FF2B5EF4-FFF2-40B4-BE49-F238E27FC236}">
                <a16:creationId xmlns:a16="http://schemas.microsoft.com/office/drawing/2014/main" id="{33DB77D0-DEBD-45FF-860F-0CC9C4739062}"/>
              </a:ext>
            </a:extLst>
          </p:cNvPr>
          <p:cNvSpPr/>
          <p:nvPr/>
        </p:nvSpPr>
        <p:spPr>
          <a:xfrm>
            <a:off x="4843941" y="2494140"/>
            <a:ext cx="3735171" cy="1451679"/>
          </a:xfrm>
          <a:prstGeom prst="rect">
            <a:avLst/>
          </a:prstGeom>
        </p:spPr>
        <p:txBody>
          <a:bodyPr wrap="square">
            <a:spAutoFit/>
          </a:bodyPr>
          <a:lstStyle/>
          <a:p>
            <a:pPr lvl="0" algn="ctr" defTabSz="914400">
              <a:spcBef>
                <a:spcPts val="1000"/>
              </a:spcBef>
              <a:buClr>
                <a:srgbClr val="9BAFB5"/>
              </a:buClr>
            </a:pPr>
            <a:r>
              <a:rPr lang="en-US" sz="2000" dirty="0">
                <a:solidFill>
                  <a:srgbClr val="000000">
                    <a:lumMod val="85000"/>
                    <a:lumOff val="15000"/>
                  </a:srgbClr>
                </a:solidFill>
                <a:latin typeface="KG Second Chances Sketch" panose="02000000000000000000" pitchFamily="2" charset="0"/>
              </a:rPr>
              <a:t>Virginia was the 1</a:t>
            </a:r>
            <a:r>
              <a:rPr lang="en-US" sz="2000" baseline="30000" dirty="0">
                <a:solidFill>
                  <a:srgbClr val="000000">
                    <a:lumMod val="85000"/>
                    <a:lumOff val="15000"/>
                  </a:srgbClr>
                </a:solidFill>
                <a:latin typeface="KG Second Chances Sketch" panose="02000000000000000000" pitchFamily="2" charset="0"/>
              </a:rPr>
              <a:t>st</a:t>
            </a:r>
            <a:r>
              <a:rPr lang="en-US" sz="2000" dirty="0">
                <a:solidFill>
                  <a:srgbClr val="000000">
                    <a:lumMod val="85000"/>
                    <a:lumOff val="15000"/>
                  </a:srgbClr>
                </a:solidFill>
                <a:latin typeface="KG Second Chances Sketch" panose="02000000000000000000" pitchFamily="2" charset="0"/>
              </a:rPr>
              <a:t> state to ratify the Articles of Confederation on</a:t>
            </a:r>
          </a:p>
          <a:p>
            <a:pPr lvl="0" algn="ctr" defTabSz="914400">
              <a:spcBef>
                <a:spcPts val="1000"/>
              </a:spcBef>
              <a:buClr>
                <a:srgbClr val="9BAFB5"/>
              </a:buClr>
            </a:pPr>
            <a:r>
              <a:rPr lang="en-US" sz="2000" dirty="0">
                <a:solidFill>
                  <a:srgbClr val="000000">
                    <a:lumMod val="85000"/>
                    <a:lumOff val="15000"/>
                  </a:srgbClr>
                </a:solidFill>
                <a:latin typeface="KG Second Chances Sketch" panose="02000000000000000000" pitchFamily="2" charset="0"/>
              </a:rPr>
              <a:t> Dec. </a:t>
            </a:r>
            <a:r>
              <a:rPr lang="en-US" sz="2000" dirty="0">
                <a:solidFill>
                  <a:srgbClr val="000000">
                    <a:lumMod val="85000"/>
                    <a:lumOff val="15000"/>
                  </a:srgbClr>
                </a:solidFill>
                <a:latin typeface="Wingdings 3" panose="05040102010807070707" pitchFamily="18" charset="2"/>
              </a:rPr>
              <a:t>1 6 1 7 7 7</a:t>
            </a:r>
          </a:p>
        </p:txBody>
      </p:sp>
      <p:cxnSp>
        <p:nvCxnSpPr>
          <p:cNvPr id="13" name="Straight Arrow Connector 12">
            <a:extLst>
              <a:ext uri="{FF2B5EF4-FFF2-40B4-BE49-F238E27FC236}">
                <a16:creationId xmlns:a16="http://schemas.microsoft.com/office/drawing/2014/main" id="{928D3FC3-E1FA-4C05-8765-C2E39220A3D2}"/>
              </a:ext>
            </a:extLst>
          </p:cNvPr>
          <p:cNvCxnSpPr>
            <a:cxnSpLocks/>
          </p:cNvCxnSpPr>
          <p:nvPr/>
        </p:nvCxnSpPr>
        <p:spPr>
          <a:xfrm>
            <a:off x="4854518" y="2619814"/>
            <a:ext cx="28767" cy="4238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8BCB0-75FB-4393-8D6B-0A5BD94BE649}"/>
              </a:ext>
            </a:extLst>
          </p:cNvPr>
          <p:cNvPicPr>
            <a:picLocks noChangeAspect="1"/>
          </p:cNvPicPr>
          <p:nvPr/>
        </p:nvPicPr>
        <p:blipFill>
          <a:blip r:embed="rId6"/>
          <a:stretch>
            <a:fillRect/>
          </a:stretch>
        </p:blipFill>
        <p:spPr>
          <a:xfrm>
            <a:off x="0" y="30892"/>
            <a:ext cx="2620025" cy="2207543"/>
          </a:xfrm>
          <a:prstGeom prst="rect">
            <a:avLst/>
          </a:prstGeom>
        </p:spPr>
      </p:pic>
    </p:spTree>
    <p:extLst>
      <p:ext uri="{BB962C8B-B14F-4D97-AF65-F5344CB8AC3E}">
        <p14:creationId xmlns:p14="http://schemas.microsoft.com/office/powerpoint/2010/main" val="9794424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709866"/>
          </a:xfrm>
        </p:spPr>
        <p:txBody>
          <a:bodyPr>
            <a:noAutofit/>
          </a:bodyPr>
          <a:lstStyle/>
          <a:p>
            <a:pPr lvl="0"/>
            <a:r>
              <a:rPr lang="en-US" sz="3200" b="1" dirty="0"/>
              <a:t>4. States Acted as Separate Countries:</a:t>
            </a:r>
            <a:br>
              <a:rPr lang="en-US" sz="3200" b="1" dirty="0"/>
            </a:br>
            <a:r>
              <a:rPr lang="en-US" sz="3200" b="1" dirty="0"/>
              <a:t>Historical Circumstances </a:t>
            </a:r>
          </a:p>
        </p:txBody>
      </p:sp>
      <p:sp>
        <p:nvSpPr>
          <p:cNvPr id="3" name="Content Placeholder 2"/>
          <p:cNvSpPr>
            <a:spLocks noGrp="1"/>
          </p:cNvSpPr>
          <p:nvPr>
            <p:ph idx="1"/>
          </p:nvPr>
        </p:nvSpPr>
        <p:spPr>
          <a:xfrm>
            <a:off x="1" y="1709866"/>
            <a:ext cx="9143999" cy="5148134"/>
          </a:xfrm>
        </p:spPr>
        <p:txBody>
          <a:bodyPr>
            <a:normAutofit/>
          </a:bodyPr>
          <a:lstStyle/>
          <a:p>
            <a:pPr lvl="0">
              <a:buFont typeface="Wingdings" panose="05000000000000000000" pitchFamily="2" charset="2"/>
              <a:buChar char="q"/>
            </a:pPr>
            <a:r>
              <a:rPr lang="en-US" sz="3200" dirty="0"/>
              <a:t>States drafted their own </a:t>
            </a:r>
            <a:r>
              <a:rPr lang="en-US" sz="3200" b="1" u="sng" dirty="0">
                <a:solidFill>
                  <a:srgbClr val="0070C0"/>
                </a:solidFill>
              </a:rPr>
              <a:t>treaties &amp; trade</a:t>
            </a:r>
            <a:r>
              <a:rPr lang="en-US" sz="3200" u="sng" dirty="0"/>
              <a:t> </a:t>
            </a:r>
            <a:r>
              <a:rPr lang="en-US" sz="3200" dirty="0"/>
              <a:t>agreements with foreign nations.</a:t>
            </a:r>
          </a:p>
          <a:p>
            <a:pPr lvl="0">
              <a:buFont typeface="Wingdings" panose="05000000000000000000" pitchFamily="2" charset="2"/>
              <a:buChar char="q"/>
            </a:pPr>
            <a:r>
              <a:rPr lang="en-US" sz="3200" dirty="0"/>
              <a:t>States argued over </a:t>
            </a:r>
            <a:r>
              <a:rPr lang="en-US" sz="3200" b="1" u="sng" dirty="0">
                <a:solidFill>
                  <a:srgbClr val="0070C0"/>
                </a:solidFill>
              </a:rPr>
              <a:t>western</a:t>
            </a:r>
            <a:r>
              <a:rPr lang="en-US" sz="3200" dirty="0"/>
              <a:t> land claims and other land disputes.</a:t>
            </a:r>
          </a:p>
          <a:p>
            <a:pPr>
              <a:buFont typeface="Wingdings" panose="05000000000000000000" pitchFamily="2" charset="2"/>
              <a:buChar char="q"/>
            </a:pPr>
            <a:r>
              <a:rPr lang="en-US" sz="3200" b="1" u="sng" dirty="0">
                <a:solidFill>
                  <a:srgbClr val="0070C0"/>
                </a:solidFill>
              </a:rPr>
              <a:t>No one person </a:t>
            </a:r>
            <a:r>
              <a:rPr lang="en-US" sz="3200" dirty="0"/>
              <a:t>to make important decisions during </a:t>
            </a:r>
            <a:r>
              <a:rPr lang="en-US" sz="3200" b="1" u="sng" dirty="0">
                <a:solidFill>
                  <a:srgbClr val="0070C0"/>
                </a:solidFill>
              </a:rPr>
              <a:t>emergencies</a:t>
            </a:r>
            <a:r>
              <a:rPr lang="en-US" sz="3200" u="sng" dirty="0"/>
              <a:t> </a:t>
            </a:r>
            <a:r>
              <a:rPr lang="en-US" sz="3200" dirty="0"/>
              <a:t>or help settle problems </a:t>
            </a:r>
            <a:r>
              <a:rPr lang="en-US" sz="3200" b="1" u="sng" dirty="0">
                <a:solidFill>
                  <a:srgbClr val="0070C0"/>
                </a:solidFill>
              </a:rPr>
              <a:t>between states or other countries</a:t>
            </a:r>
            <a:r>
              <a:rPr lang="en-US" sz="3200" b="1" dirty="0">
                <a:solidFill>
                  <a:srgbClr val="0070C0"/>
                </a:solidFill>
              </a:rPr>
              <a:t>.</a:t>
            </a:r>
          </a:p>
          <a:p>
            <a:pPr>
              <a:buFont typeface="Wingdings" panose="05000000000000000000" pitchFamily="2" charset="2"/>
              <a:buChar char="q"/>
            </a:pPr>
            <a:r>
              <a:rPr lang="en-US" sz="3200" dirty="0"/>
              <a:t>Federal government </a:t>
            </a:r>
            <a:r>
              <a:rPr lang="en-US" sz="3200" b="1" u="sng" dirty="0">
                <a:solidFill>
                  <a:srgbClr val="0070C0"/>
                </a:solidFill>
              </a:rPr>
              <a:t>could pass laws</a:t>
            </a:r>
            <a:r>
              <a:rPr lang="en-US" sz="3200" dirty="0"/>
              <a:t>, but </a:t>
            </a:r>
            <a:r>
              <a:rPr lang="en-US" sz="3200" b="1" u="sng" dirty="0">
                <a:solidFill>
                  <a:srgbClr val="0070C0"/>
                </a:solidFill>
              </a:rPr>
              <a:t>not enforce</a:t>
            </a:r>
            <a:r>
              <a:rPr lang="en-US" sz="3200" b="1" dirty="0">
                <a:solidFill>
                  <a:srgbClr val="0070C0"/>
                </a:solidFill>
              </a:rPr>
              <a:t> </a:t>
            </a:r>
            <a:r>
              <a:rPr lang="en-US" sz="3200" dirty="0"/>
              <a:t>them.</a:t>
            </a:r>
          </a:p>
          <a:p>
            <a:pPr marL="0" indent="0">
              <a:buNone/>
            </a:pPr>
            <a:endParaRPr lang="en-US" sz="2400" b="1" u="sng" dirty="0"/>
          </a:p>
          <a:p>
            <a:pPr lvl="0">
              <a:buFont typeface="Wingdings" panose="05000000000000000000" pitchFamily="2" charset="2"/>
              <a:buChar char="Ø"/>
            </a:pPr>
            <a:endParaRPr lang="en-US" sz="2400" b="1" dirty="0"/>
          </a:p>
          <a:p>
            <a:pPr lvl="0">
              <a:buFont typeface="Wingdings" panose="05000000000000000000" pitchFamily="2" charset="2"/>
              <a:buChar char="Ø"/>
            </a:pPr>
            <a:endParaRPr lang="en-US" sz="2400" b="1" dirty="0"/>
          </a:p>
          <a:p>
            <a:endParaRPr lang="en-US" sz="2000" b="1" dirty="0"/>
          </a:p>
        </p:txBody>
      </p:sp>
    </p:spTree>
    <p:extLst>
      <p:ext uri="{BB962C8B-B14F-4D97-AF65-F5344CB8AC3E}">
        <p14:creationId xmlns:p14="http://schemas.microsoft.com/office/powerpoint/2010/main" val="14606201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709866"/>
            <a:ext cx="9143999" cy="5148134"/>
          </a:xfrm>
        </p:spPr>
        <p:txBody>
          <a:bodyPr>
            <a:noAutofit/>
          </a:bodyPr>
          <a:lstStyle/>
          <a:p>
            <a:pPr lvl="0">
              <a:buFont typeface="Wingdings" panose="05000000000000000000" pitchFamily="2" charset="2"/>
              <a:buChar char="Ø"/>
            </a:pPr>
            <a:r>
              <a:rPr lang="en-US" sz="2900" dirty="0"/>
              <a:t>Foreign nations had to deal with 13 </a:t>
            </a:r>
            <a:r>
              <a:rPr lang="en-US" sz="2900" b="1" u="sng" dirty="0">
                <a:solidFill>
                  <a:srgbClr val="0070C0"/>
                </a:solidFill>
              </a:rPr>
              <a:t>separate countries </a:t>
            </a:r>
            <a:r>
              <a:rPr lang="en-US" sz="2900" dirty="0"/>
              <a:t>(states) to secure trade agreements with the U.S.</a:t>
            </a:r>
          </a:p>
          <a:p>
            <a:pPr lvl="0">
              <a:buFont typeface="Wingdings" panose="05000000000000000000" pitchFamily="2" charset="2"/>
              <a:buChar char="Ø"/>
            </a:pPr>
            <a:r>
              <a:rPr lang="en-US" sz="2900" dirty="0"/>
              <a:t>New York and New Hampshire almost went to </a:t>
            </a:r>
            <a:r>
              <a:rPr lang="en-US" sz="2900" b="1" u="sng" dirty="0">
                <a:solidFill>
                  <a:srgbClr val="0070C0"/>
                </a:solidFill>
              </a:rPr>
              <a:t>war over Vermont</a:t>
            </a:r>
            <a:r>
              <a:rPr lang="en-US" sz="2900" u="sng" dirty="0"/>
              <a:t>.</a:t>
            </a:r>
          </a:p>
          <a:p>
            <a:pPr lvl="0">
              <a:buFont typeface="Wingdings" panose="05000000000000000000" pitchFamily="2" charset="2"/>
              <a:buChar char="Ø"/>
            </a:pPr>
            <a:r>
              <a:rPr lang="en-US" sz="2900" dirty="0"/>
              <a:t>7 of the 13 states had </a:t>
            </a:r>
            <a:r>
              <a:rPr lang="en-US" sz="2900" b="1" u="sng" dirty="0">
                <a:solidFill>
                  <a:srgbClr val="0070C0"/>
                </a:solidFill>
              </a:rPr>
              <a:t>western land claims</a:t>
            </a:r>
            <a:r>
              <a:rPr lang="en-US" sz="2900" b="1" dirty="0">
                <a:solidFill>
                  <a:srgbClr val="0070C0"/>
                </a:solidFill>
              </a:rPr>
              <a:t>.</a:t>
            </a:r>
          </a:p>
          <a:p>
            <a:pPr lvl="0">
              <a:buFont typeface="Wingdings" panose="05000000000000000000" pitchFamily="2" charset="2"/>
              <a:buChar char="Ø"/>
            </a:pPr>
            <a:r>
              <a:rPr lang="en-US" sz="2900" dirty="0"/>
              <a:t>Maryland refused to join the U.S. if Virginia and others did not </a:t>
            </a:r>
            <a:r>
              <a:rPr lang="en-US" sz="2900" b="1" u="sng" dirty="0">
                <a:solidFill>
                  <a:srgbClr val="0070C0"/>
                </a:solidFill>
              </a:rPr>
              <a:t>cede</a:t>
            </a:r>
            <a:r>
              <a:rPr lang="en-US" sz="2900" u="sng" dirty="0"/>
              <a:t> </a:t>
            </a:r>
            <a:r>
              <a:rPr lang="en-US" sz="2900" dirty="0"/>
              <a:t>(give up) there western land claims.</a:t>
            </a:r>
          </a:p>
          <a:p>
            <a:pPr lvl="0">
              <a:buFont typeface="Wingdings" panose="05000000000000000000" pitchFamily="2" charset="2"/>
              <a:buChar char="Ø"/>
            </a:pPr>
            <a:r>
              <a:rPr lang="en-US" sz="2900" dirty="0"/>
              <a:t>If an emergency occurred the federal government could </a:t>
            </a:r>
            <a:r>
              <a:rPr lang="en-US" sz="2900" b="1" u="sng" dirty="0">
                <a:solidFill>
                  <a:srgbClr val="0070C0"/>
                </a:solidFill>
              </a:rPr>
              <a:t>not respond quickly</a:t>
            </a:r>
            <a:r>
              <a:rPr lang="en-US" sz="2900" b="1" dirty="0">
                <a:solidFill>
                  <a:srgbClr val="0070C0"/>
                </a:solidFill>
              </a:rPr>
              <a:t>. </a:t>
            </a:r>
          </a:p>
          <a:p>
            <a:pPr marL="0" indent="0">
              <a:buNone/>
            </a:pPr>
            <a:endParaRPr lang="en-US" sz="2900" b="1" dirty="0"/>
          </a:p>
          <a:p>
            <a:endParaRPr lang="en-US" sz="2900" b="1" dirty="0"/>
          </a:p>
        </p:txBody>
      </p:sp>
      <p:sp>
        <p:nvSpPr>
          <p:cNvPr id="6" name="Title 1">
            <a:extLst>
              <a:ext uri="{FF2B5EF4-FFF2-40B4-BE49-F238E27FC236}">
                <a16:creationId xmlns:a16="http://schemas.microsoft.com/office/drawing/2014/main" id="{63A8BB25-C451-487A-8190-A1777AB8FF5D}"/>
              </a:ext>
            </a:extLst>
          </p:cNvPr>
          <p:cNvSpPr>
            <a:spLocks noGrp="1"/>
          </p:cNvSpPr>
          <p:nvPr>
            <p:ph type="title"/>
          </p:nvPr>
        </p:nvSpPr>
        <p:spPr>
          <a:xfrm>
            <a:off x="0" y="0"/>
            <a:ext cx="9143999" cy="1709866"/>
          </a:xfrm>
        </p:spPr>
        <p:txBody>
          <a:bodyPr>
            <a:noAutofit/>
          </a:bodyPr>
          <a:lstStyle/>
          <a:p>
            <a:pPr lvl="0"/>
            <a:r>
              <a:rPr lang="en-US" sz="3200" b="1" dirty="0"/>
              <a:t>4. States Acted as Separate Countries:</a:t>
            </a:r>
            <a:br>
              <a:rPr lang="en-US" sz="3200" b="1" dirty="0"/>
            </a:br>
            <a:r>
              <a:rPr lang="en-US" sz="3200" b="1" dirty="0"/>
              <a:t>Historical Circumstances </a:t>
            </a:r>
          </a:p>
        </p:txBody>
      </p:sp>
    </p:spTree>
    <p:extLst>
      <p:ext uri="{BB962C8B-B14F-4D97-AF65-F5344CB8AC3E}">
        <p14:creationId xmlns:p14="http://schemas.microsoft.com/office/powerpoint/2010/main" val="37620090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5A6E-C3C3-4887-A6E9-F96CD397CF0E}"/>
              </a:ext>
            </a:extLst>
          </p:cNvPr>
          <p:cNvSpPr>
            <a:spLocks noGrp="1"/>
          </p:cNvSpPr>
          <p:nvPr>
            <p:ph type="title"/>
          </p:nvPr>
        </p:nvSpPr>
        <p:spPr>
          <a:xfrm>
            <a:off x="2405646" y="403001"/>
            <a:ext cx="3952073" cy="1188720"/>
          </a:xfrm>
        </p:spPr>
        <p:txBody>
          <a:bodyPr/>
          <a:lstStyle/>
          <a:p>
            <a:r>
              <a:rPr lang="en-US" dirty="0"/>
              <a:t>Station 6</a:t>
            </a:r>
          </a:p>
        </p:txBody>
      </p:sp>
      <p:sp>
        <p:nvSpPr>
          <p:cNvPr id="3" name="Content Placeholder 2">
            <a:extLst>
              <a:ext uri="{FF2B5EF4-FFF2-40B4-BE49-F238E27FC236}">
                <a16:creationId xmlns:a16="http://schemas.microsoft.com/office/drawing/2014/main" id="{98C2330F-58F5-4C44-87C4-1F7E01957A18}"/>
              </a:ext>
            </a:extLst>
          </p:cNvPr>
          <p:cNvSpPr>
            <a:spLocks noGrp="1"/>
          </p:cNvSpPr>
          <p:nvPr>
            <p:ph idx="1"/>
          </p:nvPr>
        </p:nvSpPr>
        <p:spPr>
          <a:xfrm>
            <a:off x="6162842" y="2722113"/>
            <a:ext cx="1124124" cy="4337222"/>
          </a:xfrm>
        </p:spPr>
        <p:txBody>
          <a:bodyPr>
            <a:normAutofit/>
          </a:bodyPr>
          <a:lstStyle/>
          <a:p>
            <a:endParaRPr lang="en-US" dirty="0"/>
          </a:p>
          <a:p>
            <a:r>
              <a:rPr lang="en-US" dirty="0">
                <a:latin typeface="Wingdings 3" panose="05040102010807070707" pitchFamily="18" charset="2"/>
              </a:rPr>
              <a:t>1 </a:t>
            </a:r>
            <a:r>
              <a:rPr lang="en-US" dirty="0">
                <a:latin typeface="KG Second Chances Sketch" panose="02000000000000000000" pitchFamily="2" charset="0"/>
              </a:rPr>
              <a:t>1</a:t>
            </a:r>
          </a:p>
          <a:p>
            <a:r>
              <a:rPr lang="en-US" dirty="0">
                <a:latin typeface="Wingdings 3" panose="05040102010807070707" pitchFamily="18" charset="2"/>
              </a:rPr>
              <a:t>2 </a:t>
            </a:r>
            <a:r>
              <a:rPr lang="en-US" dirty="0">
                <a:latin typeface="KG Second Chances Sketch" panose="02000000000000000000" pitchFamily="2" charset="0"/>
              </a:rPr>
              <a:t>2</a:t>
            </a:r>
          </a:p>
          <a:p>
            <a:r>
              <a:rPr lang="en-US" dirty="0">
                <a:latin typeface="Wingdings 3" panose="05040102010807070707" pitchFamily="18" charset="2"/>
              </a:rPr>
              <a:t>3 </a:t>
            </a:r>
            <a:r>
              <a:rPr lang="en-US" dirty="0">
                <a:latin typeface="KG Second Chances Sketch" panose="02000000000000000000" pitchFamily="2" charset="0"/>
              </a:rPr>
              <a:t>3</a:t>
            </a:r>
          </a:p>
          <a:p>
            <a:r>
              <a:rPr lang="en-US" dirty="0">
                <a:latin typeface="Wingdings 3" panose="05040102010807070707" pitchFamily="18" charset="2"/>
              </a:rPr>
              <a:t>4 </a:t>
            </a:r>
            <a:r>
              <a:rPr lang="en-US" dirty="0">
                <a:latin typeface="KG Second Chances Sketch" panose="02000000000000000000" pitchFamily="2" charset="0"/>
              </a:rPr>
              <a:t> 4</a:t>
            </a:r>
          </a:p>
          <a:p>
            <a:r>
              <a:rPr lang="en-US" dirty="0">
                <a:latin typeface="Wingdings 3" panose="05040102010807070707" pitchFamily="18" charset="2"/>
              </a:rPr>
              <a:t>5 </a:t>
            </a:r>
            <a:r>
              <a:rPr lang="en-US" dirty="0">
                <a:latin typeface="KG Second Chances Sketch" panose="02000000000000000000" pitchFamily="2" charset="0"/>
              </a:rPr>
              <a:t> 5</a:t>
            </a:r>
          </a:p>
          <a:p>
            <a:r>
              <a:rPr lang="en-US" dirty="0">
                <a:latin typeface="Wingdings 3" panose="05040102010807070707" pitchFamily="18" charset="2"/>
              </a:rPr>
              <a:t>6 </a:t>
            </a:r>
            <a:r>
              <a:rPr lang="en-US" dirty="0">
                <a:latin typeface="KG Second Chances Sketch" panose="02000000000000000000" pitchFamily="2" charset="0"/>
              </a:rPr>
              <a:t> 6  </a:t>
            </a:r>
          </a:p>
          <a:p>
            <a:r>
              <a:rPr lang="en-US" dirty="0">
                <a:latin typeface="Wingdings 3" panose="05040102010807070707" pitchFamily="18" charset="2"/>
              </a:rPr>
              <a:t>7 </a:t>
            </a:r>
            <a:r>
              <a:rPr lang="en-US" dirty="0">
                <a:latin typeface="KG Second Chances Sketch" panose="02000000000000000000" pitchFamily="2" charset="0"/>
              </a:rPr>
              <a:t> 7 </a:t>
            </a:r>
          </a:p>
          <a:p>
            <a:r>
              <a:rPr lang="en-US" dirty="0">
                <a:latin typeface="Wingdings 3" panose="05040102010807070707" pitchFamily="18" charset="2"/>
              </a:rPr>
              <a:t>8 </a:t>
            </a:r>
            <a:r>
              <a:rPr lang="en-US" dirty="0">
                <a:latin typeface="KG Second Chances Sketch" panose="02000000000000000000" pitchFamily="2" charset="0"/>
              </a:rPr>
              <a:t> 8</a:t>
            </a:r>
          </a:p>
          <a:p>
            <a:r>
              <a:rPr lang="en-US" dirty="0">
                <a:latin typeface="Wingdings 3" panose="05040102010807070707" pitchFamily="18" charset="2"/>
              </a:rPr>
              <a:t>9 </a:t>
            </a:r>
            <a:r>
              <a:rPr lang="en-US" dirty="0">
                <a:latin typeface="KG Second Chances Sketch" panose="02000000000000000000" pitchFamily="2" charset="0"/>
              </a:rPr>
              <a:t> 9</a:t>
            </a:r>
          </a:p>
          <a:p>
            <a:pPr marL="0" indent="0">
              <a:buNone/>
            </a:pPr>
            <a:endParaRPr lang="en-US" dirty="0">
              <a:latin typeface="Wingdings 2" panose="05020102010507070707" pitchFamily="18" charset="2"/>
            </a:endParaRPr>
          </a:p>
        </p:txBody>
      </p:sp>
      <p:sp>
        <p:nvSpPr>
          <p:cNvPr id="4" name="Rectangle 3">
            <a:extLst>
              <a:ext uri="{FF2B5EF4-FFF2-40B4-BE49-F238E27FC236}">
                <a16:creationId xmlns:a16="http://schemas.microsoft.com/office/drawing/2014/main" id="{4D949445-C09A-43B9-8D97-9BBF93F4410A}"/>
              </a:ext>
            </a:extLst>
          </p:cNvPr>
          <p:cNvSpPr/>
          <p:nvPr/>
        </p:nvSpPr>
        <p:spPr>
          <a:xfrm>
            <a:off x="1039179" y="2074019"/>
            <a:ext cx="6685005" cy="707886"/>
          </a:xfrm>
          <a:prstGeom prst="rect">
            <a:avLst/>
          </a:prstGeom>
        </p:spPr>
        <p:txBody>
          <a:bodyPr wrap="square">
            <a:spAutoFit/>
          </a:bodyPr>
          <a:lstStyle/>
          <a:p>
            <a:pPr marL="228600" lvl="0" indent="-228600" defTabSz="914400">
              <a:spcBef>
                <a:spcPts val="1000"/>
              </a:spcBef>
              <a:buClr>
                <a:srgbClr val="9BAFB5"/>
              </a:buClr>
              <a:buFont typeface="Arial" panose="020B0604020202020204" pitchFamily="34" charset="0"/>
              <a:buChar char="•"/>
            </a:pPr>
            <a:r>
              <a:rPr lang="en-US" sz="2000" dirty="0">
                <a:solidFill>
                  <a:srgbClr val="000000">
                    <a:lumMod val="85000"/>
                    <a:lumOff val="15000"/>
                  </a:srgbClr>
                </a:solidFill>
                <a:latin typeface="KG Second Chances Sketch" panose="02000000000000000000" pitchFamily="2" charset="0"/>
              </a:rPr>
              <a:t>Virginia was the 1</a:t>
            </a:r>
            <a:r>
              <a:rPr lang="en-US" sz="2000" baseline="30000" dirty="0">
                <a:solidFill>
                  <a:srgbClr val="000000">
                    <a:lumMod val="85000"/>
                    <a:lumOff val="15000"/>
                  </a:srgbClr>
                </a:solidFill>
                <a:latin typeface="KG Second Chances Sketch" panose="02000000000000000000" pitchFamily="2" charset="0"/>
              </a:rPr>
              <a:t>st</a:t>
            </a:r>
            <a:r>
              <a:rPr lang="en-US" sz="2000" dirty="0">
                <a:solidFill>
                  <a:srgbClr val="000000">
                    <a:lumMod val="85000"/>
                    <a:lumOff val="15000"/>
                  </a:srgbClr>
                </a:solidFill>
                <a:latin typeface="KG Second Chances Sketch" panose="02000000000000000000" pitchFamily="2" charset="0"/>
              </a:rPr>
              <a:t> state to ratify the Articles of Confederation on Dec. </a:t>
            </a:r>
            <a:r>
              <a:rPr lang="en-US" sz="2000" dirty="0">
                <a:solidFill>
                  <a:srgbClr val="000000">
                    <a:lumMod val="85000"/>
                    <a:lumOff val="15000"/>
                  </a:srgbClr>
                </a:solidFill>
                <a:latin typeface="Wingdings 3" panose="05040102010807070707" pitchFamily="18" charset="2"/>
              </a:rPr>
              <a:t>1 6 1 7 7 7</a:t>
            </a:r>
          </a:p>
        </p:txBody>
      </p:sp>
      <p:pic>
        <p:nvPicPr>
          <p:cNvPr id="5" name="Picture 4">
            <a:extLst>
              <a:ext uri="{FF2B5EF4-FFF2-40B4-BE49-F238E27FC236}">
                <a16:creationId xmlns:a16="http://schemas.microsoft.com/office/drawing/2014/main" id="{797DEC46-87D6-468E-ADE8-A201558FDF67}"/>
              </a:ext>
            </a:extLst>
          </p:cNvPr>
          <p:cNvPicPr>
            <a:picLocks noChangeAspect="1"/>
          </p:cNvPicPr>
          <p:nvPr/>
        </p:nvPicPr>
        <p:blipFill>
          <a:blip r:embed="rId2"/>
          <a:stretch>
            <a:fillRect/>
          </a:stretch>
        </p:blipFill>
        <p:spPr>
          <a:xfrm>
            <a:off x="7130503" y="468711"/>
            <a:ext cx="1781424" cy="933580"/>
          </a:xfrm>
          <a:prstGeom prst="rect">
            <a:avLst/>
          </a:prstGeom>
        </p:spPr>
      </p:pic>
      <p:pic>
        <p:nvPicPr>
          <p:cNvPr id="6" name="Picture 5">
            <a:extLst>
              <a:ext uri="{FF2B5EF4-FFF2-40B4-BE49-F238E27FC236}">
                <a16:creationId xmlns:a16="http://schemas.microsoft.com/office/drawing/2014/main" id="{7E1D469A-CF4D-482F-B88E-2A8B8E092058}"/>
              </a:ext>
            </a:extLst>
          </p:cNvPr>
          <p:cNvPicPr>
            <a:picLocks noChangeAspect="1"/>
          </p:cNvPicPr>
          <p:nvPr/>
        </p:nvPicPr>
        <p:blipFill>
          <a:blip r:embed="rId3"/>
          <a:stretch>
            <a:fillRect/>
          </a:stretch>
        </p:blipFill>
        <p:spPr>
          <a:xfrm>
            <a:off x="0" y="341141"/>
            <a:ext cx="1632863" cy="1375794"/>
          </a:xfrm>
          <a:prstGeom prst="rect">
            <a:avLst/>
          </a:prstGeom>
        </p:spPr>
      </p:pic>
      <p:sp>
        <p:nvSpPr>
          <p:cNvPr id="7" name="TextBox 6">
            <a:extLst>
              <a:ext uri="{FF2B5EF4-FFF2-40B4-BE49-F238E27FC236}">
                <a16:creationId xmlns:a16="http://schemas.microsoft.com/office/drawing/2014/main" id="{15011A94-F336-4C1B-B820-4CA2B749E9A8}"/>
              </a:ext>
            </a:extLst>
          </p:cNvPr>
          <p:cNvSpPr txBox="1"/>
          <p:nvPr/>
        </p:nvSpPr>
        <p:spPr>
          <a:xfrm>
            <a:off x="901148" y="3219849"/>
            <a:ext cx="4536194" cy="830997"/>
          </a:xfrm>
          <a:prstGeom prst="rect">
            <a:avLst/>
          </a:prstGeom>
          <a:noFill/>
        </p:spPr>
        <p:txBody>
          <a:bodyPr wrap="square" rtlCol="0">
            <a:spAutoFit/>
          </a:bodyPr>
          <a:lstStyle/>
          <a:p>
            <a:r>
              <a:rPr lang="en-US" sz="1600" b="1" dirty="0"/>
              <a:t>Directions: Using the correct answer on page 12 select the correct response by “Breaking the Code” to figure out the date.  </a:t>
            </a:r>
          </a:p>
        </p:txBody>
      </p:sp>
      <p:sp>
        <p:nvSpPr>
          <p:cNvPr id="8" name="Rectangle 7">
            <a:extLst>
              <a:ext uri="{FF2B5EF4-FFF2-40B4-BE49-F238E27FC236}">
                <a16:creationId xmlns:a16="http://schemas.microsoft.com/office/drawing/2014/main" id="{30E4964A-8E60-493C-A6F2-2D6D77D05575}"/>
              </a:ext>
            </a:extLst>
          </p:cNvPr>
          <p:cNvSpPr/>
          <p:nvPr/>
        </p:nvSpPr>
        <p:spPr>
          <a:xfrm>
            <a:off x="2238838" y="4266328"/>
            <a:ext cx="2753639" cy="1815882"/>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A. Dec. 16 1778</a:t>
            </a:r>
          </a:p>
          <a:p>
            <a:pPr algn="ctr"/>
            <a:r>
              <a:rPr lang="en-US" sz="2800" b="1" cap="none" spc="0" dirty="0">
                <a:ln w="22225">
                  <a:solidFill>
                    <a:schemeClr val="accent2"/>
                  </a:solidFill>
                  <a:prstDash val="solid"/>
                </a:ln>
                <a:solidFill>
                  <a:schemeClr val="accent2">
                    <a:lumMod val="40000"/>
                    <a:lumOff val="60000"/>
                  </a:schemeClr>
                </a:solidFill>
                <a:effectLst/>
              </a:rPr>
              <a:t>B. Dec. 18 1878</a:t>
            </a:r>
          </a:p>
          <a:p>
            <a:pPr algn="ctr"/>
            <a:r>
              <a:rPr lang="en-US" sz="2800" b="1" dirty="0">
                <a:ln w="22225">
                  <a:solidFill>
                    <a:schemeClr val="accent2"/>
                  </a:solidFill>
                  <a:prstDash val="solid"/>
                </a:ln>
                <a:solidFill>
                  <a:schemeClr val="accent2">
                    <a:lumMod val="40000"/>
                    <a:lumOff val="60000"/>
                  </a:schemeClr>
                </a:solidFill>
              </a:rPr>
              <a:t>C. Dec. 16 1777</a:t>
            </a:r>
          </a:p>
          <a:p>
            <a:pPr algn="ctr"/>
            <a:r>
              <a:rPr lang="en-US" sz="2800" b="1" cap="none" spc="0" dirty="0">
                <a:ln w="22225">
                  <a:solidFill>
                    <a:schemeClr val="accent2"/>
                  </a:solidFill>
                  <a:prstDash val="solid"/>
                </a:ln>
                <a:solidFill>
                  <a:schemeClr val="accent2">
                    <a:lumMod val="40000"/>
                    <a:lumOff val="60000"/>
                  </a:schemeClr>
                </a:solidFill>
                <a:effectLst/>
              </a:rPr>
              <a:t>D. Dec. 18 1877</a:t>
            </a:r>
          </a:p>
        </p:txBody>
      </p:sp>
      <p:sp>
        <p:nvSpPr>
          <p:cNvPr id="9" name="Oval 8">
            <a:extLst>
              <a:ext uri="{FF2B5EF4-FFF2-40B4-BE49-F238E27FC236}">
                <a16:creationId xmlns:a16="http://schemas.microsoft.com/office/drawing/2014/main" id="{59FBDC5A-F8E9-4F40-8368-097967939BC4}"/>
              </a:ext>
            </a:extLst>
          </p:cNvPr>
          <p:cNvSpPr/>
          <p:nvPr/>
        </p:nvSpPr>
        <p:spPr>
          <a:xfrm>
            <a:off x="2165068" y="5142217"/>
            <a:ext cx="2901178" cy="493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9543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ohwy.com/history%20pictures/maps/land-cla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876" y="16779"/>
            <a:ext cx="5758248" cy="684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65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BC7C6-13A2-41C6-AC63-F0AFE9FEBF1A}"/>
              </a:ext>
            </a:extLst>
          </p:cNvPr>
          <p:cNvSpPr txBox="1">
            <a:spLocks/>
          </p:cNvSpPr>
          <p:nvPr/>
        </p:nvSpPr>
        <p:spPr>
          <a:xfrm>
            <a:off x="3137483" y="30892"/>
            <a:ext cx="6216582" cy="2351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pic>
        <p:nvPicPr>
          <p:cNvPr id="17410" name="Picture 2" descr="Image result for thinglink">
            <a:extLst>
              <a:ext uri="{FF2B5EF4-FFF2-40B4-BE49-F238E27FC236}">
                <a16:creationId xmlns:a16="http://schemas.microsoft.com/office/drawing/2014/main" id="{C4FB7491-9CC1-4BF6-8549-30CCAF9BA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048" y="5345609"/>
            <a:ext cx="1872559" cy="10533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923F6BC-306B-440A-AF4D-6F49DC68E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674" y="3735437"/>
            <a:ext cx="941223" cy="9412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E51F5BF-5420-4471-A20A-F214084AF9F6}"/>
              </a:ext>
            </a:extLst>
          </p:cNvPr>
          <p:cNvSpPr/>
          <p:nvPr/>
        </p:nvSpPr>
        <p:spPr>
          <a:xfrm>
            <a:off x="6042454" y="3415674"/>
            <a:ext cx="3101545" cy="1643527"/>
          </a:xfrm>
          <a:prstGeom prst="rect">
            <a:avLst/>
          </a:prstGeom>
        </p:spPr>
        <p:txBody>
          <a:bodyPr wrap="square">
            <a:spAutoFit/>
          </a:bodyPr>
          <a:lstStyle/>
          <a:p>
            <a:pPr algn="ctr">
              <a:lnSpc>
                <a:spcPct val="90000"/>
              </a:lnSpc>
              <a:spcAft>
                <a:spcPts val="600"/>
              </a:spcAft>
            </a:pPr>
            <a:r>
              <a:rPr lang="en-US" sz="2800" b="1" dirty="0">
                <a:latin typeface="KG Second Chances Sketch" panose="02000000000000000000" pitchFamily="2" charset="0"/>
                <a:ea typeface="KBCuriousSoul" panose="02000603000000000000" pitchFamily="2" charset="0"/>
              </a:rPr>
              <a:t>Articles of Confederation Mock Congress</a:t>
            </a:r>
          </a:p>
        </p:txBody>
      </p:sp>
      <p:pic>
        <p:nvPicPr>
          <p:cNvPr id="6" name="Picture 5">
            <a:extLst>
              <a:ext uri="{FF2B5EF4-FFF2-40B4-BE49-F238E27FC236}">
                <a16:creationId xmlns:a16="http://schemas.microsoft.com/office/drawing/2014/main" id="{F1CD38CF-CEE3-4DBD-A099-9086C6C0106B}"/>
              </a:ext>
            </a:extLst>
          </p:cNvPr>
          <p:cNvPicPr>
            <a:picLocks noChangeAspect="1"/>
          </p:cNvPicPr>
          <p:nvPr/>
        </p:nvPicPr>
        <p:blipFill>
          <a:blip r:embed="rId4"/>
          <a:stretch>
            <a:fillRect/>
          </a:stretch>
        </p:blipFill>
        <p:spPr>
          <a:xfrm>
            <a:off x="7242873" y="5345609"/>
            <a:ext cx="700705" cy="934273"/>
          </a:xfrm>
          <a:prstGeom prst="rect">
            <a:avLst/>
          </a:prstGeom>
        </p:spPr>
      </p:pic>
      <p:pic>
        <p:nvPicPr>
          <p:cNvPr id="7" name="Picture 6">
            <a:extLst>
              <a:ext uri="{FF2B5EF4-FFF2-40B4-BE49-F238E27FC236}">
                <a16:creationId xmlns:a16="http://schemas.microsoft.com/office/drawing/2014/main" id="{0EBBF35E-F661-4E1F-8E07-E6B66ACEBD51}"/>
              </a:ext>
            </a:extLst>
          </p:cNvPr>
          <p:cNvPicPr>
            <a:picLocks noChangeAspect="1"/>
          </p:cNvPicPr>
          <p:nvPr/>
        </p:nvPicPr>
        <p:blipFill>
          <a:blip r:embed="rId5"/>
          <a:stretch>
            <a:fillRect/>
          </a:stretch>
        </p:blipFill>
        <p:spPr>
          <a:xfrm>
            <a:off x="-2" y="30892"/>
            <a:ext cx="2676941" cy="2223222"/>
          </a:xfrm>
          <a:prstGeom prst="rect">
            <a:avLst/>
          </a:prstGeom>
        </p:spPr>
      </p:pic>
      <p:sp>
        <p:nvSpPr>
          <p:cNvPr id="11" name="TextBox 10">
            <a:extLst>
              <a:ext uri="{FF2B5EF4-FFF2-40B4-BE49-F238E27FC236}">
                <a16:creationId xmlns:a16="http://schemas.microsoft.com/office/drawing/2014/main" id="{A9885D96-A630-4A36-B7AF-CE233F84D5F7}"/>
              </a:ext>
            </a:extLst>
          </p:cNvPr>
          <p:cNvSpPr txBox="1"/>
          <p:nvPr/>
        </p:nvSpPr>
        <p:spPr>
          <a:xfrm>
            <a:off x="-2" y="2444787"/>
            <a:ext cx="3011247" cy="4401205"/>
          </a:xfrm>
          <a:prstGeom prst="rect">
            <a:avLst/>
          </a:prstGeom>
          <a:noFill/>
        </p:spPr>
        <p:txBody>
          <a:bodyPr wrap="square" rtlCol="0">
            <a:spAutoFit/>
          </a:bodyPr>
          <a:lstStyle/>
          <a:p>
            <a:pPr algn="ctr"/>
            <a:r>
              <a:rPr lang="en-US" sz="3200" b="1" dirty="0"/>
              <a:t>Station 7 Thing Link</a:t>
            </a:r>
          </a:p>
          <a:p>
            <a:pPr algn="ctr"/>
            <a:endParaRPr lang="en-US" dirty="0"/>
          </a:p>
          <a:p>
            <a:pPr algn="ctr"/>
            <a:r>
              <a:rPr lang="en-US" dirty="0"/>
              <a:t>Directions : using the Thing Link collect the notes on the </a:t>
            </a:r>
          </a:p>
          <a:p>
            <a:pPr algn="ctr"/>
            <a:r>
              <a:rPr lang="en-US" dirty="0"/>
              <a:t>Weakness of the </a:t>
            </a:r>
          </a:p>
          <a:p>
            <a:pPr algn="ctr"/>
            <a:r>
              <a:rPr lang="en-US" dirty="0"/>
              <a:t>Articles of Confederation by clicking on  the correct symbol</a:t>
            </a:r>
          </a:p>
          <a:p>
            <a:pPr algn="ctr"/>
            <a:endParaRPr lang="en-US" dirty="0"/>
          </a:p>
          <a:p>
            <a:pPr algn="ctr"/>
            <a:r>
              <a:rPr lang="en-US" dirty="0"/>
              <a:t>Get checked by the teacher for the Weakness</a:t>
            </a:r>
          </a:p>
          <a:p>
            <a:pPr algn="ctr"/>
            <a:endParaRPr lang="en-US" dirty="0"/>
          </a:p>
          <a:p>
            <a:pPr algn="ctr"/>
            <a:r>
              <a:rPr lang="en-US" dirty="0"/>
              <a:t>Receive a Puzzle Piece  </a:t>
            </a:r>
          </a:p>
        </p:txBody>
      </p:sp>
      <p:cxnSp>
        <p:nvCxnSpPr>
          <p:cNvPr id="12" name="Straight Connector 11">
            <a:extLst>
              <a:ext uri="{FF2B5EF4-FFF2-40B4-BE49-F238E27FC236}">
                <a16:creationId xmlns:a16="http://schemas.microsoft.com/office/drawing/2014/main" id="{7ECAF8AE-E05E-4D07-99B3-BFA3DC81D979}"/>
              </a:ext>
            </a:extLst>
          </p:cNvPr>
          <p:cNvCxnSpPr/>
          <p:nvPr/>
        </p:nvCxnSpPr>
        <p:spPr>
          <a:xfrm>
            <a:off x="3273287" y="2623930"/>
            <a:ext cx="0" cy="44129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7378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41" y="232054"/>
            <a:ext cx="8533582" cy="1050398"/>
          </a:xfrm>
        </p:spPr>
        <p:txBody>
          <a:bodyPr>
            <a:normAutofit fontScale="90000"/>
          </a:bodyPr>
          <a:lstStyle/>
          <a:p>
            <a:pPr lvl="0"/>
            <a:r>
              <a:rPr lang="en-US" sz="3100" b="1" dirty="0"/>
              <a:t>5. Each State Only Received 1 Vote:</a:t>
            </a:r>
            <a:br>
              <a:rPr lang="en-US" sz="3100" b="1" dirty="0"/>
            </a:br>
            <a:endParaRPr lang="en-US" dirty="0"/>
          </a:p>
        </p:txBody>
      </p:sp>
      <p:sp>
        <p:nvSpPr>
          <p:cNvPr id="3" name="Content Placeholder 2"/>
          <p:cNvSpPr>
            <a:spLocks noGrp="1"/>
          </p:cNvSpPr>
          <p:nvPr>
            <p:ph idx="1"/>
          </p:nvPr>
        </p:nvSpPr>
        <p:spPr>
          <a:xfrm>
            <a:off x="129747" y="1445741"/>
            <a:ext cx="9014254" cy="5412259"/>
          </a:xfrm>
        </p:spPr>
        <p:txBody>
          <a:bodyPr>
            <a:normAutofit/>
          </a:bodyPr>
          <a:lstStyle/>
          <a:p>
            <a:pPr marL="0" lvl="0" indent="0">
              <a:buNone/>
            </a:pPr>
            <a:r>
              <a:rPr lang="en-US" sz="2400" b="1" dirty="0"/>
              <a:t>CIRCUMSTANCS</a:t>
            </a:r>
          </a:p>
          <a:p>
            <a:pPr lvl="0">
              <a:buFont typeface="Wingdings" panose="05000000000000000000" pitchFamily="2" charset="2"/>
              <a:buChar char="q"/>
            </a:pPr>
            <a:r>
              <a:rPr lang="en-US" sz="2400" b="1" dirty="0"/>
              <a:t>Each state received only </a:t>
            </a:r>
            <a:r>
              <a:rPr lang="en-US" sz="2400" b="1" dirty="0">
                <a:solidFill>
                  <a:srgbClr val="0070C0"/>
                </a:solidFill>
              </a:rPr>
              <a:t>1 vote regardless </a:t>
            </a:r>
            <a:r>
              <a:rPr lang="en-US" sz="2400" b="1" dirty="0"/>
              <a:t>of their </a:t>
            </a:r>
            <a:r>
              <a:rPr lang="en-US" sz="2400" b="1" dirty="0">
                <a:solidFill>
                  <a:srgbClr val="0070C0"/>
                </a:solidFill>
              </a:rPr>
              <a:t>population</a:t>
            </a:r>
            <a:r>
              <a:rPr lang="en-US" sz="2400" b="1" dirty="0"/>
              <a:t>.</a:t>
            </a:r>
          </a:p>
          <a:p>
            <a:pPr lvl="0">
              <a:buFont typeface="Wingdings" panose="05000000000000000000" pitchFamily="2" charset="2"/>
              <a:buChar char="q"/>
            </a:pPr>
            <a:r>
              <a:rPr lang="en-US" sz="2400" b="1" dirty="0"/>
              <a:t>Laws had to pass with at </a:t>
            </a:r>
            <a:r>
              <a:rPr lang="en-US" sz="2400" b="1" dirty="0">
                <a:solidFill>
                  <a:srgbClr val="0070C0"/>
                </a:solidFill>
              </a:rPr>
              <a:t>least 9/13 </a:t>
            </a:r>
            <a:r>
              <a:rPr lang="en-US" sz="2400" b="1" dirty="0"/>
              <a:t>votes.</a:t>
            </a:r>
          </a:p>
          <a:p>
            <a:pPr marL="0" lvl="0" indent="0">
              <a:buNone/>
            </a:pPr>
            <a:endParaRPr lang="en-US" sz="2400" b="1" dirty="0"/>
          </a:p>
          <a:p>
            <a:pPr marL="0" lvl="0" indent="0">
              <a:buNone/>
            </a:pPr>
            <a:r>
              <a:rPr lang="en-US" sz="2400" b="1" dirty="0"/>
              <a:t>IMPACTS</a:t>
            </a:r>
          </a:p>
          <a:p>
            <a:pPr lvl="0">
              <a:buFont typeface="Wingdings" panose="05000000000000000000" pitchFamily="2" charset="2"/>
              <a:buChar char="Ø"/>
            </a:pPr>
            <a:r>
              <a:rPr lang="en-US" sz="2400" b="1" dirty="0"/>
              <a:t>Very </a:t>
            </a:r>
            <a:r>
              <a:rPr lang="en-US" sz="2400" b="1" dirty="0">
                <a:solidFill>
                  <a:srgbClr val="0070C0"/>
                </a:solidFill>
              </a:rPr>
              <a:t>few laws </a:t>
            </a:r>
            <a:r>
              <a:rPr lang="en-US" sz="2400" b="1" dirty="0"/>
              <a:t>were </a:t>
            </a:r>
            <a:r>
              <a:rPr lang="en-US" sz="2400" b="1" dirty="0">
                <a:solidFill>
                  <a:srgbClr val="0070C0"/>
                </a:solidFill>
              </a:rPr>
              <a:t>passed.</a:t>
            </a:r>
          </a:p>
          <a:p>
            <a:pPr lvl="0">
              <a:buFont typeface="Wingdings" panose="05000000000000000000" pitchFamily="2" charset="2"/>
              <a:buChar char="Ø"/>
            </a:pPr>
            <a:r>
              <a:rPr lang="en-US" sz="2400" b="1" dirty="0"/>
              <a:t>Americans were </a:t>
            </a:r>
            <a:r>
              <a:rPr lang="en-US" sz="2400" b="1" dirty="0">
                <a:solidFill>
                  <a:srgbClr val="0070C0"/>
                </a:solidFill>
              </a:rPr>
              <a:t>not equally represented.</a:t>
            </a:r>
          </a:p>
          <a:p>
            <a:pPr>
              <a:buFont typeface="Wingdings" panose="05000000000000000000" pitchFamily="2" charset="2"/>
              <a:buChar char="Ø"/>
            </a:pPr>
            <a:r>
              <a:rPr lang="en-US" sz="2400" b="1" dirty="0"/>
              <a:t>Example: Delaware, had the least amount of people, while Virginia had the largest amount of people.  However both states received the </a:t>
            </a:r>
            <a:r>
              <a:rPr lang="en-US" sz="2400" b="1" dirty="0">
                <a:solidFill>
                  <a:srgbClr val="0070C0"/>
                </a:solidFill>
              </a:rPr>
              <a:t>same </a:t>
            </a:r>
            <a:r>
              <a:rPr lang="en-US" sz="2400" b="1" dirty="0"/>
              <a:t>number of </a:t>
            </a:r>
            <a:r>
              <a:rPr lang="en-US" sz="2400" b="1" dirty="0">
                <a:solidFill>
                  <a:srgbClr val="0070C0"/>
                </a:solidFill>
              </a:rPr>
              <a:t>votes.</a:t>
            </a:r>
          </a:p>
        </p:txBody>
      </p:sp>
    </p:spTree>
    <p:extLst>
      <p:ext uri="{BB962C8B-B14F-4D97-AF65-F5344CB8AC3E}">
        <p14:creationId xmlns:p14="http://schemas.microsoft.com/office/powerpoint/2010/main" val="37857714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DE0705-3755-4B4E-8070-9F050798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B2C55-781F-4D78-9AB4-C907AA8CD28E}"/>
              </a:ext>
            </a:extLst>
          </p:cNvPr>
          <p:cNvSpPr>
            <a:spLocks noGrp="1"/>
          </p:cNvSpPr>
          <p:nvPr>
            <p:ph type="title"/>
          </p:nvPr>
        </p:nvSpPr>
        <p:spPr>
          <a:xfrm>
            <a:off x="1200150" y="4269282"/>
            <a:ext cx="6743700" cy="1264762"/>
          </a:xfrm>
        </p:spPr>
        <p:txBody>
          <a:bodyPr vert="horz" lIns="274320" tIns="182880" rIns="274320" bIns="182880" rtlCol="0" anchor="ctr" anchorCtr="1">
            <a:normAutofit/>
          </a:bodyPr>
          <a:lstStyle/>
          <a:p>
            <a:r>
              <a:rPr lang="en-US" sz="2800">
                <a:solidFill>
                  <a:srgbClr val="262626"/>
                </a:solidFill>
              </a:rPr>
              <a:t>Articles of Confederation Mock Congress</a:t>
            </a:r>
          </a:p>
        </p:txBody>
      </p:sp>
      <p:graphicFrame>
        <p:nvGraphicFramePr>
          <p:cNvPr id="4" name="Content Placeholder 3">
            <a:extLst>
              <a:ext uri="{FF2B5EF4-FFF2-40B4-BE49-F238E27FC236}">
                <a16:creationId xmlns:a16="http://schemas.microsoft.com/office/drawing/2014/main" id="{7A5C7A14-A51A-47D7-B30A-CFEC39806A2C}"/>
              </a:ext>
            </a:extLst>
          </p:cNvPr>
          <p:cNvGraphicFramePr>
            <a:graphicFrameLocks noGrp="1"/>
          </p:cNvGraphicFramePr>
          <p:nvPr>
            <p:ph idx="1"/>
            <p:extLst>
              <p:ext uri="{D42A27DB-BD31-4B8C-83A1-F6EECF244321}">
                <p14:modId xmlns:p14="http://schemas.microsoft.com/office/powerpoint/2010/main" val="608681414"/>
              </p:ext>
            </p:extLst>
          </p:nvPr>
        </p:nvGraphicFramePr>
        <p:xfrm>
          <a:off x="479812" y="640078"/>
          <a:ext cx="8184377" cy="3301308"/>
        </p:xfrm>
        <a:graphic>
          <a:graphicData uri="http://schemas.openxmlformats.org/drawingml/2006/table">
            <a:tbl>
              <a:tblPr firstRow="1" bandRow="1">
                <a:noFill/>
                <a:tableStyleId>{5C22544A-7EE6-4342-B048-85BDC9FD1C3A}</a:tableStyleId>
              </a:tblPr>
              <a:tblGrid>
                <a:gridCol w="3973210">
                  <a:extLst>
                    <a:ext uri="{9D8B030D-6E8A-4147-A177-3AD203B41FA5}">
                      <a16:colId xmlns:a16="http://schemas.microsoft.com/office/drawing/2014/main" val="372786218"/>
                    </a:ext>
                  </a:extLst>
                </a:gridCol>
                <a:gridCol w="4211167">
                  <a:extLst>
                    <a:ext uri="{9D8B030D-6E8A-4147-A177-3AD203B41FA5}">
                      <a16:colId xmlns:a16="http://schemas.microsoft.com/office/drawing/2014/main" val="2457044373"/>
                    </a:ext>
                  </a:extLst>
                </a:gridCol>
              </a:tblGrid>
              <a:tr h="610782">
                <a:tc>
                  <a:txBody>
                    <a:bodyPr/>
                    <a:lstStyle/>
                    <a:p>
                      <a:pPr marL="0" marR="0">
                        <a:lnSpc>
                          <a:spcPct val="115000"/>
                        </a:lnSpc>
                        <a:spcBef>
                          <a:spcPts val="0"/>
                        </a:spcBef>
                        <a:spcAft>
                          <a:spcPts val="0"/>
                        </a:spcAft>
                      </a:pPr>
                      <a:r>
                        <a:rPr lang="en-US" sz="1600" b="0" cap="all" spc="150">
                          <a:solidFill>
                            <a:schemeClr val="lt1"/>
                          </a:solidFill>
                          <a:effectLst/>
                        </a:rPr>
                        <a:t>Powers of Congress</a:t>
                      </a:r>
                      <a:endParaRPr lang="en-US" sz="1600" b="0" cap="all" spc="150">
                        <a:solidFill>
                          <a:schemeClr val="lt1"/>
                        </a:solidFill>
                        <a:effectLst/>
                        <a:latin typeface="Arial" panose="020B0604020202020204" pitchFamily="34" charset="0"/>
                        <a:ea typeface="Arial" panose="020B0604020202020204" pitchFamily="34" charset="0"/>
                      </a:endParaRPr>
                    </a:p>
                  </a:txBody>
                  <a:tcPr marL="145769" marR="145769" marT="145769" marB="145769">
                    <a:lnL w="12700" cmpd="sng">
                      <a:noFill/>
                    </a:lnL>
                    <a:lnR w="12700" cmpd="sng">
                      <a:noFill/>
                    </a:lnR>
                    <a:lnT w="12700" cmpd="sng">
                      <a:noFill/>
                    </a:lnT>
                    <a:lnB w="38100" cmpd="sng">
                      <a:noFill/>
                    </a:lnB>
                    <a:solidFill>
                      <a:srgbClr val="505356"/>
                    </a:solidFill>
                  </a:tcPr>
                </a:tc>
                <a:tc>
                  <a:txBody>
                    <a:bodyPr/>
                    <a:lstStyle/>
                    <a:p>
                      <a:pPr marL="0" marR="0">
                        <a:lnSpc>
                          <a:spcPct val="115000"/>
                        </a:lnSpc>
                        <a:spcBef>
                          <a:spcPts val="0"/>
                        </a:spcBef>
                        <a:spcAft>
                          <a:spcPts val="0"/>
                        </a:spcAft>
                      </a:pPr>
                      <a:r>
                        <a:rPr lang="en-US" sz="1600" b="0" cap="all" spc="150">
                          <a:solidFill>
                            <a:schemeClr val="lt1"/>
                          </a:solidFill>
                          <a:effectLst/>
                        </a:rPr>
                        <a:t>Powers of the State</a:t>
                      </a:r>
                      <a:endParaRPr lang="en-US" sz="1600" b="0" cap="all" spc="150">
                        <a:solidFill>
                          <a:schemeClr val="lt1"/>
                        </a:solidFill>
                        <a:effectLst/>
                        <a:latin typeface="Arial" panose="020B0604020202020204" pitchFamily="34" charset="0"/>
                        <a:ea typeface="Arial" panose="020B0604020202020204" pitchFamily="34" charset="0"/>
                      </a:endParaRPr>
                    </a:p>
                  </a:txBody>
                  <a:tcPr marL="145769" marR="145769" marT="145769" marB="145769">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2450187129"/>
                  </a:ext>
                </a:extLst>
              </a:tr>
              <a:tr h="2690526">
                <a:tc>
                  <a:txBody>
                    <a:bodyPr/>
                    <a:lstStyle/>
                    <a:p>
                      <a:pPr marL="342900" lvl="0" indent="-342900">
                        <a:lnSpc>
                          <a:spcPct val="115000"/>
                        </a:lnSpc>
                        <a:buFont typeface="Arial" panose="020B0604020202020204" pitchFamily="34" charset="0"/>
                        <a:buChar char="●"/>
                      </a:pPr>
                      <a:r>
                        <a:rPr lang="en-US" sz="1300" u="none" strike="noStrike" cap="none" spc="0">
                          <a:solidFill>
                            <a:schemeClr val="tx1"/>
                          </a:solidFill>
                          <a:effectLst/>
                        </a:rPr>
                        <a:t>To pass a law or make a decision 9/13 votes are required</a:t>
                      </a:r>
                    </a:p>
                    <a:p>
                      <a:pPr marL="342900" lvl="0" indent="-342900">
                        <a:lnSpc>
                          <a:spcPct val="115000"/>
                        </a:lnSpc>
                        <a:buFont typeface="Arial" panose="020B0604020202020204" pitchFamily="34" charset="0"/>
                        <a:buChar char="●"/>
                      </a:pPr>
                      <a:r>
                        <a:rPr lang="en-US" sz="1300" u="none" strike="noStrike" cap="none" spc="0">
                          <a:solidFill>
                            <a:schemeClr val="tx1"/>
                          </a:solidFill>
                          <a:effectLst/>
                        </a:rPr>
                        <a:t>To change the Articles of Confederation 13/13 votes are required</a:t>
                      </a:r>
                    </a:p>
                    <a:p>
                      <a:pPr marL="342900" lvl="0" indent="-342900">
                        <a:lnSpc>
                          <a:spcPct val="115000"/>
                        </a:lnSpc>
                        <a:buFont typeface="Arial" panose="020B0604020202020204" pitchFamily="34" charset="0"/>
                        <a:buChar char="●"/>
                      </a:pPr>
                      <a:r>
                        <a:rPr lang="en-US" sz="1300" u="none" strike="noStrike" cap="none" spc="0">
                          <a:solidFill>
                            <a:schemeClr val="tx1"/>
                          </a:solidFill>
                          <a:effectLst/>
                        </a:rPr>
                        <a:t>Congress can declare war</a:t>
                      </a:r>
                    </a:p>
                    <a:p>
                      <a:pPr marL="342900" lvl="0" indent="-342900">
                        <a:lnSpc>
                          <a:spcPct val="115000"/>
                        </a:lnSpc>
                        <a:buFont typeface="Arial" panose="020B0604020202020204" pitchFamily="34" charset="0"/>
                        <a:buChar char="●"/>
                      </a:pPr>
                      <a:r>
                        <a:rPr lang="en-US" sz="1300" u="none" strike="noStrike" cap="none" spc="0">
                          <a:solidFill>
                            <a:schemeClr val="tx1"/>
                          </a:solidFill>
                          <a:effectLst/>
                        </a:rPr>
                        <a:t>Congress can raise an army</a:t>
                      </a:r>
                    </a:p>
                    <a:p>
                      <a:pPr marL="342900" lvl="0" indent="-342900">
                        <a:lnSpc>
                          <a:spcPct val="115000"/>
                        </a:lnSpc>
                        <a:buFont typeface="Arial" panose="020B0604020202020204" pitchFamily="34" charset="0"/>
                        <a:buChar char="●"/>
                      </a:pPr>
                      <a:r>
                        <a:rPr lang="en-US" sz="1300" u="none" strike="noStrike" cap="none" spc="0">
                          <a:solidFill>
                            <a:schemeClr val="tx1"/>
                          </a:solidFill>
                          <a:effectLst/>
                        </a:rPr>
                        <a:t>Congress cannot tax citizens</a:t>
                      </a:r>
                    </a:p>
                    <a:p>
                      <a:pPr marL="342900" lvl="0" indent="-342900">
                        <a:lnSpc>
                          <a:spcPct val="115000"/>
                        </a:lnSpc>
                        <a:buFont typeface="Arial" panose="020B0604020202020204" pitchFamily="34" charset="0"/>
                        <a:buChar char="●"/>
                      </a:pPr>
                      <a:r>
                        <a:rPr lang="en-US" sz="1300" u="none" strike="noStrike" cap="none" spc="0">
                          <a:solidFill>
                            <a:schemeClr val="tx1"/>
                          </a:solidFill>
                          <a:effectLst/>
                        </a:rPr>
                        <a:t>Can allow new states with 9/13 vote</a:t>
                      </a:r>
                      <a:endParaRPr lang="en-US" sz="1300" u="none" strike="noStrike" cap="none" spc="0">
                        <a:solidFill>
                          <a:schemeClr val="tx1"/>
                        </a:solidFill>
                        <a:effectLst/>
                        <a:latin typeface="Arial" panose="020B0604020202020204" pitchFamily="34" charset="0"/>
                      </a:endParaRPr>
                    </a:p>
                  </a:txBody>
                  <a:tcPr marL="145769" marR="145769" marT="145769" marB="145769">
                    <a:lnL w="12700" cmpd="sng">
                      <a:noFill/>
                      <a:prstDash val="solid"/>
                    </a:lnL>
                    <a:lnR w="12700" cmpd="sng">
                      <a:noFill/>
                      <a:prstDash val="solid"/>
                    </a:lnR>
                    <a:lnT w="38100" cmpd="sng">
                      <a:noFill/>
                    </a:lnT>
                    <a:lnB w="12700" cmpd="sng">
                      <a:noFill/>
                      <a:prstDash val="solid"/>
                    </a:lnB>
                    <a:noFill/>
                  </a:tcPr>
                </a:tc>
                <a:tc>
                  <a:txBody>
                    <a:bodyPr/>
                    <a:lstStyle/>
                    <a:p>
                      <a:pPr marL="342900" lvl="0" indent="-342900">
                        <a:lnSpc>
                          <a:spcPct val="115000"/>
                        </a:lnSpc>
                        <a:buFont typeface="Arial" panose="020B0604020202020204" pitchFamily="34" charset="0"/>
                        <a:buChar char="●"/>
                      </a:pPr>
                      <a:r>
                        <a:rPr lang="en-US" sz="1300" u="none" strike="noStrike" cap="none" spc="0" dirty="0">
                          <a:solidFill>
                            <a:schemeClr val="tx1"/>
                          </a:solidFill>
                          <a:effectLst/>
                        </a:rPr>
                        <a:t>States get one vote in Congress</a:t>
                      </a:r>
                    </a:p>
                    <a:p>
                      <a:pPr marL="342900" lvl="0" indent="-342900">
                        <a:lnSpc>
                          <a:spcPct val="115000"/>
                        </a:lnSpc>
                        <a:buFont typeface="Arial" panose="020B0604020202020204" pitchFamily="34" charset="0"/>
                        <a:buChar char="●"/>
                      </a:pPr>
                      <a:r>
                        <a:rPr lang="en-US" sz="1300" u="none" strike="noStrike" cap="none" spc="0" dirty="0">
                          <a:solidFill>
                            <a:schemeClr val="tx1"/>
                          </a:solidFill>
                          <a:effectLst/>
                        </a:rPr>
                        <a:t>States can tax their citizens</a:t>
                      </a:r>
                    </a:p>
                    <a:p>
                      <a:pPr marL="342900" lvl="0" indent="-342900">
                        <a:lnSpc>
                          <a:spcPct val="115000"/>
                        </a:lnSpc>
                        <a:buFont typeface="Arial" panose="020B0604020202020204" pitchFamily="34" charset="0"/>
                        <a:buChar char="●"/>
                      </a:pPr>
                      <a:r>
                        <a:rPr lang="en-US" sz="1300" u="none" strike="noStrike" cap="none" spc="0" dirty="0">
                          <a:solidFill>
                            <a:schemeClr val="tx1"/>
                          </a:solidFill>
                          <a:effectLst/>
                        </a:rPr>
                        <a:t>States can create taxes on trade with other states</a:t>
                      </a:r>
                    </a:p>
                    <a:p>
                      <a:pPr marL="342900" lvl="0" indent="-342900">
                        <a:lnSpc>
                          <a:spcPct val="115000"/>
                        </a:lnSpc>
                        <a:buFont typeface="Arial" panose="020B0604020202020204" pitchFamily="34" charset="0"/>
                        <a:buChar char="●"/>
                      </a:pPr>
                      <a:r>
                        <a:rPr lang="en-US" sz="1300" u="none" strike="noStrike" cap="none" spc="0" dirty="0">
                          <a:solidFill>
                            <a:schemeClr val="tx1"/>
                          </a:solidFill>
                          <a:effectLst/>
                        </a:rPr>
                        <a:t>States do not have to follow the orders of Congress</a:t>
                      </a:r>
                    </a:p>
                    <a:p>
                      <a:pPr marL="342900" lvl="0" indent="-342900">
                        <a:lnSpc>
                          <a:spcPct val="115000"/>
                        </a:lnSpc>
                        <a:buFont typeface="Arial" panose="020B0604020202020204" pitchFamily="34" charset="0"/>
                        <a:buChar char="●"/>
                      </a:pPr>
                      <a:r>
                        <a:rPr lang="en-US" sz="1300" u="none" strike="noStrike" cap="none" spc="0" dirty="0">
                          <a:solidFill>
                            <a:schemeClr val="tx1"/>
                          </a:solidFill>
                          <a:effectLst/>
                        </a:rPr>
                        <a:t>States can give money and troops to Congress if they choose</a:t>
                      </a:r>
                    </a:p>
                    <a:p>
                      <a:pPr marL="342900" lvl="0" indent="-342900">
                        <a:lnSpc>
                          <a:spcPct val="115000"/>
                        </a:lnSpc>
                        <a:buFont typeface="Arial" panose="020B0604020202020204" pitchFamily="34" charset="0"/>
                        <a:buChar char="●"/>
                      </a:pPr>
                      <a:r>
                        <a:rPr lang="en-US" sz="1300" u="none" strike="noStrike" cap="none" spc="0" dirty="0">
                          <a:solidFill>
                            <a:schemeClr val="tx1"/>
                          </a:solidFill>
                          <a:effectLst/>
                        </a:rPr>
                        <a:t>States cannot wage war without the agreement of Congress</a:t>
                      </a:r>
                      <a:endParaRPr lang="en-US" sz="1300" u="none" strike="noStrike" cap="none" spc="0" dirty="0">
                        <a:solidFill>
                          <a:schemeClr val="tx1"/>
                        </a:solidFill>
                        <a:effectLst/>
                        <a:latin typeface="Arial" panose="020B0604020202020204" pitchFamily="34" charset="0"/>
                      </a:endParaRPr>
                    </a:p>
                  </a:txBody>
                  <a:tcPr marL="145769" marR="145769" marT="145769" marB="145769">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551498073"/>
                  </a:ext>
                </a:extLst>
              </a:tr>
            </a:tbl>
          </a:graphicData>
        </a:graphic>
      </p:graphicFrame>
    </p:spTree>
    <p:extLst>
      <p:ext uri="{BB962C8B-B14F-4D97-AF65-F5344CB8AC3E}">
        <p14:creationId xmlns:p14="http://schemas.microsoft.com/office/powerpoint/2010/main" val="8443334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5C0DD-DDA7-4583-AB72-40505FDE1CAF}"/>
              </a:ext>
            </a:extLst>
          </p:cNvPr>
          <p:cNvPicPr>
            <a:picLocks noChangeAspect="1"/>
          </p:cNvPicPr>
          <p:nvPr/>
        </p:nvPicPr>
        <p:blipFill>
          <a:blip r:embed="rId2"/>
          <a:stretch>
            <a:fillRect/>
          </a:stretch>
        </p:blipFill>
        <p:spPr>
          <a:xfrm>
            <a:off x="0" y="1"/>
            <a:ext cx="3146697" cy="2671481"/>
          </a:xfrm>
          <a:prstGeom prst="rect">
            <a:avLst/>
          </a:prstGeom>
        </p:spPr>
      </p:pic>
      <p:sp>
        <p:nvSpPr>
          <p:cNvPr id="3" name="Oval 2">
            <a:extLst>
              <a:ext uri="{FF2B5EF4-FFF2-40B4-BE49-F238E27FC236}">
                <a16:creationId xmlns:a16="http://schemas.microsoft.com/office/drawing/2014/main" id="{F6C92DFE-9122-4CF3-A17C-55F97999980C}"/>
              </a:ext>
            </a:extLst>
          </p:cNvPr>
          <p:cNvSpPr/>
          <p:nvPr/>
        </p:nvSpPr>
        <p:spPr>
          <a:xfrm>
            <a:off x="1007258" y="484949"/>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KBCuriousSoul" panose="02000603000000000000" pitchFamily="2" charset="0"/>
                <a:ea typeface="KBCuriousSoul" panose="02000603000000000000" pitchFamily="2" charset="0"/>
              </a:rPr>
              <a:t>8</a:t>
            </a:r>
          </a:p>
        </p:txBody>
      </p:sp>
      <p:sp>
        <p:nvSpPr>
          <p:cNvPr id="4" name="Title 3">
            <a:extLst>
              <a:ext uri="{FF2B5EF4-FFF2-40B4-BE49-F238E27FC236}">
                <a16:creationId xmlns:a16="http://schemas.microsoft.com/office/drawing/2014/main" id="{5D2BC7C6-13A2-41C6-AC63-F0AFE9FEBF1A}"/>
              </a:ext>
            </a:extLst>
          </p:cNvPr>
          <p:cNvSpPr txBox="1">
            <a:spLocks/>
          </p:cNvSpPr>
          <p:nvPr/>
        </p:nvSpPr>
        <p:spPr>
          <a:xfrm>
            <a:off x="3155092" y="30893"/>
            <a:ext cx="6198973" cy="24075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sp>
        <p:nvSpPr>
          <p:cNvPr id="5" name="TextBox 4">
            <a:extLst>
              <a:ext uri="{FF2B5EF4-FFF2-40B4-BE49-F238E27FC236}">
                <a16:creationId xmlns:a16="http://schemas.microsoft.com/office/drawing/2014/main" id="{21BBE28F-BF88-4488-96A3-49D2AF330640}"/>
              </a:ext>
            </a:extLst>
          </p:cNvPr>
          <p:cNvSpPr txBox="1"/>
          <p:nvPr/>
        </p:nvSpPr>
        <p:spPr>
          <a:xfrm>
            <a:off x="0" y="3079842"/>
            <a:ext cx="3554784" cy="3293209"/>
          </a:xfrm>
          <a:prstGeom prst="rect">
            <a:avLst/>
          </a:prstGeom>
          <a:noFill/>
        </p:spPr>
        <p:txBody>
          <a:bodyPr wrap="square" rtlCol="0">
            <a:spAutoFit/>
          </a:bodyPr>
          <a:lstStyle/>
          <a:p>
            <a:r>
              <a:rPr lang="en-US" sz="2800" b="1" dirty="0"/>
              <a:t>Station 8 Thing Link</a:t>
            </a:r>
          </a:p>
          <a:p>
            <a:endParaRPr lang="en-US" dirty="0"/>
          </a:p>
          <a:p>
            <a:r>
              <a:rPr lang="en-US" dirty="0"/>
              <a:t>Directions : using the Thing Link collect the notes on the Weakness of the Articles of Confederation by clicking on  the correct symbol</a:t>
            </a:r>
          </a:p>
          <a:p>
            <a:endParaRPr lang="en-US" dirty="0"/>
          </a:p>
          <a:p>
            <a:r>
              <a:rPr lang="en-US" dirty="0"/>
              <a:t>Get checked by the teacher for the Weakness</a:t>
            </a:r>
          </a:p>
          <a:p>
            <a:endParaRPr lang="en-US" dirty="0"/>
          </a:p>
          <a:p>
            <a:r>
              <a:rPr lang="en-US" dirty="0"/>
              <a:t>Receive a Puzzle Piece  </a:t>
            </a:r>
          </a:p>
        </p:txBody>
      </p:sp>
      <p:pic>
        <p:nvPicPr>
          <p:cNvPr id="17410" name="Picture 2" descr="Image result for thinglink">
            <a:extLst>
              <a:ext uri="{FF2B5EF4-FFF2-40B4-BE49-F238E27FC236}">
                <a16:creationId xmlns:a16="http://schemas.microsoft.com/office/drawing/2014/main" id="{C4FB7491-9CC1-4BF6-8549-30CCAF9BA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434" y="5636112"/>
            <a:ext cx="1864700" cy="10488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923F6BC-306B-440A-AF4D-6F49DC68E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784" y="4286669"/>
            <a:ext cx="1037488" cy="1037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344DCF5-3E02-4CE1-8834-2202D7162538}"/>
              </a:ext>
            </a:extLst>
          </p:cNvPr>
          <p:cNvPicPr>
            <a:picLocks noChangeAspect="1"/>
          </p:cNvPicPr>
          <p:nvPr/>
        </p:nvPicPr>
        <p:blipFill>
          <a:blip r:embed="rId5"/>
          <a:stretch>
            <a:fillRect/>
          </a:stretch>
        </p:blipFill>
        <p:spPr>
          <a:xfrm>
            <a:off x="3748855" y="2514396"/>
            <a:ext cx="1037487" cy="1152762"/>
          </a:xfrm>
          <a:prstGeom prst="rect">
            <a:avLst/>
          </a:prstGeom>
        </p:spPr>
      </p:pic>
    </p:spTree>
    <p:extLst>
      <p:ext uri="{BB962C8B-B14F-4D97-AF65-F5344CB8AC3E}">
        <p14:creationId xmlns:p14="http://schemas.microsoft.com/office/powerpoint/2010/main" val="14304121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81" y="161502"/>
            <a:ext cx="8390237" cy="1667297"/>
          </a:xfrm>
        </p:spPr>
        <p:txBody>
          <a:bodyPr>
            <a:normAutofit/>
          </a:bodyPr>
          <a:lstStyle/>
          <a:p>
            <a:pPr lvl="0"/>
            <a:r>
              <a:rPr lang="en-US" sz="4400" b="1" dirty="0"/>
              <a:t>6. Lacked Funds for Army &amp; Navy:</a:t>
            </a:r>
            <a:endParaRPr lang="en-US" b="1" dirty="0"/>
          </a:p>
        </p:txBody>
      </p:sp>
      <p:sp>
        <p:nvSpPr>
          <p:cNvPr id="3" name="Content Placeholder 2"/>
          <p:cNvSpPr>
            <a:spLocks noGrp="1"/>
          </p:cNvSpPr>
          <p:nvPr>
            <p:ph idx="1"/>
          </p:nvPr>
        </p:nvSpPr>
        <p:spPr>
          <a:xfrm>
            <a:off x="0" y="1980077"/>
            <a:ext cx="9144000" cy="4363480"/>
          </a:xfrm>
        </p:spPr>
        <p:txBody>
          <a:bodyPr>
            <a:normAutofit lnSpcReduction="10000"/>
          </a:bodyPr>
          <a:lstStyle/>
          <a:p>
            <a:pPr marL="0" lvl="0" indent="0">
              <a:buNone/>
            </a:pPr>
            <a:r>
              <a:rPr lang="en-US" sz="2400" b="1" dirty="0"/>
              <a:t>CIRCUMSTANCES</a:t>
            </a:r>
          </a:p>
          <a:p>
            <a:pPr lvl="0">
              <a:buFont typeface="Wingdings" panose="05000000000000000000" pitchFamily="2" charset="2"/>
              <a:buChar char="q"/>
            </a:pPr>
            <a:r>
              <a:rPr lang="en-US" sz="2400" b="1" dirty="0"/>
              <a:t>U.S. could </a:t>
            </a:r>
            <a:r>
              <a:rPr lang="en-US" sz="2400" b="1" dirty="0">
                <a:solidFill>
                  <a:srgbClr val="0070C0"/>
                </a:solidFill>
              </a:rPr>
              <a:t>not fund </a:t>
            </a:r>
            <a:r>
              <a:rPr lang="en-US" sz="2400" b="1" dirty="0"/>
              <a:t>or maintain a standing army or navy.</a:t>
            </a:r>
          </a:p>
          <a:p>
            <a:pPr marL="0" indent="0">
              <a:buNone/>
            </a:pPr>
            <a:endParaRPr lang="en-US" sz="2400" b="1" u="sng" dirty="0"/>
          </a:p>
          <a:p>
            <a:pPr marL="0" indent="0">
              <a:buNone/>
            </a:pPr>
            <a:r>
              <a:rPr lang="en-US" sz="2400" b="1" u="sng" dirty="0"/>
              <a:t>IMPACTS</a:t>
            </a:r>
            <a:endParaRPr lang="en-US" sz="2400" b="1" dirty="0"/>
          </a:p>
          <a:p>
            <a:pPr lvl="0">
              <a:buFont typeface="Wingdings" panose="05000000000000000000" pitchFamily="2" charset="2"/>
              <a:buChar char="Ø"/>
            </a:pPr>
            <a:r>
              <a:rPr lang="en-US" sz="2400" b="1" dirty="0">
                <a:solidFill>
                  <a:srgbClr val="0070C0"/>
                </a:solidFill>
              </a:rPr>
              <a:t>Spain</a:t>
            </a:r>
            <a:r>
              <a:rPr lang="en-US" sz="2400" b="1" dirty="0"/>
              <a:t> refused to allow American farmers access to the </a:t>
            </a:r>
            <a:r>
              <a:rPr lang="en-US" sz="2400" b="1" dirty="0">
                <a:solidFill>
                  <a:srgbClr val="0070C0"/>
                </a:solidFill>
              </a:rPr>
              <a:t>Mississippi River</a:t>
            </a:r>
            <a:r>
              <a:rPr lang="en-US" sz="2400" b="1" dirty="0"/>
              <a:t>.</a:t>
            </a:r>
          </a:p>
          <a:p>
            <a:pPr lvl="0">
              <a:buFont typeface="Wingdings" panose="05000000000000000000" pitchFamily="2" charset="2"/>
              <a:buChar char="Ø"/>
            </a:pPr>
            <a:r>
              <a:rPr lang="en-US" sz="2400" b="1" dirty="0"/>
              <a:t>The </a:t>
            </a:r>
            <a:r>
              <a:rPr lang="en-US" sz="2400" b="1" dirty="0">
                <a:solidFill>
                  <a:srgbClr val="0070C0"/>
                </a:solidFill>
              </a:rPr>
              <a:t>British</a:t>
            </a:r>
            <a:r>
              <a:rPr lang="en-US" sz="2400" b="1" dirty="0"/>
              <a:t> army refused to </a:t>
            </a:r>
            <a:r>
              <a:rPr lang="en-US" sz="2400" b="1" dirty="0">
                <a:solidFill>
                  <a:srgbClr val="0070C0"/>
                </a:solidFill>
              </a:rPr>
              <a:t>withdraw troops </a:t>
            </a:r>
            <a:r>
              <a:rPr lang="en-US" sz="2400" b="1" dirty="0"/>
              <a:t>from forts on </a:t>
            </a:r>
            <a:r>
              <a:rPr lang="en-US" sz="2400" b="1" dirty="0">
                <a:solidFill>
                  <a:srgbClr val="0070C0"/>
                </a:solidFill>
              </a:rPr>
              <a:t>American soil</a:t>
            </a:r>
            <a:r>
              <a:rPr lang="en-US" sz="2400" b="1" dirty="0"/>
              <a:t>.</a:t>
            </a:r>
          </a:p>
          <a:p>
            <a:pPr>
              <a:buFont typeface="Wingdings" panose="05000000000000000000" pitchFamily="2" charset="2"/>
              <a:buChar char="Ø"/>
            </a:pPr>
            <a:r>
              <a:rPr lang="en-US" sz="2400" b="1" dirty="0"/>
              <a:t>Barbary </a:t>
            </a:r>
            <a:r>
              <a:rPr lang="en-US" sz="2400" b="1" dirty="0">
                <a:solidFill>
                  <a:srgbClr val="0070C0"/>
                </a:solidFill>
              </a:rPr>
              <a:t>pirates</a:t>
            </a:r>
            <a:r>
              <a:rPr lang="en-US" sz="2400" b="1" dirty="0"/>
              <a:t> attacked and </a:t>
            </a:r>
            <a:r>
              <a:rPr lang="en-US" sz="2400" b="1" dirty="0">
                <a:solidFill>
                  <a:srgbClr val="0070C0"/>
                </a:solidFill>
              </a:rPr>
              <a:t>seized</a:t>
            </a:r>
            <a:r>
              <a:rPr lang="en-US" sz="2400" b="1" dirty="0"/>
              <a:t> American trade </a:t>
            </a:r>
            <a:r>
              <a:rPr lang="en-US" sz="2400" b="1" dirty="0">
                <a:solidFill>
                  <a:srgbClr val="0070C0"/>
                </a:solidFill>
              </a:rPr>
              <a:t>vessels </a:t>
            </a:r>
            <a:r>
              <a:rPr lang="en-US" sz="2400" b="1" dirty="0"/>
              <a:t>(ships) off the coast of Africa (Mediterranean Sea). </a:t>
            </a:r>
          </a:p>
        </p:txBody>
      </p:sp>
    </p:spTree>
    <p:extLst>
      <p:ext uri="{BB962C8B-B14F-4D97-AF65-F5344CB8AC3E}">
        <p14:creationId xmlns:p14="http://schemas.microsoft.com/office/powerpoint/2010/main" val="12709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01286-7E3E-435D-A6FA-787435FDF10D}"/>
              </a:ext>
            </a:extLst>
          </p:cNvPr>
          <p:cNvSpPr>
            <a:spLocks noGrp="1"/>
          </p:cNvSpPr>
          <p:nvPr>
            <p:ph type="title"/>
          </p:nvPr>
        </p:nvSpPr>
        <p:spPr>
          <a:xfrm>
            <a:off x="259491" y="171177"/>
            <a:ext cx="8513805" cy="1050398"/>
          </a:xfrm>
        </p:spPr>
        <p:txBody>
          <a:bodyPr>
            <a:normAutofit fontScale="90000"/>
          </a:bodyPr>
          <a:lstStyle/>
          <a:p>
            <a:pPr lvl="0" algn="l"/>
            <a:r>
              <a:rPr lang="en-US" b="1" dirty="0"/>
              <a:t>I. Articles of Confederation (1777-1789):</a:t>
            </a:r>
          </a:p>
        </p:txBody>
      </p:sp>
      <p:sp>
        <p:nvSpPr>
          <p:cNvPr id="3" name="Content Placeholder 2"/>
          <p:cNvSpPr>
            <a:spLocks noGrp="1"/>
          </p:cNvSpPr>
          <p:nvPr>
            <p:ph idx="1"/>
          </p:nvPr>
        </p:nvSpPr>
        <p:spPr>
          <a:xfrm>
            <a:off x="827484" y="1543051"/>
            <a:ext cx="6709906" cy="4000499"/>
          </a:xfrm>
        </p:spPr>
        <p:txBody>
          <a:bodyPr>
            <a:normAutofit/>
          </a:bodyPr>
          <a:lstStyle/>
          <a:p>
            <a:pPr marL="0" indent="0">
              <a:buNone/>
            </a:pPr>
            <a:r>
              <a:rPr lang="en-US" sz="3600" u="sng" dirty="0"/>
              <a:t>Results</a:t>
            </a:r>
            <a:r>
              <a:rPr lang="en-US" sz="3600" dirty="0"/>
              <a:t>:</a:t>
            </a:r>
          </a:p>
          <a:p>
            <a:pPr lvl="0"/>
            <a:r>
              <a:rPr lang="en-US" sz="3600" dirty="0"/>
              <a:t>The Articles of Confederation would last for </a:t>
            </a:r>
            <a:r>
              <a:rPr lang="en-US" sz="3600" b="1" u="sng" dirty="0">
                <a:solidFill>
                  <a:srgbClr val="0070C0"/>
                </a:solidFill>
              </a:rPr>
              <a:t>12 years</a:t>
            </a:r>
            <a:r>
              <a:rPr lang="en-US" sz="3600" dirty="0"/>
              <a:t>.</a:t>
            </a:r>
          </a:p>
          <a:p>
            <a:pPr lvl="0"/>
            <a:r>
              <a:rPr lang="en-US" sz="3600" dirty="0"/>
              <a:t>America’s 1</a:t>
            </a:r>
            <a:r>
              <a:rPr lang="en-US" sz="3600" baseline="30000" dirty="0"/>
              <a:t>st</a:t>
            </a:r>
            <a:r>
              <a:rPr lang="en-US" sz="3600" dirty="0"/>
              <a:t> system of government </a:t>
            </a:r>
            <a:r>
              <a:rPr lang="en-US" sz="3600" b="1" u="sng" dirty="0">
                <a:solidFill>
                  <a:srgbClr val="0070C0"/>
                </a:solidFill>
              </a:rPr>
              <a:t>failed</a:t>
            </a:r>
            <a:r>
              <a:rPr lang="en-US" sz="3600" dirty="0"/>
              <a:t>.</a:t>
            </a:r>
          </a:p>
          <a:p>
            <a:endParaRPr lang="en-US" sz="2100" dirty="0"/>
          </a:p>
        </p:txBody>
      </p:sp>
      <p:sp>
        <p:nvSpPr>
          <p:cNvPr id="2" name="SMARTInkShape-37">
            <a:extLst>
              <a:ext uri="{FF2B5EF4-FFF2-40B4-BE49-F238E27FC236}">
                <a16:creationId xmlns:a16="http://schemas.microsoft.com/office/drawing/2014/main" id="{D4A515DD-05A5-4BA5-82CD-FC20DA83CE29}"/>
              </a:ext>
            </a:extLst>
          </p:cNvPr>
          <p:cNvSpPr/>
          <p:nvPr>
            <p:custDataLst>
              <p:tags r:id="rId1"/>
            </p:custDataLst>
          </p:nvPr>
        </p:nvSpPr>
        <p:spPr>
          <a:xfrm>
            <a:off x="5116711" y="2393156"/>
            <a:ext cx="2087625" cy="2214563"/>
          </a:xfrm>
          <a:custGeom>
            <a:avLst/>
            <a:gdLst/>
            <a:ahLst/>
            <a:cxnLst/>
            <a:rect l="0" t="0" r="0" b="0"/>
            <a:pathLst>
              <a:path w="2087625" h="2214563">
                <a:moveTo>
                  <a:pt x="1482327" y="0"/>
                </a:moveTo>
                <a:lnTo>
                  <a:pt x="1482327" y="0"/>
                </a:lnTo>
                <a:lnTo>
                  <a:pt x="1474639" y="0"/>
                </a:lnTo>
                <a:lnTo>
                  <a:pt x="1481195" y="0"/>
                </a:lnTo>
                <a:lnTo>
                  <a:pt x="1486733" y="4741"/>
                </a:lnTo>
                <a:lnTo>
                  <a:pt x="1494538" y="7068"/>
                </a:lnTo>
                <a:lnTo>
                  <a:pt x="1503630" y="9094"/>
                </a:lnTo>
                <a:lnTo>
                  <a:pt x="1516310" y="14821"/>
                </a:lnTo>
                <a:lnTo>
                  <a:pt x="1557189" y="24722"/>
                </a:lnTo>
                <a:lnTo>
                  <a:pt x="1592806" y="35899"/>
                </a:lnTo>
                <a:lnTo>
                  <a:pt x="1626187" y="44702"/>
                </a:lnTo>
                <a:lnTo>
                  <a:pt x="1661213" y="53594"/>
                </a:lnTo>
                <a:lnTo>
                  <a:pt x="1696727" y="62513"/>
                </a:lnTo>
                <a:lnTo>
                  <a:pt x="1735030" y="71439"/>
                </a:lnTo>
                <a:lnTo>
                  <a:pt x="1775153" y="80368"/>
                </a:lnTo>
                <a:lnTo>
                  <a:pt x="1814822" y="89297"/>
                </a:lnTo>
                <a:lnTo>
                  <a:pt x="1855350" y="100873"/>
                </a:lnTo>
                <a:lnTo>
                  <a:pt x="1892493" y="114224"/>
                </a:lnTo>
                <a:lnTo>
                  <a:pt x="1928635" y="124464"/>
                </a:lnTo>
                <a:lnTo>
                  <a:pt x="1971662" y="141554"/>
                </a:lnTo>
                <a:lnTo>
                  <a:pt x="2015227" y="160168"/>
                </a:lnTo>
                <a:lnTo>
                  <a:pt x="2035114" y="172142"/>
                </a:lnTo>
                <a:lnTo>
                  <a:pt x="2076431" y="201162"/>
                </a:lnTo>
                <a:lnTo>
                  <a:pt x="2083056" y="203507"/>
                </a:lnTo>
                <a:lnTo>
                  <a:pt x="2085220" y="205125"/>
                </a:lnTo>
                <a:lnTo>
                  <a:pt x="2087624" y="209568"/>
                </a:lnTo>
                <a:lnTo>
                  <a:pt x="2087272" y="212141"/>
                </a:lnTo>
                <a:lnTo>
                  <a:pt x="2084236" y="217647"/>
                </a:lnTo>
                <a:lnTo>
                  <a:pt x="2054779" y="256156"/>
                </a:lnTo>
                <a:lnTo>
                  <a:pt x="2017059" y="287929"/>
                </a:lnTo>
                <a:lnTo>
                  <a:pt x="1981191" y="321899"/>
                </a:lnTo>
                <a:lnTo>
                  <a:pt x="1936917" y="357272"/>
                </a:lnTo>
                <a:lnTo>
                  <a:pt x="1899133" y="386648"/>
                </a:lnTo>
                <a:lnTo>
                  <a:pt x="1856518" y="420487"/>
                </a:lnTo>
                <a:lnTo>
                  <a:pt x="1815118" y="455649"/>
                </a:lnTo>
                <a:lnTo>
                  <a:pt x="1775070" y="491203"/>
                </a:lnTo>
                <a:lnTo>
                  <a:pt x="1731785" y="526873"/>
                </a:lnTo>
                <a:lnTo>
                  <a:pt x="1690186" y="562576"/>
                </a:lnTo>
                <a:lnTo>
                  <a:pt x="1650080" y="598291"/>
                </a:lnTo>
                <a:lnTo>
                  <a:pt x="1606776" y="631362"/>
                </a:lnTo>
                <a:lnTo>
                  <a:pt x="1565173" y="662659"/>
                </a:lnTo>
                <a:lnTo>
                  <a:pt x="1525065" y="697068"/>
                </a:lnTo>
                <a:lnTo>
                  <a:pt x="1484408" y="732398"/>
                </a:lnTo>
                <a:lnTo>
                  <a:pt x="1444579" y="768002"/>
                </a:lnTo>
                <a:lnTo>
                  <a:pt x="1404004" y="803686"/>
                </a:lnTo>
                <a:lnTo>
                  <a:pt x="1364202" y="839395"/>
                </a:lnTo>
                <a:lnTo>
                  <a:pt x="1323634" y="875110"/>
                </a:lnTo>
                <a:lnTo>
                  <a:pt x="1283833" y="910828"/>
                </a:lnTo>
                <a:lnTo>
                  <a:pt x="1243267" y="946547"/>
                </a:lnTo>
                <a:lnTo>
                  <a:pt x="1203466" y="982265"/>
                </a:lnTo>
                <a:lnTo>
                  <a:pt x="1172850" y="1006078"/>
                </a:lnTo>
                <a:lnTo>
                  <a:pt x="1136092" y="1029891"/>
                </a:lnTo>
                <a:lnTo>
                  <a:pt x="1104541" y="1053703"/>
                </a:lnTo>
                <a:lnTo>
                  <a:pt x="1061820" y="1086776"/>
                </a:lnTo>
                <a:lnTo>
                  <a:pt x="1020389" y="1118073"/>
                </a:lnTo>
                <a:lnTo>
                  <a:pt x="982978" y="1155127"/>
                </a:lnTo>
                <a:lnTo>
                  <a:pt x="946758" y="1194880"/>
                </a:lnTo>
                <a:lnTo>
                  <a:pt x="910890" y="1231794"/>
                </a:lnTo>
                <a:lnTo>
                  <a:pt x="875128" y="1270512"/>
                </a:lnTo>
                <a:lnTo>
                  <a:pt x="839396" y="1310758"/>
                </a:lnTo>
                <a:lnTo>
                  <a:pt x="803673" y="1350464"/>
                </a:lnTo>
                <a:lnTo>
                  <a:pt x="767953" y="1391002"/>
                </a:lnTo>
                <a:lnTo>
                  <a:pt x="732234" y="1430795"/>
                </a:lnTo>
                <a:lnTo>
                  <a:pt x="696515" y="1474004"/>
                </a:lnTo>
                <a:lnTo>
                  <a:pt x="660796" y="1515580"/>
                </a:lnTo>
                <a:lnTo>
                  <a:pt x="625078" y="1555680"/>
                </a:lnTo>
                <a:lnTo>
                  <a:pt x="589359" y="1598981"/>
                </a:lnTo>
                <a:lnTo>
                  <a:pt x="553640" y="1640585"/>
                </a:lnTo>
                <a:lnTo>
                  <a:pt x="517921" y="1680693"/>
                </a:lnTo>
                <a:lnTo>
                  <a:pt x="482203" y="1721351"/>
                </a:lnTo>
                <a:lnTo>
                  <a:pt x="446484" y="1758532"/>
                </a:lnTo>
                <a:lnTo>
                  <a:pt x="410766" y="1797330"/>
                </a:lnTo>
                <a:lnTo>
                  <a:pt x="377692" y="1837600"/>
                </a:lnTo>
                <a:lnTo>
                  <a:pt x="346395" y="1874666"/>
                </a:lnTo>
                <a:lnTo>
                  <a:pt x="311987" y="1910785"/>
                </a:lnTo>
                <a:lnTo>
                  <a:pt x="269545" y="1953805"/>
                </a:lnTo>
                <a:lnTo>
                  <a:pt x="225369" y="1998094"/>
                </a:lnTo>
                <a:lnTo>
                  <a:pt x="191240" y="2033235"/>
                </a:lnTo>
                <a:lnTo>
                  <a:pt x="160844" y="2067791"/>
                </a:lnTo>
                <a:lnTo>
                  <a:pt x="118165" y="2106636"/>
                </a:lnTo>
                <a:lnTo>
                  <a:pt x="80778" y="2142973"/>
                </a:lnTo>
                <a:lnTo>
                  <a:pt x="38593" y="2178813"/>
                </a:lnTo>
                <a:lnTo>
                  <a:pt x="0" y="22145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SMARTInkShape-Group14">
            <a:extLst>
              <a:ext uri="{FF2B5EF4-FFF2-40B4-BE49-F238E27FC236}">
                <a16:creationId xmlns:a16="http://schemas.microsoft.com/office/drawing/2014/main" id="{6F195102-7621-40BC-B43A-751017B332BD}"/>
              </a:ext>
            </a:extLst>
          </p:cNvPr>
          <p:cNvGrpSpPr/>
          <p:nvPr/>
        </p:nvGrpSpPr>
        <p:grpSpPr>
          <a:xfrm>
            <a:off x="6161534" y="3303984"/>
            <a:ext cx="2732435" cy="678657"/>
            <a:chOff x="6161534" y="3303984"/>
            <a:chExt cx="2732435" cy="678657"/>
          </a:xfrm>
        </p:grpSpPr>
        <p:sp>
          <p:nvSpPr>
            <p:cNvPr id="5" name="SMARTInkShape-38">
              <a:extLst>
                <a:ext uri="{FF2B5EF4-FFF2-40B4-BE49-F238E27FC236}">
                  <a16:creationId xmlns:a16="http://schemas.microsoft.com/office/drawing/2014/main" id="{9E43434A-3AC4-4E6E-BA09-7B058D2F654D}"/>
                </a:ext>
              </a:extLst>
            </p:cNvPr>
            <p:cNvSpPr/>
            <p:nvPr>
              <p:custDataLst>
                <p:tags r:id="rId2"/>
              </p:custDataLst>
            </p:nvPr>
          </p:nvSpPr>
          <p:spPr>
            <a:xfrm>
              <a:off x="8688585" y="3536156"/>
              <a:ext cx="205384" cy="446485"/>
            </a:xfrm>
            <a:custGeom>
              <a:avLst/>
              <a:gdLst/>
              <a:ahLst/>
              <a:cxnLst/>
              <a:rect l="0" t="0" r="0" b="0"/>
              <a:pathLst>
                <a:path w="205384" h="446485">
                  <a:moveTo>
                    <a:pt x="0" y="0"/>
                  </a:moveTo>
                  <a:lnTo>
                    <a:pt x="0" y="0"/>
                  </a:lnTo>
                  <a:lnTo>
                    <a:pt x="4742" y="0"/>
                  </a:lnTo>
                  <a:lnTo>
                    <a:pt x="9714" y="2646"/>
                  </a:lnTo>
                  <a:lnTo>
                    <a:pt x="15231" y="8121"/>
                  </a:lnTo>
                  <a:lnTo>
                    <a:pt x="42808" y="47595"/>
                  </a:lnTo>
                  <a:lnTo>
                    <a:pt x="58297" y="90677"/>
                  </a:lnTo>
                  <a:lnTo>
                    <a:pt x="62252" y="124323"/>
                  </a:lnTo>
                  <a:lnTo>
                    <a:pt x="68275" y="164277"/>
                  </a:lnTo>
                  <a:lnTo>
                    <a:pt x="70501" y="200700"/>
                  </a:lnTo>
                  <a:lnTo>
                    <a:pt x="73900" y="240177"/>
                  </a:lnTo>
                  <a:lnTo>
                    <a:pt x="79989" y="283438"/>
                  </a:lnTo>
                  <a:lnTo>
                    <a:pt x="80334" y="293693"/>
                  </a:lnTo>
                  <a:lnTo>
                    <a:pt x="80367" y="256489"/>
                  </a:lnTo>
                  <a:lnTo>
                    <a:pt x="80367" y="220108"/>
                  </a:lnTo>
                  <a:lnTo>
                    <a:pt x="83014" y="186595"/>
                  </a:lnTo>
                  <a:lnTo>
                    <a:pt x="92796" y="144456"/>
                  </a:lnTo>
                  <a:lnTo>
                    <a:pt x="107225" y="101081"/>
                  </a:lnTo>
                  <a:lnTo>
                    <a:pt x="119076" y="79718"/>
                  </a:lnTo>
                  <a:lnTo>
                    <a:pt x="123041" y="76958"/>
                  </a:lnTo>
                  <a:lnTo>
                    <a:pt x="137109" y="73073"/>
                  </a:lnTo>
                  <a:lnTo>
                    <a:pt x="144612" y="72164"/>
                  </a:lnTo>
                  <a:lnTo>
                    <a:pt x="151254" y="74406"/>
                  </a:lnTo>
                  <a:lnTo>
                    <a:pt x="154414" y="76393"/>
                  </a:lnTo>
                  <a:lnTo>
                    <a:pt x="163603" y="88671"/>
                  </a:lnTo>
                  <a:lnTo>
                    <a:pt x="178579" y="121687"/>
                  </a:lnTo>
                  <a:lnTo>
                    <a:pt x="190497" y="164818"/>
                  </a:lnTo>
                  <a:lnTo>
                    <a:pt x="199430" y="199757"/>
                  </a:lnTo>
                  <a:lnTo>
                    <a:pt x="203620" y="239986"/>
                  </a:lnTo>
                  <a:lnTo>
                    <a:pt x="204599" y="271364"/>
                  </a:lnTo>
                  <a:lnTo>
                    <a:pt x="205036" y="305153"/>
                  </a:lnTo>
                  <a:lnTo>
                    <a:pt x="205229" y="340014"/>
                  </a:lnTo>
                  <a:lnTo>
                    <a:pt x="205315" y="380644"/>
                  </a:lnTo>
                  <a:lnTo>
                    <a:pt x="205353" y="417222"/>
                  </a:lnTo>
                  <a:lnTo>
                    <a:pt x="205383" y="446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9">
              <a:extLst>
                <a:ext uri="{FF2B5EF4-FFF2-40B4-BE49-F238E27FC236}">
                  <a16:creationId xmlns:a16="http://schemas.microsoft.com/office/drawing/2014/main" id="{55DD553E-EE1F-4DB7-A94B-8CC2040E165F}"/>
                </a:ext>
              </a:extLst>
            </p:cNvPr>
            <p:cNvSpPr/>
            <p:nvPr>
              <p:custDataLst>
                <p:tags r:id="rId3"/>
              </p:custDataLst>
            </p:nvPr>
          </p:nvSpPr>
          <p:spPr>
            <a:xfrm>
              <a:off x="8492480" y="3589734"/>
              <a:ext cx="132177" cy="256509"/>
            </a:xfrm>
            <a:custGeom>
              <a:avLst/>
              <a:gdLst/>
              <a:ahLst/>
              <a:cxnLst/>
              <a:rect l="0" t="0" r="0" b="0"/>
              <a:pathLst>
                <a:path w="132177" h="256509">
                  <a:moveTo>
                    <a:pt x="44300" y="17859"/>
                  </a:moveTo>
                  <a:lnTo>
                    <a:pt x="44300" y="17859"/>
                  </a:lnTo>
                  <a:lnTo>
                    <a:pt x="44300" y="22600"/>
                  </a:lnTo>
                  <a:lnTo>
                    <a:pt x="41655" y="27573"/>
                  </a:lnTo>
                  <a:lnTo>
                    <a:pt x="31872" y="43590"/>
                  </a:lnTo>
                  <a:lnTo>
                    <a:pt x="17443" y="81404"/>
                  </a:lnTo>
                  <a:lnTo>
                    <a:pt x="5592" y="121032"/>
                  </a:lnTo>
                  <a:lnTo>
                    <a:pt x="1412" y="155365"/>
                  </a:lnTo>
                  <a:lnTo>
                    <a:pt x="0" y="195393"/>
                  </a:lnTo>
                  <a:lnTo>
                    <a:pt x="748" y="221936"/>
                  </a:lnTo>
                  <a:lnTo>
                    <a:pt x="6812" y="241817"/>
                  </a:lnTo>
                  <a:lnTo>
                    <a:pt x="12095" y="250680"/>
                  </a:lnTo>
                  <a:lnTo>
                    <a:pt x="15885" y="253440"/>
                  </a:lnTo>
                  <a:lnTo>
                    <a:pt x="25388" y="256508"/>
                  </a:lnTo>
                  <a:lnTo>
                    <a:pt x="36226" y="255225"/>
                  </a:lnTo>
                  <a:lnTo>
                    <a:pt x="46665" y="251347"/>
                  </a:lnTo>
                  <a:lnTo>
                    <a:pt x="86355" y="224390"/>
                  </a:lnTo>
                  <a:lnTo>
                    <a:pt x="108721" y="186499"/>
                  </a:lnTo>
                  <a:lnTo>
                    <a:pt x="122589" y="157785"/>
                  </a:lnTo>
                  <a:lnTo>
                    <a:pt x="131422" y="117267"/>
                  </a:lnTo>
                  <a:lnTo>
                    <a:pt x="132176" y="74464"/>
                  </a:lnTo>
                  <a:lnTo>
                    <a:pt x="121112" y="31928"/>
                  </a:lnTo>
                  <a:lnTo>
                    <a:pt x="109672" y="13510"/>
                  </a:lnTo>
                  <a:lnTo>
                    <a:pt x="103781" y="6666"/>
                  </a:lnTo>
                  <a:lnTo>
                    <a:pt x="97857" y="2963"/>
                  </a:lnTo>
                  <a:lnTo>
                    <a:pt x="85968" y="586"/>
                  </a:lnTo>
                  <a:lnTo>
                    <a:pt x="6216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40">
              <a:extLst>
                <a:ext uri="{FF2B5EF4-FFF2-40B4-BE49-F238E27FC236}">
                  <a16:creationId xmlns:a16="http://schemas.microsoft.com/office/drawing/2014/main" id="{44412B65-ACC6-40E3-9833-649863CA1484}"/>
                </a:ext>
              </a:extLst>
            </p:cNvPr>
            <p:cNvSpPr/>
            <p:nvPr>
              <p:custDataLst>
                <p:tags r:id="rId4"/>
              </p:custDataLst>
            </p:nvPr>
          </p:nvSpPr>
          <p:spPr>
            <a:xfrm>
              <a:off x="8358187" y="3562945"/>
              <a:ext cx="1" cy="8931"/>
            </a:xfrm>
            <a:custGeom>
              <a:avLst/>
              <a:gdLst/>
              <a:ahLst/>
              <a:cxnLst/>
              <a:rect l="0" t="0" r="0" b="0"/>
              <a:pathLst>
                <a:path w="1" h="8931">
                  <a:moveTo>
                    <a:pt x="0" y="0"/>
                  </a:moveTo>
                  <a:lnTo>
                    <a:pt x="0" y="0"/>
                  </a:lnTo>
                  <a:lnTo>
                    <a:pt x="0" y="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41">
              <a:extLst>
                <a:ext uri="{FF2B5EF4-FFF2-40B4-BE49-F238E27FC236}">
                  <a16:creationId xmlns:a16="http://schemas.microsoft.com/office/drawing/2014/main" id="{42E144A6-41DC-49F9-85E8-4F15EDB28C2C}"/>
                </a:ext>
              </a:extLst>
            </p:cNvPr>
            <p:cNvSpPr/>
            <p:nvPr>
              <p:custDataLst>
                <p:tags r:id="rId5"/>
              </p:custDataLst>
            </p:nvPr>
          </p:nvSpPr>
          <p:spPr>
            <a:xfrm>
              <a:off x="8322882" y="3589734"/>
              <a:ext cx="44235" cy="285751"/>
            </a:xfrm>
            <a:custGeom>
              <a:avLst/>
              <a:gdLst/>
              <a:ahLst/>
              <a:cxnLst/>
              <a:rect l="0" t="0" r="0" b="0"/>
              <a:pathLst>
                <a:path w="44235" h="285751">
                  <a:moveTo>
                    <a:pt x="44234" y="0"/>
                  </a:moveTo>
                  <a:lnTo>
                    <a:pt x="44234" y="0"/>
                  </a:lnTo>
                  <a:lnTo>
                    <a:pt x="44234" y="4741"/>
                  </a:lnTo>
                  <a:lnTo>
                    <a:pt x="29004" y="46276"/>
                  </a:lnTo>
                  <a:lnTo>
                    <a:pt x="17377" y="83335"/>
                  </a:lnTo>
                  <a:lnTo>
                    <a:pt x="11140" y="119611"/>
                  </a:lnTo>
                  <a:lnTo>
                    <a:pt x="6648" y="159133"/>
                  </a:lnTo>
                  <a:lnTo>
                    <a:pt x="1678" y="195979"/>
                  </a:lnTo>
                  <a:lnTo>
                    <a:pt x="0" y="234504"/>
                  </a:lnTo>
                  <a:lnTo>
                    <a:pt x="660" y="260230"/>
                  </a:lnTo>
                  <a:lnTo>
                    <a:pt x="4363" y="268786"/>
                  </a:lnTo>
                  <a:lnTo>
                    <a:pt x="17445"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42">
              <a:extLst>
                <a:ext uri="{FF2B5EF4-FFF2-40B4-BE49-F238E27FC236}">
                  <a16:creationId xmlns:a16="http://schemas.microsoft.com/office/drawing/2014/main" id="{F844BFFD-4EF1-4E91-AA85-B2C8AE8B5F5E}"/>
                </a:ext>
              </a:extLst>
            </p:cNvPr>
            <p:cNvSpPr/>
            <p:nvPr>
              <p:custDataLst>
                <p:tags r:id="rId6"/>
              </p:custDataLst>
            </p:nvPr>
          </p:nvSpPr>
          <p:spPr>
            <a:xfrm>
              <a:off x="8000999" y="3554015"/>
              <a:ext cx="330400" cy="26790"/>
            </a:xfrm>
            <a:custGeom>
              <a:avLst/>
              <a:gdLst/>
              <a:ahLst/>
              <a:cxnLst/>
              <a:rect l="0" t="0" r="0" b="0"/>
              <a:pathLst>
                <a:path w="330400" h="26790">
                  <a:moveTo>
                    <a:pt x="0" y="26789"/>
                  </a:moveTo>
                  <a:lnTo>
                    <a:pt x="0" y="26789"/>
                  </a:lnTo>
                  <a:lnTo>
                    <a:pt x="32037" y="25797"/>
                  </a:lnTo>
                  <a:lnTo>
                    <a:pt x="66191" y="19722"/>
                  </a:lnTo>
                  <a:lnTo>
                    <a:pt x="99318" y="15766"/>
                  </a:lnTo>
                  <a:lnTo>
                    <a:pt x="136914" y="10955"/>
                  </a:lnTo>
                  <a:lnTo>
                    <a:pt x="176828" y="6884"/>
                  </a:lnTo>
                  <a:lnTo>
                    <a:pt x="216435" y="2040"/>
                  </a:lnTo>
                  <a:lnTo>
                    <a:pt x="254299" y="605"/>
                  </a:lnTo>
                  <a:lnTo>
                    <a:pt x="293759" y="120"/>
                  </a:lnTo>
                  <a:lnTo>
                    <a:pt x="33039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43">
              <a:extLst>
                <a:ext uri="{FF2B5EF4-FFF2-40B4-BE49-F238E27FC236}">
                  <a16:creationId xmlns:a16="http://schemas.microsoft.com/office/drawing/2014/main" id="{E3CBC05D-CA0C-4CDB-B19F-101BA5FAFC7C}"/>
                </a:ext>
              </a:extLst>
            </p:cNvPr>
            <p:cNvSpPr/>
            <p:nvPr>
              <p:custDataLst>
                <p:tags r:id="rId7"/>
              </p:custDataLst>
            </p:nvPr>
          </p:nvSpPr>
          <p:spPr>
            <a:xfrm>
              <a:off x="8090665" y="3303984"/>
              <a:ext cx="26421" cy="579209"/>
            </a:xfrm>
            <a:custGeom>
              <a:avLst/>
              <a:gdLst/>
              <a:ahLst/>
              <a:cxnLst/>
              <a:rect l="0" t="0" r="0" b="0"/>
              <a:pathLst>
                <a:path w="26421" h="579209">
                  <a:moveTo>
                    <a:pt x="8561" y="0"/>
                  </a:moveTo>
                  <a:lnTo>
                    <a:pt x="8561" y="0"/>
                  </a:lnTo>
                  <a:lnTo>
                    <a:pt x="873" y="7689"/>
                  </a:lnTo>
                  <a:lnTo>
                    <a:pt x="0" y="13302"/>
                  </a:lnTo>
                  <a:lnTo>
                    <a:pt x="8747" y="50040"/>
                  </a:lnTo>
                  <a:lnTo>
                    <a:pt x="13467" y="79870"/>
                  </a:lnTo>
                  <a:lnTo>
                    <a:pt x="11448" y="113844"/>
                  </a:lnTo>
                  <a:lnTo>
                    <a:pt x="15260" y="150038"/>
                  </a:lnTo>
                  <a:lnTo>
                    <a:pt x="16829" y="192733"/>
                  </a:lnTo>
                  <a:lnTo>
                    <a:pt x="17197" y="225557"/>
                  </a:lnTo>
                  <a:lnTo>
                    <a:pt x="17360" y="259990"/>
                  </a:lnTo>
                  <a:lnTo>
                    <a:pt x="17432" y="295137"/>
                  </a:lnTo>
                  <a:lnTo>
                    <a:pt x="17465" y="330602"/>
                  </a:lnTo>
                  <a:lnTo>
                    <a:pt x="17480" y="366208"/>
                  </a:lnTo>
                  <a:lnTo>
                    <a:pt x="17486" y="401876"/>
                  </a:lnTo>
                  <a:lnTo>
                    <a:pt x="17488" y="437573"/>
                  </a:lnTo>
                  <a:lnTo>
                    <a:pt x="17490" y="481657"/>
                  </a:lnTo>
                  <a:lnTo>
                    <a:pt x="18483" y="524980"/>
                  </a:lnTo>
                  <a:lnTo>
                    <a:pt x="25179" y="566513"/>
                  </a:lnTo>
                  <a:lnTo>
                    <a:pt x="26312" y="579208"/>
                  </a:lnTo>
                  <a:lnTo>
                    <a:pt x="26420" y="5625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44">
              <a:extLst>
                <a:ext uri="{FF2B5EF4-FFF2-40B4-BE49-F238E27FC236}">
                  <a16:creationId xmlns:a16="http://schemas.microsoft.com/office/drawing/2014/main" id="{B5116DDC-9D4E-43AC-A681-750482270D57}"/>
                </a:ext>
              </a:extLst>
            </p:cNvPr>
            <p:cNvSpPr/>
            <p:nvPr>
              <p:custDataLst>
                <p:tags r:id="rId8"/>
              </p:custDataLst>
            </p:nvPr>
          </p:nvSpPr>
          <p:spPr>
            <a:xfrm>
              <a:off x="7743801" y="3589734"/>
              <a:ext cx="283988" cy="267274"/>
            </a:xfrm>
            <a:custGeom>
              <a:avLst/>
              <a:gdLst/>
              <a:ahLst/>
              <a:cxnLst/>
              <a:rect l="0" t="0" r="0" b="0"/>
              <a:pathLst>
                <a:path w="283988" h="267274">
                  <a:moveTo>
                    <a:pt x="51815" y="0"/>
                  </a:moveTo>
                  <a:lnTo>
                    <a:pt x="51815" y="0"/>
                  </a:lnTo>
                  <a:lnTo>
                    <a:pt x="51815" y="7689"/>
                  </a:lnTo>
                  <a:lnTo>
                    <a:pt x="27901" y="40945"/>
                  </a:lnTo>
                  <a:lnTo>
                    <a:pt x="16077" y="75116"/>
                  </a:lnTo>
                  <a:lnTo>
                    <a:pt x="4187" y="115049"/>
                  </a:lnTo>
                  <a:lnTo>
                    <a:pt x="0" y="147308"/>
                  </a:lnTo>
                  <a:lnTo>
                    <a:pt x="5716" y="185644"/>
                  </a:lnTo>
                  <a:lnTo>
                    <a:pt x="19274" y="219627"/>
                  </a:lnTo>
                  <a:lnTo>
                    <a:pt x="23176" y="223808"/>
                  </a:lnTo>
                  <a:lnTo>
                    <a:pt x="32803" y="228455"/>
                  </a:lnTo>
                  <a:lnTo>
                    <a:pt x="49379" y="231071"/>
                  </a:lnTo>
                  <a:lnTo>
                    <a:pt x="89346" y="219646"/>
                  </a:lnTo>
                  <a:lnTo>
                    <a:pt x="110120" y="206412"/>
                  </a:lnTo>
                  <a:lnTo>
                    <a:pt x="140951" y="168624"/>
                  </a:lnTo>
                  <a:lnTo>
                    <a:pt x="160153" y="133740"/>
                  </a:lnTo>
                  <a:lnTo>
                    <a:pt x="179637" y="92049"/>
                  </a:lnTo>
                  <a:lnTo>
                    <a:pt x="197253" y="49752"/>
                  </a:lnTo>
                  <a:lnTo>
                    <a:pt x="202782" y="20786"/>
                  </a:lnTo>
                  <a:lnTo>
                    <a:pt x="203062" y="16834"/>
                  </a:lnTo>
                  <a:lnTo>
                    <a:pt x="204240" y="14199"/>
                  </a:lnTo>
                  <a:lnTo>
                    <a:pt x="206018" y="12443"/>
                  </a:lnTo>
                  <a:lnTo>
                    <a:pt x="208195" y="11272"/>
                  </a:lnTo>
                  <a:lnTo>
                    <a:pt x="208655" y="11483"/>
                  </a:lnTo>
                  <a:lnTo>
                    <a:pt x="206519" y="14364"/>
                  </a:lnTo>
                  <a:lnTo>
                    <a:pt x="204480" y="26305"/>
                  </a:lnTo>
                  <a:lnTo>
                    <a:pt x="203695" y="69231"/>
                  </a:lnTo>
                  <a:lnTo>
                    <a:pt x="204627" y="113849"/>
                  </a:lnTo>
                  <a:lnTo>
                    <a:pt x="209761" y="149047"/>
                  </a:lnTo>
                  <a:lnTo>
                    <a:pt x="212715" y="183620"/>
                  </a:lnTo>
                  <a:lnTo>
                    <a:pt x="222100" y="222471"/>
                  </a:lnTo>
                  <a:lnTo>
                    <a:pt x="230593" y="244511"/>
                  </a:lnTo>
                  <a:lnTo>
                    <a:pt x="242353" y="260847"/>
                  </a:lnTo>
                  <a:lnTo>
                    <a:pt x="248284" y="264761"/>
                  </a:lnTo>
                  <a:lnTo>
                    <a:pt x="255222" y="266499"/>
                  </a:lnTo>
                  <a:lnTo>
                    <a:pt x="264919" y="267273"/>
                  </a:lnTo>
                  <a:lnTo>
                    <a:pt x="268298" y="266486"/>
                  </a:lnTo>
                  <a:lnTo>
                    <a:pt x="270552" y="264970"/>
                  </a:lnTo>
                  <a:lnTo>
                    <a:pt x="283987"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45">
              <a:extLst>
                <a:ext uri="{FF2B5EF4-FFF2-40B4-BE49-F238E27FC236}">
                  <a16:creationId xmlns:a16="http://schemas.microsoft.com/office/drawing/2014/main" id="{EE8C15BE-4004-4864-A77B-724DA9F8D9D1}"/>
                </a:ext>
              </a:extLst>
            </p:cNvPr>
            <p:cNvSpPr/>
            <p:nvPr>
              <p:custDataLst>
                <p:tags r:id="rId9"/>
              </p:custDataLst>
            </p:nvPr>
          </p:nvSpPr>
          <p:spPr>
            <a:xfrm>
              <a:off x="7492007" y="3625453"/>
              <a:ext cx="241103" cy="1"/>
            </a:xfrm>
            <a:custGeom>
              <a:avLst/>
              <a:gdLst/>
              <a:ahLst/>
              <a:cxnLst/>
              <a:rect l="0" t="0" r="0" b="0"/>
              <a:pathLst>
                <a:path w="241103" h="1">
                  <a:moveTo>
                    <a:pt x="0" y="0"/>
                  </a:moveTo>
                  <a:lnTo>
                    <a:pt x="0" y="0"/>
                  </a:lnTo>
                  <a:lnTo>
                    <a:pt x="40312" y="0"/>
                  </a:lnTo>
                  <a:lnTo>
                    <a:pt x="80972" y="0"/>
                  </a:lnTo>
                  <a:lnTo>
                    <a:pt x="122343" y="0"/>
                  </a:lnTo>
                  <a:lnTo>
                    <a:pt x="160207" y="0"/>
                  </a:lnTo>
                  <a:lnTo>
                    <a:pt x="204322" y="0"/>
                  </a:lnTo>
                  <a:lnTo>
                    <a:pt x="24110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46">
              <a:extLst>
                <a:ext uri="{FF2B5EF4-FFF2-40B4-BE49-F238E27FC236}">
                  <a16:creationId xmlns:a16="http://schemas.microsoft.com/office/drawing/2014/main" id="{C8CEA6FC-DC48-4908-A3A9-A359B5511075}"/>
                </a:ext>
              </a:extLst>
            </p:cNvPr>
            <p:cNvSpPr/>
            <p:nvPr>
              <p:custDataLst>
                <p:tags r:id="rId10"/>
              </p:custDataLst>
            </p:nvPr>
          </p:nvSpPr>
          <p:spPr>
            <a:xfrm>
              <a:off x="7573110" y="3339703"/>
              <a:ext cx="26054" cy="500063"/>
            </a:xfrm>
            <a:custGeom>
              <a:avLst/>
              <a:gdLst/>
              <a:ahLst/>
              <a:cxnLst/>
              <a:rect l="0" t="0" r="0" b="0"/>
              <a:pathLst>
                <a:path w="26054" h="500063">
                  <a:moveTo>
                    <a:pt x="8194" y="0"/>
                  </a:moveTo>
                  <a:lnTo>
                    <a:pt x="8194" y="0"/>
                  </a:lnTo>
                  <a:lnTo>
                    <a:pt x="8194" y="4741"/>
                  </a:lnTo>
                  <a:lnTo>
                    <a:pt x="9186" y="6137"/>
                  </a:lnTo>
                  <a:lnTo>
                    <a:pt x="10840" y="7068"/>
                  </a:lnTo>
                  <a:lnTo>
                    <a:pt x="12935" y="7688"/>
                  </a:lnTo>
                  <a:lnTo>
                    <a:pt x="14331" y="9095"/>
                  </a:lnTo>
                  <a:lnTo>
                    <a:pt x="15883" y="13302"/>
                  </a:lnTo>
                  <a:lnTo>
                    <a:pt x="17076" y="53865"/>
                  </a:lnTo>
                  <a:lnTo>
                    <a:pt x="17092" y="59722"/>
                  </a:lnTo>
                  <a:lnTo>
                    <a:pt x="2985" y="101682"/>
                  </a:lnTo>
                  <a:lnTo>
                    <a:pt x="0" y="141793"/>
                  </a:lnTo>
                  <a:lnTo>
                    <a:pt x="4223" y="174084"/>
                  </a:lnTo>
                  <a:lnTo>
                    <a:pt x="7017" y="213527"/>
                  </a:lnTo>
                  <a:lnTo>
                    <a:pt x="12586" y="256634"/>
                  </a:lnTo>
                  <a:lnTo>
                    <a:pt x="15779" y="296085"/>
                  </a:lnTo>
                  <a:lnTo>
                    <a:pt x="16726" y="332909"/>
                  </a:lnTo>
                  <a:lnTo>
                    <a:pt x="17007" y="368955"/>
                  </a:lnTo>
                  <a:lnTo>
                    <a:pt x="21830" y="404771"/>
                  </a:lnTo>
                  <a:lnTo>
                    <a:pt x="25219" y="444308"/>
                  </a:lnTo>
                  <a:lnTo>
                    <a:pt x="26004" y="488185"/>
                  </a:lnTo>
                  <a:lnTo>
                    <a:pt x="26053" y="500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47">
              <a:extLst>
                <a:ext uri="{FF2B5EF4-FFF2-40B4-BE49-F238E27FC236}">
                  <a16:creationId xmlns:a16="http://schemas.microsoft.com/office/drawing/2014/main" id="{82F45870-3597-4AAA-8DF5-8E69DA4FF4B4}"/>
                </a:ext>
              </a:extLst>
            </p:cNvPr>
            <p:cNvSpPr/>
            <p:nvPr>
              <p:custDataLst>
                <p:tags r:id="rId11"/>
              </p:custDataLst>
            </p:nvPr>
          </p:nvSpPr>
          <p:spPr>
            <a:xfrm>
              <a:off x="7402710" y="3509367"/>
              <a:ext cx="8931" cy="1"/>
            </a:xfrm>
            <a:custGeom>
              <a:avLst/>
              <a:gdLst/>
              <a:ahLst/>
              <a:cxnLst/>
              <a:rect l="0" t="0" r="0" b="0"/>
              <a:pathLst>
                <a:path w="8931" h="1">
                  <a:moveTo>
                    <a:pt x="8930" y="0"/>
                  </a:moveTo>
                  <a:lnTo>
                    <a:pt x="893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48">
              <a:extLst>
                <a:ext uri="{FF2B5EF4-FFF2-40B4-BE49-F238E27FC236}">
                  <a16:creationId xmlns:a16="http://schemas.microsoft.com/office/drawing/2014/main" id="{46F73313-001D-481F-97DD-E1FD5763F5FD}"/>
                </a:ext>
              </a:extLst>
            </p:cNvPr>
            <p:cNvSpPr/>
            <p:nvPr>
              <p:custDataLst>
                <p:tags r:id="rId12"/>
              </p:custDataLst>
            </p:nvPr>
          </p:nvSpPr>
          <p:spPr>
            <a:xfrm>
              <a:off x="7456288" y="3643312"/>
              <a:ext cx="17861" cy="214314"/>
            </a:xfrm>
            <a:custGeom>
              <a:avLst/>
              <a:gdLst/>
              <a:ahLst/>
              <a:cxnLst/>
              <a:rect l="0" t="0" r="0" b="0"/>
              <a:pathLst>
                <a:path w="17861" h="214314">
                  <a:moveTo>
                    <a:pt x="17860" y="0"/>
                  </a:moveTo>
                  <a:lnTo>
                    <a:pt x="17860" y="0"/>
                  </a:lnTo>
                  <a:lnTo>
                    <a:pt x="13120" y="4741"/>
                  </a:lnTo>
                  <a:lnTo>
                    <a:pt x="10793" y="12360"/>
                  </a:lnTo>
                  <a:lnTo>
                    <a:pt x="9176" y="47269"/>
                  </a:lnTo>
                  <a:lnTo>
                    <a:pt x="8979" y="87757"/>
                  </a:lnTo>
                  <a:lnTo>
                    <a:pt x="4200" y="129452"/>
                  </a:lnTo>
                  <a:lnTo>
                    <a:pt x="554" y="168289"/>
                  </a:lnTo>
                  <a:lnTo>
                    <a:pt x="0" y="214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9">
              <a:extLst>
                <a:ext uri="{FF2B5EF4-FFF2-40B4-BE49-F238E27FC236}">
                  <a16:creationId xmlns:a16="http://schemas.microsoft.com/office/drawing/2014/main" id="{BACC364A-E5FC-4E58-A547-800FEC0CE2E3}"/>
                </a:ext>
              </a:extLst>
            </p:cNvPr>
            <p:cNvSpPr/>
            <p:nvPr>
              <p:custDataLst>
                <p:tags r:id="rId13"/>
              </p:custDataLst>
            </p:nvPr>
          </p:nvSpPr>
          <p:spPr>
            <a:xfrm>
              <a:off x="7161609" y="3607593"/>
              <a:ext cx="205383" cy="8931"/>
            </a:xfrm>
            <a:custGeom>
              <a:avLst/>
              <a:gdLst/>
              <a:ahLst/>
              <a:cxnLst/>
              <a:rect l="0" t="0" r="0" b="0"/>
              <a:pathLst>
                <a:path w="205383" h="8931">
                  <a:moveTo>
                    <a:pt x="0" y="0"/>
                  </a:moveTo>
                  <a:lnTo>
                    <a:pt x="0" y="0"/>
                  </a:lnTo>
                  <a:lnTo>
                    <a:pt x="4740" y="0"/>
                  </a:lnTo>
                  <a:lnTo>
                    <a:pt x="9713" y="2647"/>
                  </a:lnTo>
                  <a:lnTo>
                    <a:pt x="12428" y="4741"/>
                  </a:lnTo>
                  <a:lnTo>
                    <a:pt x="20737" y="7068"/>
                  </a:lnTo>
                  <a:lnTo>
                    <a:pt x="60898" y="8766"/>
                  </a:lnTo>
                  <a:lnTo>
                    <a:pt x="100183" y="8909"/>
                  </a:lnTo>
                  <a:lnTo>
                    <a:pt x="141203" y="8926"/>
                  </a:lnTo>
                  <a:lnTo>
                    <a:pt x="185319" y="8930"/>
                  </a:lnTo>
                  <a:lnTo>
                    <a:pt x="205382" y="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50">
              <a:extLst>
                <a:ext uri="{FF2B5EF4-FFF2-40B4-BE49-F238E27FC236}">
                  <a16:creationId xmlns:a16="http://schemas.microsoft.com/office/drawing/2014/main" id="{F215AB3D-4459-4C38-B3FC-55EAD150C8C8}"/>
                </a:ext>
              </a:extLst>
            </p:cNvPr>
            <p:cNvSpPr/>
            <p:nvPr>
              <p:custDataLst>
                <p:tags r:id="rId14"/>
              </p:custDataLst>
            </p:nvPr>
          </p:nvSpPr>
          <p:spPr>
            <a:xfrm>
              <a:off x="7215187" y="3339703"/>
              <a:ext cx="26790" cy="517923"/>
            </a:xfrm>
            <a:custGeom>
              <a:avLst/>
              <a:gdLst/>
              <a:ahLst/>
              <a:cxnLst/>
              <a:rect l="0" t="0" r="0" b="0"/>
              <a:pathLst>
                <a:path w="26790" h="517923">
                  <a:moveTo>
                    <a:pt x="26789" y="0"/>
                  </a:moveTo>
                  <a:lnTo>
                    <a:pt x="26789" y="0"/>
                  </a:lnTo>
                  <a:lnTo>
                    <a:pt x="26789" y="40312"/>
                  </a:lnTo>
                  <a:lnTo>
                    <a:pt x="26789" y="55619"/>
                  </a:lnTo>
                  <a:lnTo>
                    <a:pt x="14515" y="90692"/>
                  </a:lnTo>
                  <a:lnTo>
                    <a:pt x="10033" y="134809"/>
                  </a:lnTo>
                  <a:lnTo>
                    <a:pt x="9257" y="169920"/>
                  </a:lnTo>
                  <a:lnTo>
                    <a:pt x="9027" y="208104"/>
                  </a:lnTo>
                  <a:lnTo>
                    <a:pt x="8958" y="248192"/>
                  </a:lnTo>
                  <a:lnTo>
                    <a:pt x="11584" y="287851"/>
                  </a:lnTo>
                  <a:lnTo>
                    <a:pt x="16000" y="328375"/>
                  </a:lnTo>
                  <a:lnTo>
                    <a:pt x="17308" y="368163"/>
                  </a:lnTo>
                  <a:lnTo>
                    <a:pt x="17696" y="406080"/>
                  </a:lnTo>
                  <a:lnTo>
                    <a:pt x="13087" y="445559"/>
                  </a:lnTo>
                  <a:lnTo>
                    <a:pt x="9478" y="485719"/>
                  </a:lnTo>
                  <a:lnTo>
                    <a:pt x="8181" y="495672"/>
                  </a:lnTo>
                  <a:lnTo>
                    <a:pt x="0" y="5179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51">
              <a:extLst>
                <a:ext uri="{FF2B5EF4-FFF2-40B4-BE49-F238E27FC236}">
                  <a16:creationId xmlns:a16="http://schemas.microsoft.com/office/drawing/2014/main" id="{10754B4F-6ECA-4C1E-9998-5511AD69F597}"/>
                </a:ext>
              </a:extLst>
            </p:cNvPr>
            <p:cNvSpPr/>
            <p:nvPr>
              <p:custDataLst>
                <p:tags r:id="rId15"/>
              </p:custDataLst>
            </p:nvPr>
          </p:nvSpPr>
          <p:spPr>
            <a:xfrm>
              <a:off x="6947296" y="3527594"/>
              <a:ext cx="249497" cy="302861"/>
            </a:xfrm>
            <a:custGeom>
              <a:avLst/>
              <a:gdLst/>
              <a:ahLst/>
              <a:cxnLst/>
              <a:rect l="0" t="0" r="0" b="0"/>
              <a:pathLst>
                <a:path w="249497" h="302861">
                  <a:moveTo>
                    <a:pt x="169664" y="8562"/>
                  </a:moveTo>
                  <a:lnTo>
                    <a:pt x="169664" y="8562"/>
                  </a:lnTo>
                  <a:lnTo>
                    <a:pt x="169664" y="3821"/>
                  </a:lnTo>
                  <a:lnTo>
                    <a:pt x="168673" y="2425"/>
                  </a:lnTo>
                  <a:lnTo>
                    <a:pt x="167019" y="1494"/>
                  </a:lnTo>
                  <a:lnTo>
                    <a:pt x="157236" y="0"/>
                  </a:lnTo>
                  <a:lnTo>
                    <a:pt x="151573" y="2442"/>
                  </a:lnTo>
                  <a:lnTo>
                    <a:pt x="145749" y="5842"/>
                  </a:lnTo>
                  <a:lnTo>
                    <a:pt x="135900" y="7756"/>
                  </a:lnTo>
                  <a:lnTo>
                    <a:pt x="121847" y="9315"/>
                  </a:lnTo>
                  <a:lnTo>
                    <a:pt x="110958" y="15620"/>
                  </a:lnTo>
                  <a:lnTo>
                    <a:pt x="77401" y="47270"/>
                  </a:lnTo>
                  <a:lnTo>
                    <a:pt x="74089" y="53216"/>
                  </a:lnTo>
                  <a:lnTo>
                    <a:pt x="71961" y="65118"/>
                  </a:lnTo>
                  <a:lnTo>
                    <a:pt x="74316" y="71070"/>
                  </a:lnTo>
                  <a:lnTo>
                    <a:pt x="92442" y="91906"/>
                  </a:lnTo>
                  <a:lnTo>
                    <a:pt x="134184" y="115718"/>
                  </a:lnTo>
                  <a:lnTo>
                    <a:pt x="175632" y="136554"/>
                  </a:lnTo>
                  <a:lnTo>
                    <a:pt x="216299" y="165492"/>
                  </a:lnTo>
                  <a:lnTo>
                    <a:pt x="228020" y="175996"/>
                  </a:lnTo>
                  <a:lnTo>
                    <a:pt x="245960" y="202181"/>
                  </a:lnTo>
                  <a:lnTo>
                    <a:pt x="249496" y="224498"/>
                  </a:lnTo>
                  <a:lnTo>
                    <a:pt x="245133" y="239120"/>
                  </a:lnTo>
                  <a:lnTo>
                    <a:pt x="237602" y="247624"/>
                  </a:lnTo>
                  <a:lnTo>
                    <a:pt x="193340" y="273396"/>
                  </a:lnTo>
                  <a:lnTo>
                    <a:pt x="151609" y="290336"/>
                  </a:lnTo>
                  <a:lnTo>
                    <a:pt x="114688" y="293788"/>
                  </a:lnTo>
                  <a:lnTo>
                    <a:pt x="73899" y="301311"/>
                  </a:lnTo>
                  <a:lnTo>
                    <a:pt x="48111" y="302860"/>
                  </a:lnTo>
                  <a:lnTo>
                    <a:pt x="29910" y="298388"/>
                  </a:lnTo>
                  <a:lnTo>
                    <a:pt x="0" y="285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52">
              <a:extLst>
                <a:ext uri="{FF2B5EF4-FFF2-40B4-BE49-F238E27FC236}">
                  <a16:creationId xmlns:a16="http://schemas.microsoft.com/office/drawing/2014/main" id="{6421DAB4-AABB-4DC0-9838-D360EACC13BC}"/>
                </a:ext>
              </a:extLst>
            </p:cNvPr>
            <p:cNvSpPr/>
            <p:nvPr>
              <p:custDataLst>
                <p:tags r:id="rId16"/>
              </p:custDataLst>
            </p:nvPr>
          </p:nvSpPr>
          <p:spPr>
            <a:xfrm>
              <a:off x="6741913" y="3581341"/>
              <a:ext cx="232173" cy="294144"/>
            </a:xfrm>
            <a:custGeom>
              <a:avLst/>
              <a:gdLst/>
              <a:ahLst/>
              <a:cxnLst/>
              <a:rect l="0" t="0" r="0" b="0"/>
              <a:pathLst>
                <a:path w="232173" h="294144">
                  <a:moveTo>
                    <a:pt x="0" y="97690"/>
                  </a:moveTo>
                  <a:lnTo>
                    <a:pt x="0" y="97690"/>
                  </a:lnTo>
                  <a:lnTo>
                    <a:pt x="0" y="102431"/>
                  </a:lnTo>
                  <a:lnTo>
                    <a:pt x="2647" y="107404"/>
                  </a:lnTo>
                  <a:lnTo>
                    <a:pt x="7130" y="114906"/>
                  </a:lnTo>
                  <a:lnTo>
                    <a:pt x="23917" y="153796"/>
                  </a:lnTo>
                  <a:lnTo>
                    <a:pt x="40690" y="196061"/>
                  </a:lnTo>
                  <a:lnTo>
                    <a:pt x="44417" y="237753"/>
                  </a:lnTo>
                  <a:lnTo>
                    <a:pt x="44494" y="241667"/>
                  </a:lnTo>
                  <a:lnTo>
                    <a:pt x="47226" y="248662"/>
                  </a:lnTo>
                  <a:lnTo>
                    <a:pt x="49344" y="251916"/>
                  </a:lnTo>
                  <a:lnTo>
                    <a:pt x="49764" y="254085"/>
                  </a:lnTo>
                  <a:lnTo>
                    <a:pt x="49051" y="255532"/>
                  </a:lnTo>
                  <a:lnTo>
                    <a:pt x="44907" y="258255"/>
                  </a:lnTo>
                  <a:lnTo>
                    <a:pt x="44725" y="253634"/>
                  </a:lnTo>
                  <a:lnTo>
                    <a:pt x="42037" y="248688"/>
                  </a:lnTo>
                  <a:lnTo>
                    <a:pt x="39930" y="245981"/>
                  </a:lnTo>
                  <a:lnTo>
                    <a:pt x="37592" y="237680"/>
                  </a:lnTo>
                  <a:lnTo>
                    <a:pt x="31088" y="193984"/>
                  </a:lnTo>
                  <a:lnTo>
                    <a:pt x="27356" y="153660"/>
                  </a:lnTo>
                  <a:lnTo>
                    <a:pt x="29603" y="131472"/>
                  </a:lnTo>
                  <a:lnTo>
                    <a:pt x="35907" y="94642"/>
                  </a:lnTo>
                  <a:lnTo>
                    <a:pt x="48042" y="57381"/>
                  </a:lnTo>
                  <a:lnTo>
                    <a:pt x="61420" y="38562"/>
                  </a:lnTo>
                  <a:lnTo>
                    <a:pt x="100162" y="8641"/>
                  </a:lnTo>
                  <a:lnTo>
                    <a:pt x="114014" y="2183"/>
                  </a:lnTo>
                  <a:lnTo>
                    <a:pt x="132324" y="0"/>
                  </a:lnTo>
                  <a:lnTo>
                    <a:pt x="140832" y="2348"/>
                  </a:lnTo>
                  <a:lnTo>
                    <a:pt x="153845" y="11894"/>
                  </a:lnTo>
                  <a:lnTo>
                    <a:pt x="174711" y="32483"/>
                  </a:lnTo>
                  <a:lnTo>
                    <a:pt x="190381" y="64164"/>
                  </a:lnTo>
                  <a:lnTo>
                    <a:pt x="205368" y="106909"/>
                  </a:lnTo>
                  <a:lnTo>
                    <a:pt x="219272" y="151306"/>
                  </a:lnTo>
                  <a:lnTo>
                    <a:pt x="227461" y="195922"/>
                  </a:lnTo>
                  <a:lnTo>
                    <a:pt x="231552" y="237920"/>
                  </a:lnTo>
                  <a:lnTo>
                    <a:pt x="232149" y="280958"/>
                  </a:lnTo>
                  <a:lnTo>
                    <a:pt x="232172" y="2941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53">
              <a:extLst>
                <a:ext uri="{FF2B5EF4-FFF2-40B4-BE49-F238E27FC236}">
                  <a16:creationId xmlns:a16="http://schemas.microsoft.com/office/drawing/2014/main" id="{FCA71CB2-4843-41C3-A7EB-34E053048674}"/>
                </a:ext>
              </a:extLst>
            </p:cNvPr>
            <p:cNvSpPr/>
            <p:nvPr>
              <p:custDataLst>
                <p:tags r:id="rId17"/>
              </p:custDataLst>
            </p:nvPr>
          </p:nvSpPr>
          <p:spPr>
            <a:xfrm>
              <a:off x="6493661" y="3661171"/>
              <a:ext cx="247714" cy="240834"/>
            </a:xfrm>
            <a:custGeom>
              <a:avLst/>
              <a:gdLst/>
              <a:ahLst/>
              <a:cxnLst/>
              <a:rect l="0" t="0" r="0" b="0"/>
              <a:pathLst>
                <a:path w="247714" h="240834">
                  <a:moveTo>
                    <a:pt x="114307" y="0"/>
                  </a:moveTo>
                  <a:lnTo>
                    <a:pt x="114307" y="0"/>
                  </a:lnTo>
                  <a:lnTo>
                    <a:pt x="109568" y="0"/>
                  </a:lnTo>
                  <a:lnTo>
                    <a:pt x="108171" y="993"/>
                  </a:lnTo>
                  <a:lnTo>
                    <a:pt x="107240" y="2647"/>
                  </a:lnTo>
                  <a:lnTo>
                    <a:pt x="106619" y="4741"/>
                  </a:lnTo>
                  <a:lnTo>
                    <a:pt x="105213" y="6138"/>
                  </a:lnTo>
                  <a:lnTo>
                    <a:pt x="95828" y="11024"/>
                  </a:lnTo>
                  <a:lnTo>
                    <a:pt x="51552" y="53865"/>
                  </a:lnTo>
                  <a:lnTo>
                    <a:pt x="40776" y="66605"/>
                  </a:lnTo>
                  <a:lnTo>
                    <a:pt x="22542" y="107696"/>
                  </a:lnTo>
                  <a:lnTo>
                    <a:pt x="7219" y="151876"/>
                  </a:lnTo>
                  <a:lnTo>
                    <a:pt x="0" y="182797"/>
                  </a:lnTo>
                  <a:lnTo>
                    <a:pt x="3488" y="206629"/>
                  </a:lnTo>
                  <a:lnTo>
                    <a:pt x="10806" y="223061"/>
                  </a:lnTo>
                  <a:lnTo>
                    <a:pt x="19259" y="234213"/>
                  </a:lnTo>
                  <a:lnTo>
                    <a:pt x="27746" y="238040"/>
                  </a:lnTo>
                  <a:lnTo>
                    <a:pt x="68037" y="240833"/>
                  </a:lnTo>
                  <a:lnTo>
                    <a:pt x="89683" y="238377"/>
                  </a:lnTo>
                  <a:lnTo>
                    <a:pt x="118925" y="228657"/>
                  </a:lnTo>
                  <a:lnTo>
                    <a:pt x="156918" y="204528"/>
                  </a:lnTo>
                  <a:lnTo>
                    <a:pt x="201564" y="169590"/>
                  </a:lnTo>
                  <a:lnTo>
                    <a:pt x="213612" y="156733"/>
                  </a:lnTo>
                  <a:lnTo>
                    <a:pt x="235918" y="113935"/>
                  </a:lnTo>
                  <a:lnTo>
                    <a:pt x="244157" y="95495"/>
                  </a:lnTo>
                  <a:lnTo>
                    <a:pt x="247713" y="70257"/>
                  </a:lnTo>
                  <a:lnTo>
                    <a:pt x="240517" y="43072"/>
                  </a:lnTo>
                  <a:lnTo>
                    <a:pt x="234562" y="36341"/>
                  </a:lnTo>
                  <a:lnTo>
                    <a:pt x="215067" y="21911"/>
                  </a:lnTo>
                  <a:lnTo>
                    <a:pt x="196645" y="16014"/>
                  </a:lnTo>
                  <a:lnTo>
                    <a:pt x="193011" y="13653"/>
                  </a:lnTo>
                  <a:lnTo>
                    <a:pt x="178417" y="10329"/>
                  </a:lnTo>
                  <a:lnTo>
                    <a:pt x="132166" y="17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54">
              <a:extLst>
                <a:ext uri="{FF2B5EF4-FFF2-40B4-BE49-F238E27FC236}">
                  <a16:creationId xmlns:a16="http://schemas.microsoft.com/office/drawing/2014/main" id="{049E233B-979F-4BEF-B7D9-0A9D054ED9D1}"/>
                </a:ext>
              </a:extLst>
            </p:cNvPr>
            <p:cNvSpPr/>
            <p:nvPr>
              <p:custDataLst>
                <p:tags r:id="rId18"/>
              </p:custDataLst>
            </p:nvPr>
          </p:nvSpPr>
          <p:spPr>
            <a:xfrm>
              <a:off x="6161534" y="3420070"/>
              <a:ext cx="455365" cy="481788"/>
            </a:xfrm>
            <a:custGeom>
              <a:avLst/>
              <a:gdLst/>
              <a:ahLst/>
              <a:cxnLst/>
              <a:rect l="0" t="0" r="0" b="0"/>
              <a:pathLst>
                <a:path w="455365" h="481788">
                  <a:moveTo>
                    <a:pt x="455364" y="0"/>
                  </a:moveTo>
                  <a:lnTo>
                    <a:pt x="455364" y="0"/>
                  </a:lnTo>
                  <a:lnTo>
                    <a:pt x="415462" y="0"/>
                  </a:lnTo>
                  <a:lnTo>
                    <a:pt x="374927" y="0"/>
                  </a:lnTo>
                  <a:lnTo>
                    <a:pt x="336949" y="4741"/>
                  </a:lnTo>
                  <a:lnTo>
                    <a:pt x="296283" y="15446"/>
                  </a:lnTo>
                  <a:lnTo>
                    <a:pt x="266403" y="22123"/>
                  </a:lnTo>
                  <a:lnTo>
                    <a:pt x="221825" y="46497"/>
                  </a:lnTo>
                  <a:lnTo>
                    <a:pt x="177183" y="77815"/>
                  </a:lnTo>
                  <a:lnTo>
                    <a:pt x="136362" y="107212"/>
                  </a:lnTo>
                  <a:lnTo>
                    <a:pt x="98318" y="143066"/>
                  </a:lnTo>
                  <a:lnTo>
                    <a:pt x="65845" y="179991"/>
                  </a:lnTo>
                  <a:lnTo>
                    <a:pt x="35723" y="220780"/>
                  </a:lnTo>
                  <a:lnTo>
                    <a:pt x="24778" y="235046"/>
                  </a:lnTo>
                  <a:lnTo>
                    <a:pt x="6429" y="277199"/>
                  </a:lnTo>
                  <a:lnTo>
                    <a:pt x="518" y="318003"/>
                  </a:lnTo>
                  <a:lnTo>
                    <a:pt x="0" y="361857"/>
                  </a:lnTo>
                  <a:lnTo>
                    <a:pt x="952" y="386700"/>
                  </a:lnTo>
                  <a:lnTo>
                    <a:pt x="12379" y="416686"/>
                  </a:lnTo>
                  <a:lnTo>
                    <a:pt x="20687" y="425965"/>
                  </a:lnTo>
                  <a:lnTo>
                    <a:pt x="59649" y="456994"/>
                  </a:lnTo>
                  <a:lnTo>
                    <a:pt x="83327" y="469029"/>
                  </a:lnTo>
                  <a:lnTo>
                    <a:pt x="125152" y="479038"/>
                  </a:lnTo>
                  <a:lnTo>
                    <a:pt x="162080" y="481787"/>
                  </a:lnTo>
                  <a:lnTo>
                    <a:pt x="195687" y="481129"/>
                  </a:lnTo>
                  <a:lnTo>
                    <a:pt x="233400" y="474504"/>
                  </a:lnTo>
                  <a:lnTo>
                    <a:pt x="276770" y="464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85616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406631408"/>
              </p:ext>
            </p:extLst>
          </p:nvPr>
        </p:nvGraphicFramePr>
        <p:xfrm>
          <a:off x="0" y="829866"/>
          <a:ext cx="6115050" cy="5170884"/>
        </p:xfrm>
        <a:graphic>
          <a:graphicData uri="http://schemas.openxmlformats.org/presentationml/2006/ole">
            <mc:AlternateContent xmlns:mc="http://schemas.openxmlformats.org/markup-compatibility/2006">
              <mc:Choice xmlns:v="urn:schemas-microsoft-com:vml" Requires="v">
                <p:oleObj spid="_x0000_s9294" name="Photo Editor Photo" r:id="rId3" imgW="5428571" imgH="4590476" progId="MSPhotoEd.3">
                  <p:embed/>
                </p:oleObj>
              </mc:Choice>
              <mc:Fallback>
                <p:oleObj name="Photo Editor Photo" r:id="rId3" imgW="5428571" imgH="4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29866"/>
                        <a:ext cx="6115050" cy="51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4" descr="http://international.loc.gov/intldl/fiahtml/images/Treaty1783_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565" y="857250"/>
            <a:ext cx="3953435" cy="517073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flipV="1">
            <a:off x="3186954" y="1454301"/>
            <a:ext cx="3946039" cy="1083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7132993" y="2501154"/>
            <a:ext cx="34289" cy="7261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64939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3" name="Picture 5" descr="http://www.gutenberg.org/files/36878/36878-h/images/illus-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1180154"/>
            <a:ext cx="5293329" cy="3469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nternational.loc.gov/intldl/fiahtml/images/Treaty1783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0013"/>
            <a:ext cx="3953435" cy="51707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927847" y="3576246"/>
            <a:ext cx="5994699" cy="984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01049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descr="http://www.osteachers.com/ats/images/barbary-pirate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939" y="857250"/>
            <a:ext cx="647117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673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5C0DD-DDA7-4583-AB72-40505FDE1CAF}"/>
              </a:ext>
            </a:extLst>
          </p:cNvPr>
          <p:cNvPicPr>
            <a:picLocks noChangeAspect="1"/>
          </p:cNvPicPr>
          <p:nvPr/>
        </p:nvPicPr>
        <p:blipFill>
          <a:blip r:embed="rId2"/>
          <a:stretch>
            <a:fillRect/>
          </a:stretch>
        </p:blipFill>
        <p:spPr>
          <a:xfrm>
            <a:off x="0" y="1"/>
            <a:ext cx="4293675" cy="3645242"/>
          </a:xfrm>
          <a:prstGeom prst="rect">
            <a:avLst/>
          </a:prstGeom>
        </p:spPr>
      </p:pic>
      <p:sp>
        <p:nvSpPr>
          <p:cNvPr id="3" name="Oval 2">
            <a:extLst>
              <a:ext uri="{FF2B5EF4-FFF2-40B4-BE49-F238E27FC236}">
                <a16:creationId xmlns:a16="http://schemas.microsoft.com/office/drawing/2014/main" id="{F6C92DFE-9122-4CF3-A17C-55F97999980C}"/>
              </a:ext>
            </a:extLst>
          </p:cNvPr>
          <p:cNvSpPr/>
          <p:nvPr/>
        </p:nvSpPr>
        <p:spPr>
          <a:xfrm>
            <a:off x="1347917" y="718031"/>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KBCuriousSoul" panose="02000603000000000000" pitchFamily="2" charset="0"/>
                <a:ea typeface="KBCuriousSoul" panose="02000603000000000000" pitchFamily="2" charset="0"/>
              </a:rPr>
              <a:t>9</a:t>
            </a:r>
          </a:p>
        </p:txBody>
      </p:sp>
      <p:sp>
        <p:nvSpPr>
          <p:cNvPr id="4" name="Title 3">
            <a:extLst>
              <a:ext uri="{FF2B5EF4-FFF2-40B4-BE49-F238E27FC236}">
                <a16:creationId xmlns:a16="http://schemas.microsoft.com/office/drawing/2014/main" id="{5D2BC7C6-13A2-41C6-AC63-F0AFE9FEBF1A}"/>
              </a:ext>
            </a:extLst>
          </p:cNvPr>
          <p:cNvSpPr txBox="1">
            <a:spLocks/>
          </p:cNvSpPr>
          <p:nvPr/>
        </p:nvSpPr>
        <p:spPr>
          <a:xfrm>
            <a:off x="4293675" y="30892"/>
            <a:ext cx="5060390" cy="36143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sp>
        <p:nvSpPr>
          <p:cNvPr id="5" name="TextBox 4">
            <a:extLst>
              <a:ext uri="{FF2B5EF4-FFF2-40B4-BE49-F238E27FC236}">
                <a16:creationId xmlns:a16="http://schemas.microsoft.com/office/drawing/2014/main" id="{21BBE28F-BF88-4488-96A3-49D2AF330640}"/>
              </a:ext>
            </a:extLst>
          </p:cNvPr>
          <p:cNvSpPr txBox="1"/>
          <p:nvPr/>
        </p:nvSpPr>
        <p:spPr>
          <a:xfrm>
            <a:off x="-1" y="3861065"/>
            <a:ext cx="5668371" cy="2739211"/>
          </a:xfrm>
          <a:prstGeom prst="rect">
            <a:avLst/>
          </a:prstGeom>
          <a:noFill/>
        </p:spPr>
        <p:txBody>
          <a:bodyPr wrap="square" rtlCol="0">
            <a:spAutoFit/>
          </a:bodyPr>
          <a:lstStyle/>
          <a:p>
            <a:r>
              <a:rPr lang="en-US" sz="2800" b="1" dirty="0"/>
              <a:t>Station 9 Shays Rebellion </a:t>
            </a:r>
          </a:p>
          <a:p>
            <a:r>
              <a:rPr lang="en-US" dirty="0"/>
              <a:t>Directions : using the Documents collect the notes on the Impacts of the Articles of Confederation.</a:t>
            </a:r>
          </a:p>
          <a:p>
            <a:endParaRPr lang="en-US" dirty="0"/>
          </a:p>
          <a:p>
            <a:r>
              <a:rPr lang="en-US" dirty="0"/>
              <a:t>Read and annotate and letters by George Washington and Thomas Jefferson in response to Shay’s Rebellion. </a:t>
            </a:r>
          </a:p>
          <a:p>
            <a:endParaRPr lang="en-US" dirty="0"/>
          </a:p>
          <a:p>
            <a:r>
              <a:rPr lang="en-US" dirty="0"/>
              <a:t>Fill out the Graphic Organizers </a:t>
            </a:r>
          </a:p>
          <a:p>
            <a:r>
              <a:rPr lang="en-US" dirty="0"/>
              <a:t>Get checked by a teacher and Receive a Puzzle Piece  </a:t>
            </a:r>
          </a:p>
        </p:txBody>
      </p:sp>
      <p:sp>
        <p:nvSpPr>
          <p:cNvPr id="6" name="Rectangle 5">
            <a:extLst>
              <a:ext uri="{FF2B5EF4-FFF2-40B4-BE49-F238E27FC236}">
                <a16:creationId xmlns:a16="http://schemas.microsoft.com/office/drawing/2014/main" id="{0BEFD9CF-AA18-4BD5-8B04-23FD2333E8BF}"/>
              </a:ext>
            </a:extLst>
          </p:cNvPr>
          <p:cNvSpPr/>
          <p:nvPr/>
        </p:nvSpPr>
        <p:spPr>
          <a:xfrm>
            <a:off x="6178378" y="3676134"/>
            <a:ext cx="2804984" cy="1200329"/>
          </a:xfrm>
          <a:prstGeom prst="rect">
            <a:avLst/>
          </a:prstGeom>
        </p:spPr>
        <p:txBody>
          <a:bodyPr wrap="square">
            <a:spAutoFit/>
          </a:bodyPr>
          <a:lstStyle/>
          <a:p>
            <a:r>
              <a:rPr lang="en-US" dirty="0">
                <a:hlinkClick r:id="rId3"/>
              </a:rPr>
              <a:t>https://www.youtube.com/watch?time_continue=195&amp;v=1pbJHH9F9-Q&amp;feature=emb_logo</a:t>
            </a:r>
            <a:endParaRPr lang="en-US" dirty="0"/>
          </a:p>
        </p:txBody>
      </p:sp>
      <p:pic>
        <p:nvPicPr>
          <p:cNvPr id="7" name="Picture 2" descr="A picture containing indoor, black&#10;&#10;Description automatically generated">
            <a:extLst>
              <a:ext uri="{FF2B5EF4-FFF2-40B4-BE49-F238E27FC236}">
                <a16:creationId xmlns:a16="http://schemas.microsoft.com/office/drawing/2014/main" id="{B7A1918C-0864-4950-9BF3-B95769CADA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36950" y="5230671"/>
            <a:ext cx="1065246" cy="1065246"/>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8" name="Picture 7" descr="A close up of a device&#10;&#10;Description automatically generated">
            <a:hlinkClick r:id="rId3"/>
            <a:extLst>
              <a:ext uri="{FF2B5EF4-FFF2-40B4-BE49-F238E27FC236}">
                <a16:creationId xmlns:a16="http://schemas.microsoft.com/office/drawing/2014/main" id="{AA4B1DC6-572E-4644-B4D7-5D8C6383A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0776" y="5330073"/>
            <a:ext cx="1272587" cy="866441"/>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6481819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6675" y="2261870"/>
            <a:ext cx="2828925" cy="4429125"/>
          </a:xfrm>
          <a:prstGeom prst="rect">
            <a:avLst/>
          </a:prstGeom>
          <a:noFill/>
          <a:ln w="9525">
            <a:noFill/>
            <a:miter lim="800000"/>
            <a:headEnd/>
            <a:tailEnd/>
          </a:ln>
        </p:spPr>
      </p:pic>
      <p:sp>
        <p:nvSpPr>
          <p:cNvPr id="3" name="Rectangle 2"/>
          <p:cNvSpPr/>
          <p:nvPr/>
        </p:nvSpPr>
        <p:spPr>
          <a:xfrm>
            <a:off x="0" y="162580"/>
            <a:ext cx="9067800" cy="523220"/>
          </a:xfrm>
          <a:prstGeom prst="rect">
            <a:avLst/>
          </a:prstGeom>
        </p:spPr>
        <p:txBody>
          <a:bodyPr wrap="square">
            <a:spAutoFit/>
          </a:bodyPr>
          <a:lstStyle/>
          <a:p>
            <a:r>
              <a:rPr lang="en-US" sz="2800" b="1" i="1" u="sng" dirty="0"/>
              <a:t>III - IMPACTS OF ARTICLES OF CONFEDERATION: </a:t>
            </a:r>
          </a:p>
        </p:txBody>
      </p:sp>
      <p:sp>
        <p:nvSpPr>
          <p:cNvPr id="4" name="Rectangle 3"/>
          <p:cNvSpPr/>
          <p:nvPr/>
        </p:nvSpPr>
        <p:spPr>
          <a:xfrm>
            <a:off x="66675" y="795305"/>
            <a:ext cx="3514725" cy="1015663"/>
          </a:xfrm>
          <a:prstGeom prst="rect">
            <a:avLst/>
          </a:prstGeom>
        </p:spPr>
        <p:txBody>
          <a:bodyPr wrap="square">
            <a:spAutoFit/>
          </a:bodyPr>
          <a:lstStyle/>
          <a:p>
            <a:endParaRPr lang="en-US" dirty="0"/>
          </a:p>
          <a:p>
            <a:r>
              <a:rPr lang="en-US" sz="2400" b="1" u="sng" dirty="0"/>
              <a:t>1. Shays Rebellion (1786): </a:t>
            </a:r>
            <a:endParaRPr lang="en-US" sz="1600" dirty="0"/>
          </a:p>
          <a:p>
            <a:r>
              <a:rPr lang="en-US" dirty="0"/>
              <a:t>	</a:t>
            </a:r>
          </a:p>
        </p:txBody>
      </p:sp>
      <p:sp>
        <p:nvSpPr>
          <p:cNvPr id="2" name="Slide Number Placeholder 1"/>
          <p:cNvSpPr>
            <a:spLocks noGrp="1"/>
          </p:cNvSpPr>
          <p:nvPr>
            <p:ph type="sldNum" sz="quarter" idx="12"/>
          </p:nvPr>
        </p:nvSpPr>
        <p:spPr/>
        <p:txBody>
          <a:bodyPr/>
          <a:lstStyle/>
          <a:p>
            <a:fld id="{9A664731-B56D-4414-BECE-95BED7F83A20}" type="slidenum">
              <a:rPr lang="en-US" smtClean="0"/>
              <a:t>34</a:t>
            </a:fld>
            <a:endParaRPr lang="en-US" dirty="0"/>
          </a:p>
        </p:txBody>
      </p:sp>
      <p:sp>
        <p:nvSpPr>
          <p:cNvPr id="6" name="Rectangle 5">
            <a:extLst>
              <a:ext uri="{FF2B5EF4-FFF2-40B4-BE49-F238E27FC236}">
                <a16:creationId xmlns:a16="http://schemas.microsoft.com/office/drawing/2014/main" id="{AFF56F52-B83A-45F4-BDAD-512057AE3CE0}"/>
              </a:ext>
            </a:extLst>
          </p:cNvPr>
          <p:cNvSpPr/>
          <p:nvPr/>
        </p:nvSpPr>
        <p:spPr>
          <a:xfrm>
            <a:off x="3407450" y="1832035"/>
            <a:ext cx="4876800" cy="4524315"/>
          </a:xfrm>
          <a:prstGeom prst="rect">
            <a:avLst/>
          </a:prstGeom>
        </p:spPr>
        <p:txBody>
          <a:bodyPr wrap="square">
            <a:spAutoFit/>
          </a:bodyPr>
          <a:lstStyle/>
          <a:p>
            <a:r>
              <a:rPr lang="en-US" sz="1200" dirty="0"/>
              <a:t>During the American Revolution, the states and the Continental Congress had borrowed large sums of money from wealthy merchants. After the war, the merchants demanded that they be repaid, but the national government under the Articles of Confederation had no power to raise money. The states had to repay their own debts, and the only way for them to raise the money was to tax their citizens heavily. </a:t>
            </a:r>
          </a:p>
          <a:p>
            <a:r>
              <a:rPr lang="en-US" sz="1200" dirty="0"/>
              <a:t>	</a:t>
            </a:r>
          </a:p>
          <a:p>
            <a:endParaRPr lang="en-US" sz="1200" dirty="0"/>
          </a:p>
          <a:p>
            <a:r>
              <a:rPr lang="en-US" sz="1200" dirty="0"/>
              <a:t>	Many farmers in the western part of Massachusetts had an especially hard time paying their bills at this time. The Massachusetts farmers, many of whom were war veterans who had never been paid, owed about one-third of their income for state taxes, and the Massachusetts legislature refused to issue paper money as other states had done. Those farmers who could not pay their taxes had their farms taken away by state courts. Court officials then auctioned off the farms and used the money from the sale to pay the taxes. Farmers who could not pay their personal debts were often put into prison. </a:t>
            </a:r>
          </a:p>
          <a:p>
            <a:r>
              <a:rPr lang="en-US" sz="1200" dirty="0"/>
              <a:t>	</a:t>
            </a:r>
          </a:p>
          <a:p>
            <a:endParaRPr lang="en-US" sz="1200" dirty="0"/>
          </a:p>
          <a:p>
            <a:r>
              <a:rPr lang="en-US" sz="1200" dirty="0"/>
              <a:t>	The farmers asked the Massachusetts legislature to lower taxes and let them pay taxes and other debts with farm produce. They begged the legislature to stop jailing people who could not pay their debts. Instead the legislature listened to merchants and bankers to whom the farmers owed money. It refused to pass laws to help the farmers. </a:t>
            </a:r>
          </a:p>
        </p:txBody>
      </p:sp>
      <p:pic>
        <p:nvPicPr>
          <p:cNvPr id="7" name="Picture 6">
            <a:extLst>
              <a:ext uri="{FF2B5EF4-FFF2-40B4-BE49-F238E27FC236}">
                <a16:creationId xmlns:a16="http://schemas.microsoft.com/office/drawing/2014/main" id="{9B42F95D-0F12-4899-A6C4-03FDF3E672C0}"/>
              </a:ext>
            </a:extLst>
          </p:cNvPr>
          <p:cNvPicPr>
            <a:picLocks noChangeAspect="1"/>
          </p:cNvPicPr>
          <p:nvPr/>
        </p:nvPicPr>
        <p:blipFill>
          <a:blip r:embed="rId3"/>
          <a:stretch>
            <a:fillRect/>
          </a:stretch>
        </p:blipFill>
        <p:spPr>
          <a:xfrm>
            <a:off x="7453078" y="0"/>
            <a:ext cx="1662345" cy="14051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 y="-109855"/>
            <a:ext cx="9182100" cy="646331"/>
          </a:xfrm>
          <a:prstGeom prst="rect">
            <a:avLst/>
          </a:prstGeom>
        </p:spPr>
        <p:txBody>
          <a:bodyPr wrap="square">
            <a:spAutoFit/>
          </a:bodyPr>
          <a:lstStyle/>
          <a:p>
            <a:r>
              <a:rPr lang="en-US" sz="3600" b="1" i="1" u="sng" dirty="0"/>
              <a:t>III - IMPACTS OF ARTICLES OF CONFEDERATION: </a:t>
            </a:r>
          </a:p>
        </p:txBody>
      </p:sp>
      <p:sp>
        <p:nvSpPr>
          <p:cNvPr id="4" name="Rectangle 3"/>
          <p:cNvSpPr/>
          <p:nvPr/>
        </p:nvSpPr>
        <p:spPr>
          <a:xfrm>
            <a:off x="0" y="457200"/>
            <a:ext cx="4876800" cy="1354217"/>
          </a:xfrm>
          <a:prstGeom prst="rect">
            <a:avLst/>
          </a:prstGeom>
        </p:spPr>
        <p:txBody>
          <a:bodyPr wrap="square">
            <a:spAutoFit/>
          </a:bodyPr>
          <a:lstStyle/>
          <a:p>
            <a:endParaRPr lang="en-US" dirty="0"/>
          </a:p>
          <a:p>
            <a:r>
              <a:rPr lang="en-US" sz="2800" b="1" u="sng" dirty="0"/>
              <a:t>1. Shays Rebellion (1786): </a:t>
            </a:r>
          </a:p>
          <a:p>
            <a:endParaRPr lang="en-US" dirty="0"/>
          </a:p>
          <a:p>
            <a:r>
              <a:rPr lang="en-US" dirty="0"/>
              <a:t>	</a:t>
            </a:r>
          </a:p>
        </p:txBody>
      </p:sp>
      <p:pic>
        <p:nvPicPr>
          <p:cNvPr id="4099" name="Picture 3"/>
          <p:cNvPicPr>
            <a:picLocks noChangeAspect="1" noChangeArrowheads="1"/>
          </p:cNvPicPr>
          <p:nvPr/>
        </p:nvPicPr>
        <p:blipFill>
          <a:blip r:embed="rId2" cstate="print"/>
          <a:srcRect/>
          <a:stretch>
            <a:fillRect/>
          </a:stretch>
        </p:blipFill>
        <p:spPr bwMode="auto">
          <a:xfrm>
            <a:off x="58754" y="4583837"/>
            <a:ext cx="6629400" cy="22741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9A664731-B56D-4414-BECE-95BED7F83A20}" type="slidenum">
              <a:rPr lang="en-US" smtClean="0"/>
              <a:t>35</a:t>
            </a:fld>
            <a:endParaRPr lang="en-US" dirty="0"/>
          </a:p>
        </p:txBody>
      </p:sp>
      <p:sp>
        <p:nvSpPr>
          <p:cNvPr id="5" name="Rectangle 4">
            <a:extLst>
              <a:ext uri="{FF2B5EF4-FFF2-40B4-BE49-F238E27FC236}">
                <a16:creationId xmlns:a16="http://schemas.microsoft.com/office/drawing/2014/main" id="{F7473D37-E5ED-4BFA-ABAF-A7612F2CC6A2}"/>
              </a:ext>
            </a:extLst>
          </p:cNvPr>
          <p:cNvSpPr/>
          <p:nvPr/>
        </p:nvSpPr>
        <p:spPr>
          <a:xfrm>
            <a:off x="0" y="1447800"/>
            <a:ext cx="9041130" cy="2862322"/>
          </a:xfrm>
          <a:prstGeom prst="rect">
            <a:avLst/>
          </a:prstGeom>
        </p:spPr>
        <p:txBody>
          <a:bodyPr wrap="square">
            <a:spAutoFit/>
          </a:bodyPr>
          <a:lstStyle/>
          <a:p>
            <a:r>
              <a:rPr lang="en-US" sz="1200" dirty="0"/>
              <a:t>Because they could not get help through legal means, a group of farmers decided they had no choice but to rebel. Their leader was Daniel Shays, a former Revolutionary War captain. In the fall of 1786, Shays led armed farmers in marches outside county courthouses in Springfield, Northampton and other towns in western Massachusetts. The purpose was to keep the courts from meeting. If the courts did not meet, bankers and others to whom farmers owed money could not take away their farms. </a:t>
            </a:r>
          </a:p>
          <a:p>
            <a:endParaRPr lang="en-US" sz="1200" dirty="0"/>
          </a:p>
          <a:p>
            <a:r>
              <a:rPr lang="en-US" sz="1200" dirty="0"/>
              <a:t>	In January 1787, Shays’ men attacked a Springfield building where they government stored guns. Wealthy merchants from as far away as Baltimore, Maryland paid to raise a militia and the governor of Massachusetts sent the soldiers to fight the rebels. The soldiers shot and killed four men, and soon the rest of Shays’ followers fled. Several rebel leaders were caught. The men were brought to trial, found guilty, and sentenced to death. Later the court set them all free, including Shays. </a:t>
            </a:r>
          </a:p>
          <a:p>
            <a:r>
              <a:rPr lang="en-US" sz="1200" dirty="0"/>
              <a:t>	</a:t>
            </a:r>
          </a:p>
          <a:p>
            <a:r>
              <a:rPr lang="en-US" sz="1200" dirty="0"/>
              <a:t>	Shays’ Rebellion did not succeed. For many, the rebellion symbolized a fatal weakness of the national government under the Articles of Confederation. Because Congress had no power to raise money, it could not help the states pay off their war debts, which forced the states to tax their citizens heavily. Moreover, Congress could not raise a national army without unanimous consent of the states, so it was unable to act in time to assist Massachusetts. The realization of this weakness helped spur the events of the summer of 1787, when the Constitutional Convention that met in Philadelphia wrote a constitution that defined a stronger and more capable federal government. </a:t>
            </a:r>
          </a:p>
        </p:txBody>
      </p:sp>
    </p:spTree>
    <p:extLst>
      <p:ext uri="{BB962C8B-B14F-4D97-AF65-F5344CB8AC3E}">
        <p14:creationId xmlns:p14="http://schemas.microsoft.com/office/powerpoint/2010/main" val="21987237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38F81-315A-4EC6-820D-D26AD01BC875}"/>
              </a:ext>
            </a:extLst>
          </p:cNvPr>
          <p:cNvSpPr>
            <a:spLocks noGrp="1"/>
          </p:cNvSpPr>
          <p:nvPr>
            <p:ph type="sldNum" sz="quarter" idx="12"/>
          </p:nvPr>
        </p:nvSpPr>
        <p:spPr/>
        <p:txBody>
          <a:bodyPr/>
          <a:lstStyle/>
          <a:p>
            <a:fld id="{9A664731-B56D-4414-BECE-95BED7F83A20}" type="slidenum">
              <a:rPr lang="en-US" smtClean="0"/>
              <a:t>36</a:t>
            </a:fld>
            <a:endParaRPr lang="en-US" dirty="0"/>
          </a:p>
        </p:txBody>
      </p:sp>
      <p:graphicFrame>
        <p:nvGraphicFramePr>
          <p:cNvPr id="3" name="Table 4">
            <a:extLst>
              <a:ext uri="{FF2B5EF4-FFF2-40B4-BE49-F238E27FC236}">
                <a16:creationId xmlns:a16="http://schemas.microsoft.com/office/drawing/2014/main" id="{07368DF8-F757-4327-A0A7-E9F148510005}"/>
              </a:ext>
            </a:extLst>
          </p:cNvPr>
          <p:cNvGraphicFramePr>
            <a:graphicFrameLocks noGrp="1"/>
          </p:cNvGraphicFramePr>
          <p:nvPr/>
        </p:nvGraphicFramePr>
        <p:xfrm>
          <a:off x="20052" y="-1"/>
          <a:ext cx="9123948" cy="6644640"/>
        </p:xfrm>
        <a:graphic>
          <a:graphicData uri="http://schemas.openxmlformats.org/drawingml/2006/table">
            <a:tbl>
              <a:tblPr firstRow="1" bandRow="1">
                <a:tableStyleId>{5940675A-B579-460E-94D1-54222C63F5DA}</a:tableStyleId>
              </a:tblPr>
              <a:tblGrid>
                <a:gridCol w="2265948">
                  <a:extLst>
                    <a:ext uri="{9D8B030D-6E8A-4147-A177-3AD203B41FA5}">
                      <a16:colId xmlns:a16="http://schemas.microsoft.com/office/drawing/2014/main" val="2737921038"/>
                    </a:ext>
                  </a:extLst>
                </a:gridCol>
                <a:gridCol w="6858000">
                  <a:extLst>
                    <a:ext uri="{9D8B030D-6E8A-4147-A177-3AD203B41FA5}">
                      <a16:colId xmlns:a16="http://schemas.microsoft.com/office/drawing/2014/main" val="3762573633"/>
                    </a:ext>
                  </a:extLst>
                </a:gridCol>
              </a:tblGrid>
              <a:tr h="1066800">
                <a:tc gridSpan="2">
                  <a:txBody>
                    <a:bodyPr/>
                    <a:lstStyle/>
                    <a:p>
                      <a:pPr algn="ctr"/>
                      <a:r>
                        <a:rPr lang="en-US" sz="4000" dirty="0"/>
                        <a:t>Shays Rebellion (1786): </a:t>
                      </a:r>
                    </a:p>
                  </a:txBody>
                  <a:tcPr/>
                </a:tc>
                <a:tc hMerge="1">
                  <a:txBody>
                    <a:bodyPr/>
                    <a:lstStyle/>
                    <a:p>
                      <a:endParaRPr lang="en-US" dirty="0"/>
                    </a:p>
                  </a:txBody>
                  <a:tcPr/>
                </a:tc>
                <a:extLst>
                  <a:ext uri="{0D108BD9-81ED-4DB2-BD59-A6C34878D82A}">
                    <a16:rowId xmlns:a16="http://schemas.microsoft.com/office/drawing/2014/main" val="3023010844"/>
                  </a:ext>
                </a:extLst>
              </a:tr>
              <a:tr h="685801">
                <a:tc>
                  <a:txBody>
                    <a:bodyPr/>
                    <a:lstStyle/>
                    <a:p>
                      <a:r>
                        <a:rPr lang="en-US" dirty="0"/>
                        <a:t>Who was involved in the rebellion?</a:t>
                      </a:r>
                    </a:p>
                  </a:txBody>
                  <a:tcPr/>
                </a:tc>
                <a:tc>
                  <a:txBody>
                    <a:bodyPr/>
                    <a:lstStyle/>
                    <a:p>
                      <a:pPr marL="285750" indent="-285750">
                        <a:buFont typeface="Wingdings" panose="05000000000000000000" pitchFamily="2" charset="2"/>
                        <a:buChar char="ü"/>
                      </a:pPr>
                      <a:r>
                        <a:rPr lang="en-US" sz="1800" dirty="0"/>
                        <a:t>Daniel Shays, a Massachusetts farmer and American </a:t>
                      </a:r>
                      <a:r>
                        <a:rPr lang="en-US" sz="1800" b="1" dirty="0">
                          <a:solidFill>
                            <a:srgbClr val="0070C0"/>
                          </a:solidFill>
                        </a:rPr>
                        <a:t>Revolution war Veteran</a:t>
                      </a:r>
                    </a:p>
                    <a:p>
                      <a:pPr marL="285750" indent="-285750">
                        <a:buFont typeface="Wingdings" panose="05000000000000000000" pitchFamily="2" charset="2"/>
                        <a:buChar char="ü"/>
                      </a:pPr>
                      <a:r>
                        <a:rPr lang="en-US" sz="1800" dirty="0"/>
                        <a:t>More than 1,000 </a:t>
                      </a:r>
                      <a:r>
                        <a:rPr lang="en-US" sz="1800" b="1" dirty="0">
                          <a:solidFill>
                            <a:srgbClr val="0070C0"/>
                          </a:solidFill>
                        </a:rPr>
                        <a:t>armed Farmers</a:t>
                      </a:r>
                    </a:p>
                  </a:txBody>
                  <a:tcPr/>
                </a:tc>
                <a:extLst>
                  <a:ext uri="{0D108BD9-81ED-4DB2-BD59-A6C34878D82A}">
                    <a16:rowId xmlns:a16="http://schemas.microsoft.com/office/drawing/2014/main" val="2444427245"/>
                  </a:ext>
                </a:extLst>
              </a:tr>
              <a:tr h="685800">
                <a:tc>
                  <a:txBody>
                    <a:bodyPr/>
                    <a:lstStyle/>
                    <a:p>
                      <a:r>
                        <a:rPr lang="en-US" dirty="0"/>
                        <a:t>Where did the Rebellion take place?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70C0"/>
                          </a:solidFill>
                        </a:rPr>
                        <a:t>Springfield Massachusetts </a:t>
                      </a:r>
                    </a:p>
                    <a:p>
                      <a:endParaRPr lang="en-US" sz="1800" dirty="0"/>
                    </a:p>
                  </a:txBody>
                  <a:tcPr/>
                </a:tc>
                <a:extLst>
                  <a:ext uri="{0D108BD9-81ED-4DB2-BD59-A6C34878D82A}">
                    <a16:rowId xmlns:a16="http://schemas.microsoft.com/office/drawing/2014/main" val="3365440203"/>
                  </a:ext>
                </a:extLst>
              </a:tr>
              <a:tr h="685800">
                <a:tc>
                  <a:txBody>
                    <a:bodyPr/>
                    <a:lstStyle/>
                    <a:p>
                      <a:r>
                        <a:rPr lang="en-US" dirty="0"/>
                        <a:t>When did the rebellion take place?</a:t>
                      </a:r>
                    </a:p>
                  </a:txBody>
                  <a:tcPr/>
                </a:tc>
                <a:tc>
                  <a:txBody>
                    <a:bodyPr/>
                    <a:lstStyle/>
                    <a:p>
                      <a:r>
                        <a:rPr lang="en-US" sz="1800" b="1" dirty="0">
                          <a:solidFill>
                            <a:srgbClr val="0070C0"/>
                          </a:solidFill>
                        </a:rPr>
                        <a:t>1787</a:t>
                      </a:r>
                    </a:p>
                  </a:txBody>
                  <a:tcPr/>
                </a:tc>
                <a:extLst>
                  <a:ext uri="{0D108BD9-81ED-4DB2-BD59-A6C34878D82A}">
                    <a16:rowId xmlns:a16="http://schemas.microsoft.com/office/drawing/2014/main" val="765317766"/>
                  </a:ext>
                </a:extLst>
              </a:tr>
              <a:tr h="137161">
                <a:tc>
                  <a:txBody>
                    <a:bodyPr/>
                    <a:lstStyle/>
                    <a:p>
                      <a:r>
                        <a:rPr lang="en-US" dirty="0"/>
                        <a:t>What was the problem?</a:t>
                      </a:r>
                    </a:p>
                    <a:p>
                      <a:r>
                        <a:rPr lang="en-US" dirty="0"/>
                        <a:t>Why did the rebellion happen?</a:t>
                      </a:r>
                    </a:p>
                  </a:txBody>
                  <a:tcPr/>
                </a:tc>
                <a:tc>
                  <a:txBody>
                    <a:bodyPr/>
                    <a:lstStyle/>
                    <a:p>
                      <a:pPr marL="285750" indent="-285750">
                        <a:buFont typeface="Wingdings" panose="05000000000000000000" pitchFamily="2" charset="2"/>
                        <a:buChar char="ü"/>
                      </a:pPr>
                      <a:r>
                        <a:rPr lang="en-US" sz="1800" dirty="0"/>
                        <a:t>In an effort to </a:t>
                      </a:r>
                      <a:r>
                        <a:rPr lang="en-US" sz="1800" b="1" dirty="0">
                          <a:solidFill>
                            <a:srgbClr val="0070C0"/>
                          </a:solidFill>
                        </a:rPr>
                        <a:t>pay off war debts</a:t>
                      </a:r>
                      <a:r>
                        <a:rPr lang="en-US" sz="1800" dirty="0"/>
                        <a:t>, Massachusetts </a:t>
                      </a:r>
                      <a:r>
                        <a:rPr lang="en-US" sz="1800" b="1" dirty="0">
                          <a:solidFill>
                            <a:srgbClr val="0070C0"/>
                          </a:solidFill>
                        </a:rPr>
                        <a:t>raised taxes without consent of the citizens. </a:t>
                      </a:r>
                    </a:p>
                    <a:p>
                      <a:pPr marL="285750" indent="-285750">
                        <a:buFont typeface="Wingdings" panose="05000000000000000000" pitchFamily="2" charset="2"/>
                        <a:buChar char="ü"/>
                      </a:pPr>
                      <a:r>
                        <a:rPr lang="en-US" sz="1800" dirty="0"/>
                        <a:t>Many farmers </a:t>
                      </a:r>
                      <a:r>
                        <a:rPr lang="en-US" sz="1800" b="1" dirty="0">
                          <a:solidFill>
                            <a:srgbClr val="0070C0"/>
                          </a:solidFill>
                        </a:rPr>
                        <a:t>were not able to pay their taxes </a:t>
                      </a:r>
                      <a:r>
                        <a:rPr lang="en-US" sz="1800" dirty="0"/>
                        <a:t>and </a:t>
                      </a:r>
                      <a:r>
                        <a:rPr lang="en-US" sz="1800" b="1" dirty="0">
                          <a:solidFill>
                            <a:srgbClr val="0070C0"/>
                          </a:solidFill>
                        </a:rPr>
                        <a:t>state courts seized their farms</a:t>
                      </a:r>
                      <a:r>
                        <a:rPr lang="en-US" sz="1800" dirty="0"/>
                        <a:t>. </a:t>
                      </a:r>
                    </a:p>
                  </a:txBody>
                  <a:tcPr/>
                </a:tc>
                <a:extLst>
                  <a:ext uri="{0D108BD9-81ED-4DB2-BD59-A6C34878D82A}">
                    <a16:rowId xmlns:a16="http://schemas.microsoft.com/office/drawing/2014/main" val="739114076"/>
                  </a:ext>
                </a:extLst>
              </a:tr>
              <a:tr h="137161">
                <a:tc>
                  <a:txBody>
                    <a:bodyPr/>
                    <a:lstStyle/>
                    <a:p>
                      <a:r>
                        <a:rPr lang="en-US" dirty="0"/>
                        <a:t>What occurred? </a:t>
                      </a:r>
                    </a:p>
                  </a:txBody>
                  <a:tcPr/>
                </a:tc>
                <a:tc>
                  <a:txBody>
                    <a:bodyPr/>
                    <a:lstStyle/>
                    <a:p>
                      <a:pPr marL="285750" indent="-285750">
                        <a:buFont typeface="Wingdings" panose="05000000000000000000" pitchFamily="2" charset="2"/>
                        <a:buChar char="ü"/>
                      </a:pPr>
                      <a:r>
                        <a:rPr lang="en-US" sz="1800" dirty="0"/>
                        <a:t>Shay’s led an </a:t>
                      </a:r>
                      <a:r>
                        <a:rPr lang="en-US" sz="1800" b="1" dirty="0">
                          <a:solidFill>
                            <a:srgbClr val="0070C0"/>
                          </a:solidFill>
                        </a:rPr>
                        <a:t>armed rebellion. </a:t>
                      </a:r>
                    </a:p>
                    <a:p>
                      <a:pPr marL="285750" indent="-285750">
                        <a:buFont typeface="Wingdings" panose="05000000000000000000" pitchFamily="2" charset="2"/>
                        <a:buChar char="ü"/>
                      </a:pPr>
                      <a:r>
                        <a:rPr lang="en-US" sz="1800" dirty="0"/>
                        <a:t>attacked and closed </a:t>
                      </a:r>
                      <a:r>
                        <a:rPr lang="en-US" sz="1800" b="1" dirty="0">
                          <a:solidFill>
                            <a:srgbClr val="0070C0"/>
                          </a:solidFill>
                        </a:rPr>
                        <a:t>state court houses </a:t>
                      </a:r>
                      <a:r>
                        <a:rPr lang="en-US" sz="1800" dirty="0"/>
                        <a:t>for 6 months. </a:t>
                      </a:r>
                    </a:p>
                    <a:p>
                      <a:endParaRPr lang="en-US" sz="1800" dirty="0"/>
                    </a:p>
                  </a:txBody>
                  <a:tcPr/>
                </a:tc>
                <a:extLst>
                  <a:ext uri="{0D108BD9-81ED-4DB2-BD59-A6C34878D82A}">
                    <a16:rowId xmlns:a16="http://schemas.microsoft.com/office/drawing/2014/main" val="1850623347"/>
                  </a:ext>
                </a:extLst>
              </a:tr>
              <a:tr h="1066800">
                <a:tc>
                  <a:txBody>
                    <a:bodyPr/>
                    <a:lstStyle/>
                    <a:p>
                      <a:r>
                        <a:rPr lang="en-US" dirty="0"/>
                        <a:t>Why is this event so significant?</a:t>
                      </a:r>
                    </a:p>
                  </a:txBody>
                  <a:tcPr/>
                </a:tc>
                <a:tc>
                  <a:txBody>
                    <a:bodyPr/>
                    <a:lstStyle/>
                    <a:p>
                      <a:pPr marL="285750" indent="-285750">
                        <a:buFont typeface="Wingdings" panose="05000000000000000000" pitchFamily="2" charset="2"/>
                        <a:buChar char="ü"/>
                      </a:pPr>
                      <a:r>
                        <a:rPr lang="en-US" sz="1800" dirty="0"/>
                        <a:t>The rebellion convinced leaders that the </a:t>
                      </a:r>
                      <a:r>
                        <a:rPr lang="en-US" sz="1800" b="1" dirty="0">
                          <a:solidFill>
                            <a:srgbClr val="0070C0"/>
                          </a:solidFill>
                        </a:rPr>
                        <a:t>weaknesses of the Articles</a:t>
                      </a:r>
                      <a:r>
                        <a:rPr lang="en-US" sz="1800" dirty="0"/>
                        <a:t>, especially the poor economy that resulted could lead to </a:t>
                      </a:r>
                      <a:r>
                        <a:rPr lang="en-US" sz="1800" b="1" dirty="0">
                          <a:solidFill>
                            <a:srgbClr val="0070C0"/>
                          </a:solidFill>
                        </a:rPr>
                        <a:t>anarchy</a:t>
                      </a:r>
                      <a:r>
                        <a:rPr lang="en-US" sz="1800" dirty="0"/>
                        <a:t> (loss of order) and the </a:t>
                      </a:r>
                      <a:r>
                        <a:rPr lang="en-US" sz="1800" b="1" dirty="0">
                          <a:solidFill>
                            <a:srgbClr val="0070C0"/>
                          </a:solidFill>
                        </a:rPr>
                        <a:t>failure of the New Nation</a:t>
                      </a:r>
                      <a:endParaRPr lang="en-US" sz="1800" dirty="0"/>
                    </a:p>
                    <a:p>
                      <a:endParaRPr lang="en-US" sz="1800" dirty="0"/>
                    </a:p>
                  </a:txBody>
                  <a:tcPr/>
                </a:tc>
                <a:extLst>
                  <a:ext uri="{0D108BD9-81ED-4DB2-BD59-A6C34878D82A}">
                    <a16:rowId xmlns:a16="http://schemas.microsoft.com/office/drawing/2014/main" val="813701748"/>
                  </a:ext>
                </a:extLst>
              </a:tr>
            </a:tbl>
          </a:graphicData>
        </a:graphic>
      </p:graphicFrame>
    </p:spTree>
    <p:extLst>
      <p:ext uri="{BB962C8B-B14F-4D97-AF65-F5344CB8AC3E}">
        <p14:creationId xmlns:p14="http://schemas.microsoft.com/office/powerpoint/2010/main" val="1202412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664731-B56D-4414-BECE-95BED7F83A20}" type="slidenum">
              <a:rPr lang="en-US" smtClean="0"/>
              <a:t>37</a:t>
            </a:fld>
            <a:endParaRPr lang="en-US" dirty="0"/>
          </a:p>
        </p:txBody>
      </p:sp>
      <p:sp>
        <p:nvSpPr>
          <p:cNvPr id="3" name="Rectangle 2"/>
          <p:cNvSpPr/>
          <p:nvPr/>
        </p:nvSpPr>
        <p:spPr>
          <a:xfrm>
            <a:off x="152400" y="369332"/>
            <a:ext cx="8686800" cy="369332"/>
          </a:xfrm>
          <a:prstGeom prst="rect">
            <a:avLst/>
          </a:prstGeom>
        </p:spPr>
        <p:txBody>
          <a:bodyPr wrap="square">
            <a:spAutoFit/>
          </a:bodyPr>
          <a:lstStyle/>
          <a:p>
            <a:r>
              <a:rPr lang="en-US" b="1" u="sng" dirty="0"/>
              <a:t>Analysis: Compare and contrast Washington’s and Jefferson’s viewpoints on the rebellion.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914400"/>
            <a:ext cx="88677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524000"/>
            <a:ext cx="3048000" cy="4093428"/>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FF0000"/>
                </a:solidFill>
              </a:rPr>
              <a:t>George Washington was extremely embarrassed that it appeared that Americans were unable to govern themselves well.</a:t>
            </a:r>
          </a:p>
          <a:p>
            <a:pPr marL="342900" indent="-342900">
              <a:buFont typeface="Wingdings" panose="05000000000000000000" pitchFamily="2" charset="2"/>
              <a:buChar char="Ø"/>
            </a:pPr>
            <a:endParaRPr lang="en-US" sz="2000" dirty="0">
              <a:solidFill>
                <a:srgbClr val="FF0000"/>
              </a:solidFill>
            </a:endParaRPr>
          </a:p>
          <a:p>
            <a:pPr marL="342900" indent="-342900">
              <a:buFont typeface="Wingdings" panose="05000000000000000000" pitchFamily="2" charset="2"/>
              <a:buChar char="Ø"/>
            </a:pPr>
            <a:r>
              <a:rPr lang="en-US" sz="2000" dirty="0">
                <a:solidFill>
                  <a:srgbClr val="FF0000"/>
                </a:solidFill>
              </a:rPr>
              <a:t>He was unhappy with the lack of a strong central government and the weakness of the Articles of Confederation</a:t>
            </a:r>
          </a:p>
        </p:txBody>
      </p:sp>
      <p:sp>
        <p:nvSpPr>
          <p:cNvPr id="5" name="TextBox 4"/>
          <p:cNvSpPr txBox="1"/>
          <p:nvPr/>
        </p:nvSpPr>
        <p:spPr>
          <a:xfrm>
            <a:off x="3200400" y="2047220"/>
            <a:ext cx="2743200" cy="3046988"/>
          </a:xfrm>
          <a:prstGeom prst="rect">
            <a:avLst/>
          </a:prstGeom>
          <a:noFill/>
        </p:spPr>
        <p:txBody>
          <a:bodyPr wrap="square" rtlCol="0">
            <a:spAutoFit/>
          </a:bodyPr>
          <a:lstStyle/>
          <a:p>
            <a:pPr algn="ctr"/>
            <a:r>
              <a:rPr lang="en-US" sz="2400" dirty="0">
                <a:solidFill>
                  <a:srgbClr val="FF0000"/>
                </a:solidFill>
              </a:rPr>
              <a:t>Both men believed that changes</a:t>
            </a:r>
          </a:p>
          <a:p>
            <a:pPr algn="ctr"/>
            <a:r>
              <a:rPr lang="en-US" sz="2400" dirty="0">
                <a:solidFill>
                  <a:srgbClr val="FF0000"/>
                </a:solidFill>
              </a:rPr>
              <a:t>(reforms) were necessary in order to</a:t>
            </a:r>
          </a:p>
          <a:p>
            <a:pPr algn="ctr"/>
            <a:r>
              <a:rPr lang="en-US" sz="2400" dirty="0">
                <a:solidFill>
                  <a:srgbClr val="FF0000"/>
                </a:solidFill>
              </a:rPr>
              <a:t>provide a more effective government.</a:t>
            </a:r>
          </a:p>
        </p:txBody>
      </p:sp>
      <p:sp>
        <p:nvSpPr>
          <p:cNvPr id="6" name="TextBox 5"/>
          <p:cNvSpPr txBox="1"/>
          <p:nvPr/>
        </p:nvSpPr>
        <p:spPr>
          <a:xfrm>
            <a:off x="5943600" y="1523999"/>
            <a:ext cx="3062288" cy="440120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FF0000"/>
                </a:solidFill>
              </a:rPr>
              <a:t>Thomas Jefferson believed that any rebellion was a good thing because it helped to protect the people’s liberty and limit the power of the government.</a:t>
            </a:r>
          </a:p>
          <a:p>
            <a:pPr marL="285750" indent="-285750">
              <a:buFont typeface="Wingdings" panose="05000000000000000000" pitchFamily="2" charset="2"/>
              <a:buChar char="Ø"/>
            </a:pPr>
            <a:endParaRPr lang="en-US" sz="2000" dirty="0">
              <a:solidFill>
                <a:srgbClr val="FF0000"/>
              </a:solidFill>
            </a:endParaRPr>
          </a:p>
          <a:p>
            <a:pPr marL="285750" indent="-285750">
              <a:buFont typeface="Wingdings" panose="05000000000000000000" pitchFamily="2" charset="2"/>
              <a:buChar char="Ø"/>
            </a:pPr>
            <a:r>
              <a:rPr lang="en-US" sz="2000" dirty="0">
                <a:solidFill>
                  <a:srgbClr val="FF0000"/>
                </a:solidFill>
              </a:rPr>
              <a:t>Rebellion didn’t mean that a government was bad, just that it needed to be amended to work better. </a:t>
            </a:r>
          </a:p>
        </p:txBody>
      </p:sp>
    </p:spTree>
    <p:extLst>
      <p:ext uri="{BB962C8B-B14F-4D97-AF65-F5344CB8AC3E}">
        <p14:creationId xmlns:p14="http://schemas.microsoft.com/office/powerpoint/2010/main" val="5728010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664731-B56D-4414-BECE-95BED7F83A20}" type="slidenum">
              <a:rPr lang="en-US" smtClean="0"/>
              <a:t>38</a:t>
            </a:fld>
            <a:endParaRPr lang="en-US" dirty="0"/>
          </a:p>
        </p:txBody>
      </p:sp>
      <p:sp>
        <p:nvSpPr>
          <p:cNvPr id="3" name="Rectangle 2"/>
          <p:cNvSpPr/>
          <p:nvPr/>
        </p:nvSpPr>
        <p:spPr>
          <a:xfrm>
            <a:off x="152400" y="369332"/>
            <a:ext cx="8686800" cy="369332"/>
          </a:xfrm>
          <a:prstGeom prst="rect">
            <a:avLst/>
          </a:prstGeom>
        </p:spPr>
        <p:txBody>
          <a:bodyPr wrap="square">
            <a:spAutoFit/>
          </a:bodyPr>
          <a:lstStyle/>
          <a:p>
            <a:r>
              <a:rPr lang="en-US" b="1" u="sng" dirty="0"/>
              <a:t>Analysis: Compare and contrast Washington’s and Jefferson’s viewpoints on the rebellion.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914400"/>
            <a:ext cx="88677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524000"/>
            <a:ext cx="3048000" cy="4093428"/>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George Washington was extremely embarrassed that it appeared that Americans were unable to govern themselves well.</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He was unhappy with the lack of a strong central government and the weakness of the Articles of Confederation</a:t>
            </a:r>
          </a:p>
        </p:txBody>
      </p:sp>
      <p:sp>
        <p:nvSpPr>
          <p:cNvPr id="5" name="TextBox 4"/>
          <p:cNvSpPr txBox="1"/>
          <p:nvPr/>
        </p:nvSpPr>
        <p:spPr>
          <a:xfrm>
            <a:off x="3200400" y="2047220"/>
            <a:ext cx="2743200" cy="3046988"/>
          </a:xfrm>
          <a:prstGeom prst="rect">
            <a:avLst/>
          </a:prstGeom>
          <a:noFill/>
        </p:spPr>
        <p:txBody>
          <a:bodyPr wrap="square" rtlCol="0">
            <a:spAutoFit/>
          </a:bodyPr>
          <a:lstStyle/>
          <a:p>
            <a:pPr algn="ctr"/>
            <a:r>
              <a:rPr lang="en-US" sz="2400" dirty="0"/>
              <a:t>Both men believed that changes</a:t>
            </a:r>
          </a:p>
          <a:p>
            <a:pPr algn="ctr"/>
            <a:r>
              <a:rPr lang="en-US" sz="2400" dirty="0"/>
              <a:t>(reforms) were necessary in order to</a:t>
            </a:r>
          </a:p>
          <a:p>
            <a:pPr algn="ctr"/>
            <a:r>
              <a:rPr lang="en-US" sz="2400" dirty="0"/>
              <a:t>provide a more effective government.</a:t>
            </a:r>
          </a:p>
        </p:txBody>
      </p:sp>
      <p:sp>
        <p:nvSpPr>
          <p:cNvPr id="6" name="TextBox 5"/>
          <p:cNvSpPr txBox="1"/>
          <p:nvPr/>
        </p:nvSpPr>
        <p:spPr>
          <a:xfrm>
            <a:off x="5943600" y="1523999"/>
            <a:ext cx="3062288" cy="440120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Thomas Jefferson believed that any rebellion was a good thing because it helped to protect the people’s liberty and limit the power of the government.</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Rebellion didn’t mean that a government was bad, just that it needed to be amended to work better. </a:t>
            </a:r>
          </a:p>
        </p:txBody>
      </p:sp>
    </p:spTree>
    <p:extLst>
      <p:ext uri="{BB962C8B-B14F-4D97-AF65-F5344CB8AC3E}">
        <p14:creationId xmlns:p14="http://schemas.microsoft.com/office/powerpoint/2010/main" val="5714142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5C0DD-DDA7-4583-AB72-40505FDE1CAF}"/>
              </a:ext>
            </a:extLst>
          </p:cNvPr>
          <p:cNvPicPr>
            <a:picLocks noChangeAspect="1"/>
          </p:cNvPicPr>
          <p:nvPr/>
        </p:nvPicPr>
        <p:blipFill>
          <a:blip r:embed="rId2"/>
          <a:stretch>
            <a:fillRect/>
          </a:stretch>
        </p:blipFill>
        <p:spPr>
          <a:xfrm>
            <a:off x="0" y="101587"/>
            <a:ext cx="4293675" cy="3645242"/>
          </a:xfrm>
          <a:prstGeom prst="rect">
            <a:avLst/>
          </a:prstGeom>
        </p:spPr>
      </p:pic>
      <p:sp>
        <p:nvSpPr>
          <p:cNvPr id="3" name="Oval 2">
            <a:extLst>
              <a:ext uri="{FF2B5EF4-FFF2-40B4-BE49-F238E27FC236}">
                <a16:creationId xmlns:a16="http://schemas.microsoft.com/office/drawing/2014/main" id="{F6C92DFE-9122-4CF3-A17C-55F97999980C}"/>
              </a:ext>
            </a:extLst>
          </p:cNvPr>
          <p:cNvSpPr/>
          <p:nvPr/>
        </p:nvSpPr>
        <p:spPr>
          <a:xfrm>
            <a:off x="704335" y="323293"/>
            <a:ext cx="1902941" cy="16345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KBCuriousSoul" panose="02000603000000000000" pitchFamily="2" charset="0"/>
                <a:ea typeface="KBCuriousSoul" panose="02000603000000000000" pitchFamily="2" charset="0"/>
              </a:rPr>
              <a:t>10</a:t>
            </a:r>
          </a:p>
        </p:txBody>
      </p:sp>
      <p:sp>
        <p:nvSpPr>
          <p:cNvPr id="4" name="Title 3">
            <a:extLst>
              <a:ext uri="{FF2B5EF4-FFF2-40B4-BE49-F238E27FC236}">
                <a16:creationId xmlns:a16="http://schemas.microsoft.com/office/drawing/2014/main" id="{5D2BC7C6-13A2-41C6-AC63-F0AFE9FEBF1A}"/>
              </a:ext>
            </a:extLst>
          </p:cNvPr>
          <p:cNvSpPr txBox="1">
            <a:spLocks/>
          </p:cNvSpPr>
          <p:nvPr/>
        </p:nvSpPr>
        <p:spPr>
          <a:xfrm>
            <a:off x="4293675" y="30892"/>
            <a:ext cx="5060390" cy="36143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sp>
        <p:nvSpPr>
          <p:cNvPr id="5" name="TextBox 4">
            <a:extLst>
              <a:ext uri="{FF2B5EF4-FFF2-40B4-BE49-F238E27FC236}">
                <a16:creationId xmlns:a16="http://schemas.microsoft.com/office/drawing/2014/main" id="{21BBE28F-BF88-4488-96A3-49D2AF330640}"/>
              </a:ext>
            </a:extLst>
          </p:cNvPr>
          <p:cNvSpPr txBox="1"/>
          <p:nvPr/>
        </p:nvSpPr>
        <p:spPr>
          <a:xfrm>
            <a:off x="182112" y="3968535"/>
            <a:ext cx="4850328" cy="3170099"/>
          </a:xfrm>
          <a:prstGeom prst="rect">
            <a:avLst/>
          </a:prstGeom>
          <a:noFill/>
        </p:spPr>
        <p:txBody>
          <a:bodyPr wrap="square" rtlCol="0">
            <a:spAutoFit/>
          </a:bodyPr>
          <a:lstStyle/>
          <a:p>
            <a:r>
              <a:rPr lang="en-US" sz="2800" b="1" dirty="0"/>
              <a:t>Station 10 Northwest Ordinance</a:t>
            </a:r>
          </a:p>
          <a:p>
            <a:r>
              <a:rPr lang="en-US" dirty="0"/>
              <a:t>Directions : using the Documents collect the notes on the Impacts of the Articles of Confederation. </a:t>
            </a:r>
          </a:p>
          <a:p>
            <a:endParaRPr lang="en-US" dirty="0"/>
          </a:p>
          <a:p>
            <a:r>
              <a:rPr lang="en-US" dirty="0"/>
              <a:t>Complete the Map Activity </a:t>
            </a:r>
          </a:p>
          <a:p>
            <a:endParaRPr lang="en-US" dirty="0"/>
          </a:p>
          <a:p>
            <a:endParaRPr lang="en-US" dirty="0"/>
          </a:p>
          <a:p>
            <a:r>
              <a:rPr lang="en-US" dirty="0"/>
              <a:t>Receive a Puzzle Piece  </a:t>
            </a:r>
          </a:p>
        </p:txBody>
      </p:sp>
    </p:spTree>
    <p:extLst>
      <p:ext uri="{BB962C8B-B14F-4D97-AF65-F5344CB8AC3E}">
        <p14:creationId xmlns:p14="http://schemas.microsoft.com/office/powerpoint/2010/main" val="15338890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B9F7C-1ED9-4B6A-BF63-5B4B41D405B4}"/>
              </a:ext>
            </a:extLst>
          </p:cNvPr>
          <p:cNvSpPr>
            <a:spLocks noGrp="1"/>
          </p:cNvSpPr>
          <p:nvPr>
            <p:ph type="sldNum" sz="quarter" idx="12"/>
          </p:nvPr>
        </p:nvSpPr>
        <p:spPr/>
        <p:txBody>
          <a:bodyPr/>
          <a:lstStyle/>
          <a:p>
            <a:fld id="{9A664731-B56D-4414-BECE-95BED7F83A20}" type="slidenum">
              <a:rPr lang="en-US" smtClean="0"/>
              <a:t>4</a:t>
            </a:fld>
            <a:endParaRPr lang="en-US" dirty="0"/>
          </a:p>
        </p:txBody>
      </p:sp>
      <p:sp>
        <p:nvSpPr>
          <p:cNvPr id="3" name="TextBox 2">
            <a:extLst>
              <a:ext uri="{FF2B5EF4-FFF2-40B4-BE49-F238E27FC236}">
                <a16:creationId xmlns:a16="http://schemas.microsoft.com/office/drawing/2014/main" id="{C6168237-3C37-4FA5-B213-1E0D009BD4EB}"/>
              </a:ext>
            </a:extLst>
          </p:cNvPr>
          <p:cNvSpPr txBox="1"/>
          <p:nvPr/>
        </p:nvSpPr>
        <p:spPr>
          <a:xfrm>
            <a:off x="0" y="26670"/>
            <a:ext cx="4191000" cy="830997"/>
          </a:xfrm>
          <a:prstGeom prst="rect">
            <a:avLst/>
          </a:prstGeom>
          <a:noFill/>
        </p:spPr>
        <p:txBody>
          <a:bodyPr wrap="square" rtlCol="0">
            <a:spAutoFit/>
          </a:bodyPr>
          <a:lstStyle/>
          <a:p>
            <a:pPr algn="ctr"/>
            <a:r>
              <a:rPr lang="en-US" sz="1600" b="1" dirty="0">
                <a:latin typeface="Century Gothic" panose="020B0502020202020204" pitchFamily="34" charset="0"/>
              </a:rPr>
              <a:t>Articles of Confederation Over Simplified</a:t>
            </a:r>
          </a:p>
          <a:p>
            <a:pPr algn="ctr"/>
            <a:r>
              <a:rPr lang="en-US" sz="1600" b="1" dirty="0">
                <a:latin typeface="Century Gothic" panose="020B0502020202020204" pitchFamily="34" charset="0"/>
              </a:rPr>
              <a:t>Directions: Watch the Video &amp; Answer the questions  9:30 min</a:t>
            </a:r>
          </a:p>
        </p:txBody>
      </p:sp>
      <p:sp>
        <p:nvSpPr>
          <p:cNvPr id="4" name="TextBox 3">
            <a:extLst>
              <a:ext uri="{FF2B5EF4-FFF2-40B4-BE49-F238E27FC236}">
                <a16:creationId xmlns:a16="http://schemas.microsoft.com/office/drawing/2014/main" id="{04DDB520-93FF-4308-94D7-76782D218218}"/>
              </a:ext>
            </a:extLst>
          </p:cNvPr>
          <p:cNvSpPr txBox="1"/>
          <p:nvPr/>
        </p:nvSpPr>
        <p:spPr>
          <a:xfrm>
            <a:off x="4707255" y="1283658"/>
            <a:ext cx="4436745" cy="3970318"/>
          </a:xfrm>
          <a:prstGeom prst="rect">
            <a:avLst/>
          </a:prstGeom>
          <a:noFill/>
        </p:spPr>
        <p:txBody>
          <a:bodyPr wrap="square" rtlCol="0">
            <a:spAutoFit/>
          </a:bodyPr>
          <a:lstStyle/>
          <a:p>
            <a:r>
              <a:rPr lang="en-US" sz="1200" b="1" dirty="0">
                <a:latin typeface="Century Gothic" panose="020B0502020202020204" pitchFamily="34" charset="0"/>
              </a:rPr>
              <a:t>6. What historical impact did the Haudenosaunee have on the new government ?</a:t>
            </a:r>
          </a:p>
          <a:p>
            <a:r>
              <a:rPr lang="en-US" sz="1200" b="1" dirty="0">
                <a:latin typeface="Century Gothic" panose="020B0502020202020204" pitchFamily="34" charset="0"/>
              </a:rPr>
              <a:t> </a:t>
            </a: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r>
              <a:rPr lang="en-US" sz="1200" b="1" dirty="0">
                <a:latin typeface="Century Gothic" panose="020B0502020202020204" pitchFamily="34" charset="0"/>
              </a:rPr>
              <a:t>7. Why did states not support the Plan of Union?</a:t>
            </a: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r>
              <a:rPr lang="en-US" sz="1200" b="1" dirty="0">
                <a:latin typeface="Century Gothic" panose="020B0502020202020204" pitchFamily="34" charset="0"/>
              </a:rPr>
              <a:t>8. Under the Articles of Confederation does the congress have power over the states? </a:t>
            </a: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p:txBody>
      </p:sp>
      <p:sp>
        <p:nvSpPr>
          <p:cNvPr id="5" name="TextBox 4">
            <a:extLst>
              <a:ext uri="{FF2B5EF4-FFF2-40B4-BE49-F238E27FC236}">
                <a16:creationId xmlns:a16="http://schemas.microsoft.com/office/drawing/2014/main" id="{1BAF7D0A-0DEA-4F95-886C-D6F488196966}"/>
              </a:ext>
            </a:extLst>
          </p:cNvPr>
          <p:cNvSpPr txBox="1"/>
          <p:nvPr/>
        </p:nvSpPr>
        <p:spPr>
          <a:xfrm>
            <a:off x="152400" y="1250989"/>
            <a:ext cx="4572000" cy="5447645"/>
          </a:xfrm>
          <a:prstGeom prst="rect">
            <a:avLst/>
          </a:prstGeom>
          <a:noFill/>
        </p:spPr>
        <p:txBody>
          <a:bodyPr wrap="square" rtlCol="0">
            <a:spAutoFit/>
          </a:bodyPr>
          <a:lstStyle/>
          <a:p>
            <a:pPr marL="342900" indent="-342900">
              <a:buAutoNum type="arabicPeriod"/>
            </a:pPr>
            <a:r>
              <a:rPr lang="en-US" sz="1200" b="1" dirty="0">
                <a:latin typeface="Century Gothic" panose="020B0502020202020204" pitchFamily="34" charset="0"/>
              </a:rPr>
              <a:t>What historical circumstance led the radicals and the loyalists to work together in order to get the British to remove the intolerable acts? </a:t>
            </a: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r>
              <a:rPr lang="en-US" sz="1200" b="1" dirty="0">
                <a:latin typeface="Century Gothic" panose="020B0502020202020204" pitchFamily="34" charset="0"/>
              </a:rPr>
              <a:t>What did the Olive Branch petition attempt to do? </a:t>
            </a: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r>
              <a:rPr lang="en-US" sz="1200" b="1" dirty="0">
                <a:latin typeface="Century Gothic" panose="020B0502020202020204" pitchFamily="34" charset="0"/>
              </a:rPr>
              <a:t>How did the Loyalists and Colonists view about a state militia (army) disagree? </a:t>
            </a: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r>
              <a:rPr lang="en-US" sz="1200" b="1" dirty="0">
                <a:latin typeface="Century Gothic" panose="020B0502020202020204" pitchFamily="34" charset="0"/>
              </a:rPr>
              <a:t>What did 3 plans did the Continental Congress have for the newly independent Colonies? </a:t>
            </a: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p:txBody>
      </p:sp>
      <p:sp>
        <p:nvSpPr>
          <p:cNvPr id="6" name="Rectangle 5">
            <a:extLst>
              <a:ext uri="{FF2B5EF4-FFF2-40B4-BE49-F238E27FC236}">
                <a16:creationId xmlns:a16="http://schemas.microsoft.com/office/drawing/2014/main" id="{F7F7800B-10DA-45FC-B2E3-C65CC366DF83}"/>
              </a:ext>
            </a:extLst>
          </p:cNvPr>
          <p:cNvSpPr/>
          <p:nvPr/>
        </p:nvSpPr>
        <p:spPr>
          <a:xfrm>
            <a:off x="6060757" y="280586"/>
            <a:ext cx="1729740" cy="577081"/>
          </a:xfrm>
          <a:prstGeom prst="rect">
            <a:avLst/>
          </a:prstGeom>
        </p:spPr>
        <p:txBody>
          <a:bodyPr wrap="square">
            <a:spAutoFit/>
          </a:bodyPr>
          <a:lstStyle/>
          <a:p>
            <a:r>
              <a:rPr lang="en-US" sz="1050" dirty="0">
                <a:hlinkClick r:id="rId2"/>
              </a:rPr>
              <a:t>https://www.youtube.com/playlist?list=PLhyKYa0YJ_5A9iLoiK_KYiCNVsCT11vZ9</a:t>
            </a:r>
            <a:endParaRPr lang="en-US" sz="1050" dirty="0"/>
          </a:p>
        </p:txBody>
      </p:sp>
      <p:pic>
        <p:nvPicPr>
          <p:cNvPr id="8" name="Picture 7" descr="A close up of a device&#10;&#10;Description automatically generated">
            <a:extLst>
              <a:ext uri="{FF2B5EF4-FFF2-40B4-BE49-F238E27FC236}">
                <a16:creationId xmlns:a16="http://schemas.microsoft.com/office/drawing/2014/main" id="{704FAC74-F0DA-4D42-A845-DBDAA3360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597" y="185810"/>
            <a:ext cx="986790" cy="671857"/>
          </a:xfrm>
          <a:prstGeom prst="rect">
            <a:avLst/>
          </a:prstGeom>
        </p:spPr>
      </p:pic>
      <p:pic>
        <p:nvPicPr>
          <p:cNvPr id="3074" name="Picture 2">
            <a:extLst>
              <a:ext uri="{FF2B5EF4-FFF2-40B4-BE49-F238E27FC236}">
                <a16:creationId xmlns:a16="http://schemas.microsoft.com/office/drawing/2014/main" id="{F49D1387-8E22-4E5B-A981-1317EF66A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144" y="118163"/>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1274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2. Northwest Ordinance (1787):</a:t>
            </a:r>
          </a:p>
        </p:txBody>
      </p:sp>
      <p:sp>
        <p:nvSpPr>
          <p:cNvPr id="3" name="Content Placeholder 2"/>
          <p:cNvSpPr>
            <a:spLocks noGrp="1"/>
          </p:cNvSpPr>
          <p:nvPr>
            <p:ph idx="1"/>
          </p:nvPr>
        </p:nvSpPr>
        <p:spPr>
          <a:xfrm>
            <a:off x="209775" y="2067486"/>
            <a:ext cx="8778239" cy="3476064"/>
          </a:xfrm>
        </p:spPr>
        <p:txBody>
          <a:bodyPr>
            <a:noAutofit/>
          </a:bodyPr>
          <a:lstStyle/>
          <a:p>
            <a:pPr lvl="0">
              <a:buFont typeface="Century Gothic" panose="020B0502020202020204" pitchFamily="34" charset="0"/>
              <a:buChar char="-"/>
            </a:pPr>
            <a:r>
              <a:rPr lang="en-US" sz="2100" dirty="0"/>
              <a:t>Divided the Northwest Territory into separate territories for future expansion.</a:t>
            </a:r>
          </a:p>
          <a:p>
            <a:pPr lvl="0">
              <a:buFont typeface="Century Gothic" panose="020B0502020202020204" pitchFamily="34" charset="0"/>
              <a:buChar char="-"/>
            </a:pPr>
            <a:r>
              <a:rPr lang="en-US" sz="2100" dirty="0"/>
              <a:t>Outlawed slavery in the Northwest Territory.</a:t>
            </a:r>
          </a:p>
          <a:p>
            <a:pPr lvl="0">
              <a:buFont typeface="Century Gothic" panose="020B0502020202020204" pitchFamily="34" charset="0"/>
              <a:buChar char="-"/>
            </a:pPr>
            <a:r>
              <a:rPr lang="en-US" sz="2100" dirty="0"/>
              <a:t>Provided a method to admit new states into the union.</a:t>
            </a:r>
          </a:p>
          <a:p>
            <a:pPr marL="0" indent="0">
              <a:buNone/>
            </a:pPr>
            <a:r>
              <a:rPr lang="en-US" sz="2100" u="sng" dirty="0"/>
              <a:t>Results</a:t>
            </a:r>
            <a:r>
              <a:rPr lang="en-US" sz="2100" dirty="0"/>
              <a:t>:</a:t>
            </a:r>
          </a:p>
          <a:p>
            <a:pPr lvl="0">
              <a:buFont typeface="Wingdings" panose="05000000000000000000" pitchFamily="2" charset="2"/>
              <a:buChar char="Ø"/>
            </a:pPr>
            <a:r>
              <a:rPr lang="en-US" sz="2100" dirty="0"/>
              <a:t>New states needed at least 60,000 free settlers and a state constitution.</a:t>
            </a:r>
          </a:p>
          <a:p>
            <a:pPr lvl="0">
              <a:buFont typeface="Wingdings" panose="05000000000000000000" pitchFamily="2" charset="2"/>
              <a:buChar char="Ø"/>
            </a:pPr>
            <a:r>
              <a:rPr lang="en-US" sz="2100"/>
              <a:t>Eventually, free </a:t>
            </a:r>
            <a:r>
              <a:rPr lang="en-US" sz="2100" dirty="0"/>
              <a:t>(non-slave) states, Ohio, Indiana, Illinois, Michigan, and Wisconsin were created from the Northwest Territory.</a:t>
            </a:r>
          </a:p>
          <a:p>
            <a:endParaRPr lang="en-US" sz="2100" dirty="0"/>
          </a:p>
        </p:txBody>
      </p:sp>
    </p:spTree>
    <p:extLst>
      <p:ext uri="{BB962C8B-B14F-4D97-AF65-F5344CB8AC3E}">
        <p14:creationId xmlns:p14="http://schemas.microsoft.com/office/powerpoint/2010/main" val="35238135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6311-663E-4BA5-B826-48459F0517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5C5CB3-B362-4CCD-9E9A-852F255D79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455F419-3F34-4692-89F6-377D2231F5E9}"/>
              </a:ext>
            </a:extLst>
          </p:cNvPr>
          <p:cNvPicPr>
            <a:picLocks noChangeAspect="1"/>
          </p:cNvPicPr>
          <p:nvPr/>
        </p:nvPicPr>
        <p:blipFill>
          <a:blip r:embed="rId2"/>
          <a:stretch>
            <a:fillRect/>
          </a:stretch>
        </p:blipFill>
        <p:spPr>
          <a:xfrm>
            <a:off x="294953" y="2638045"/>
            <a:ext cx="8306959" cy="3334215"/>
          </a:xfrm>
          <a:prstGeom prst="rect">
            <a:avLst/>
          </a:prstGeom>
        </p:spPr>
      </p:pic>
    </p:spTree>
    <p:extLst>
      <p:ext uri="{BB962C8B-B14F-4D97-AF65-F5344CB8AC3E}">
        <p14:creationId xmlns:p14="http://schemas.microsoft.com/office/powerpoint/2010/main" val="37026606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0ABA-40B7-446F-A426-4EE3E3E1A1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CD854F-CB5E-40B4-8420-A93C66FD781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47F619E-0968-4EEB-AC51-CCAF798A2CE4}"/>
              </a:ext>
            </a:extLst>
          </p:cNvPr>
          <p:cNvPicPr>
            <a:picLocks noChangeAspect="1"/>
          </p:cNvPicPr>
          <p:nvPr/>
        </p:nvPicPr>
        <p:blipFill>
          <a:blip r:embed="rId2"/>
          <a:stretch>
            <a:fillRect/>
          </a:stretch>
        </p:blipFill>
        <p:spPr>
          <a:xfrm>
            <a:off x="329192" y="2342733"/>
            <a:ext cx="8287907" cy="4124901"/>
          </a:xfrm>
          <a:prstGeom prst="rect">
            <a:avLst/>
          </a:prstGeom>
        </p:spPr>
      </p:pic>
    </p:spTree>
    <p:extLst>
      <p:ext uri="{BB962C8B-B14F-4D97-AF65-F5344CB8AC3E}">
        <p14:creationId xmlns:p14="http://schemas.microsoft.com/office/powerpoint/2010/main" val="26939146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US History Articles of Confederation Map 17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172" y="857250"/>
            <a:ext cx="395482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ohwy.com/history%20pictures/maps/land-clai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57250"/>
            <a:ext cx="432927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5635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7CAB04-78DE-4BE9-BB2E-BE34C4AEEF9A}"/>
              </a:ext>
            </a:extLst>
          </p:cNvPr>
          <p:cNvPicPr>
            <a:picLocks noChangeAspect="1"/>
          </p:cNvPicPr>
          <p:nvPr/>
        </p:nvPicPr>
        <p:blipFill>
          <a:blip r:embed="rId2"/>
          <a:stretch>
            <a:fillRect/>
          </a:stretch>
        </p:blipFill>
        <p:spPr>
          <a:xfrm>
            <a:off x="804336" y="633022"/>
            <a:ext cx="7535327" cy="5591955"/>
          </a:xfrm>
          <a:prstGeom prst="rect">
            <a:avLst/>
          </a:prstGeom>
        </p:spPr>
      </p:pic>
    </p:spTree>
    <p:extLst>
      <p:ext uri="{BB962C8B-B14F-4D97-AF65-F5344CB8AC3E}">
        <p14:creationId xmlns:p14="http://schemas.microsoft.com/office/powerpoint/2010/main" val="34554158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1196788"/>
            <a:ext cx="8100019" cy="1050398"/>
          </a:xfrm>
        </p:spPr>
        <p:txBody>
          <a:bodyPr>
            <a:normAutofit fontScale="90000"/>
          </a:bodyPr>
          <a:lstStyle/>
          <a:p>
            <a:pPr lvl="0"/>
            <a:r>
              <a:rPr lang="en-US" dirty="0"/>
              <a:t>3. The Articles of Confederation Failed:</a:t>
            </a:r>
            <a:br>
              <a:rPr lang="en-US" dirty="0"/>
            </a:br>
            <a:endParaRPr lang="en-US" dirty="0"/>
          </a:p>
        </p:txBody>
      </p:sp>
      <p:sp>
        <p:nvSpPr>
          <p:cNvPr id="3" name="Content Placeholder 2"/>
          <p:cNvSpPr>
            <a:spLocks noGrp="1"/>
          </p:cNvSpPr>
          <p:nvPr>
            <p:ph idx="1"/>
          </p:nvPr>
        </p:nvSpPr>
        <p:spPr>
          <a:xfrm>
            <a:off x="324074" y="2546420"/>
            <a:ext cx="8495852" cy="3726179"/>
          </a:xfrm>
        </p:spPr>
        <p:txBody>
          <a:bodyPr>
            <a:noAutofit/>
          </a:bodyPr>
          <a:lstStyle/>
          <a:p>
            <a:pPr lvl="0">
              <a:buFont typeface="Century Gothic" panose="020B0502020202020204" pitchFamily="34" charset="0"/>
              <a:buChar char="-"/>
            </a:pPr>
            <a:r>
              <a:rPr lang="en-US" sz="1800" dirty="0"/>
              <a:t>After Shays’ Rebellion, leaders from several states called for a new framework of government to be created.</a:t>
            </a:r>
          </a:p>
          <a:p>
            <a:pPr lvl="0">
              <a:buFont typeface="Century Gothic" panose="020B0502020202020204" pitchFamily="34" charset="0"/>
              <a:buChar char="-"/>
            </a:pPr>
            <a:r>
              <a:rPr lang="en-US" sz="1800" dirty="0"/>
              <a:t>The Articles of Confederation failed because the states had too much power.</a:t>
            </a:r>
          </a:p>
          <a:p>
            <a:pPr lvl="0">
              <a:buFont typeface="Century Gothic" panose="020B0502020202020204" pitchFamily="34" charset="0"/>
              <a:buChar char="-"/>
            </a:pPr>
            <a:r>
              <a:rPr lang="en-US" sz="1800" dirty="0"/>
              <a:t>The Articles of Confederation failed because it lacked a strong central/national/federal government.</a:t>
            </a:r>
          </a:p>
          <a:p>
            <a:pPr lvl="0">
              <a:buFont typeface="Century Gothic" panose="020B0502020202020204" pitchFamily="34" charset="0"/>
              <a:buChar char="-"/>
            </a:pPr>
            <a:r>
              <a:rPr lang="en-US" sz="1800" dirty="0"/>
              <a:t>The Articles of Confederation failed because the document had many weaknesses.</a:t>
            </a:r>
          </a:p>
          <a:p>
            <a:pPr marL="0" indent="0">
              <a:buNone/>
            </a:pPr>
            <a:r>
              <a:rPr lang="en-US" sz="1800" u="sng" dirty="0"/>
              <a:t>Result</a:t>
            </a:r>
            <a:r>
              <a:rPr lang="en-US" sz="1800" dirty="0"/>
              <a:t>:</a:t>
            </a:r>
          </a:p>
          <a:p>
            <a:pPr lvl="0">
              <a:buFont typeface="Wingdings" panose="05000000000000000000" pitchFamily="2" charset="2"/>
              <a:buChar char="Ø"/>
            </a:pPr>
            <a:r>
              <a:rPr lang="en-US" sz="1800" dirty="0"/>
              <a:t>In 1787, the Constitutional Convention began to develop a new government for America.</a:t>
            </a:r>
          </a:p>
          <a:p>
            <a:endParaRPr lang="en-US" sz="1800" dirty="0"/>
          </a:p>
        </p:txBody>
      </p:sp>
    </p:spTree>
    <p:extLst>
      <p:ext uri="{BB962C8B-B14F-4D97-AF65-F5344CB8AC3E}">
        <p14:creationId xmlns:p14="http://schemas.microsoft.com/office/powerpoint/2010/main" val="17879575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upload.wikimedia.org/wikipedia/commons/9/9d/Scene_at_the_Signing_of_the_Constitution_of_the_United_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23" y="857250"/>
            <a:ext cx="7882666" cy="517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23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5C0DD-DDA7-4583-AB72-40505FDE1CAF}"/>
              </a:ext>
            </a:extLst>
          </p:cNvPr>
          <p:cNvPicPr>
            <a:picLocks noChangeAspect="1"/>
          </p:cNvPicPr>
          <p:nvPr/>
        </p:nvPicPr>
        <p:blipFill>
          <a:blip r:embed="rId2"/>
          <a:stretch>
            <a:fillRect/>
          </a:stretch>
        </p:blipFill>
        <p:spPr>
          <a:xfrm>
            <a:off x="0" y="1"/>
            <a:ext cx="4293675" cy="3645242"/>
          </a:xfrm>
          <a:prstGeom prst="rect">
            <a:avLst/>
          </a:prstGeom>
        </p:spPr>
      </p:pic>
      <p:sp>
        <p:nvSpPr>
          <p:cNvPr id="3" name="Oval 2">
            <a:extLst>
              <a:ext uri="{FF2B5EF4-FFF2-40B4-BE49-F238E27FC236}">
                <a16:creationId xmlns:a16="http://schemas.microsoft.com/office/drawing/2014/main" id="{F6C92DFE-9122-4CF3-A17C-55F97999980C}"/>
              </a:ext>
            </a:extLst>
          </p:cNvPr>
          <p:cNvSpPr/>
          <p:nvPr/>
        </p:nvSpPr>
        <p:spPr>
          <a:xfrm>
            <a:off x="1347917" y="718031"/>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KBCuriousSoul" panose="02000603000000000000" pitchFamily="2" charset="0"/>
                <a:ea typeface="KBCuriousSoul" panose="02000603000000000000" pitchFamily="2" charset="0"/>
              </a:rPr>
              <a:t>1</a:t>
            </a:r>
          </a:p>
        </p:txBody>
      </p:sp>
      <p:sp>
        <p:nvSpPr>
          <p:cNvPr id="4" name="Title 3">
            <a:extLst>
              <a:ext uri="{FF2B5EF4-FFF2-40B4-BE49-F238E27FC236}">
                <a16:creationId xmlns:a16="http://schemas.microsoft.com/office/drawing/2014/main" id="{5D2BC7C6-13A2-41C6-AC63-F0AFE9FEBF1A}"/>
              </a:ext>
            </a:extLst>
          </p:cNvPr>
          <p:cNvSpPr txBox="1">
            <a:spLocks/>
          </p:cNvSpPr>
          <p:nvPr/>
        </p:nvSpPr>
        <p:spPr>
          <a:xfrm>
            <a:off x="4293675" y="30892"/>
            <a:ext cx="5060390" cy="36143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sp>
        <p:nvSpPr>
          <p:cNvPr id="5" name="TextBox 4">
            <a:extLst>
              <a:ext uri="{FF2B5EF4-FFF2-40B4-BE49-F238E27FC236}">
                <a16:creationId xmlns:a16="http://schemas.microsoft.com/office/drawing/2014/main" id="{21BBE28F-BF88-4488-96A3-49D2AF330640}"/>
              </a:ext>
            </a:extLst>
          </p:cNvPr>
          <p:cNvSpPr txBox="1"/>
          <p:nvPr/>
        </p:nvSpPr>
        <p:spPr>
          <a:xfrm>
            <a:off x="383059" y="3818238"/>
            <a:ext cx="8377882" cy="3016210"/>
          </a:xfrm>
          <a:prstGeom prst="rect">
            <a:avLst/>
          </a:prstGeom>
          <a:noFill/>
        </p:spPr>
        <p:txBody>
          <a:bodyPr wrap="square" rtlCol="0">
            <a:spAutoFit/>
          </a:bodyPr>
          <a:lstStyle/>
          <a:p>
            <a:r>
              <a:rPr lang="en-US" sz="2800" b="1" dirty="0"/>
              <a:t>Station 1 Matching</a:t>
            </a:r>
          </a:p>
          <a:p>
            <a:endParaRPr lang="en-US" dirty="0"/>
          </a:p>
          <a:p>
            <a:r>
              <a:rPr lang="en-US" dirty="0"/>
              <a:t>Directions : using the 10 Question and answer cards match the correct question with the correct answer. </a:t>
            </a:r>
          </a:p>
          <a:p>
            <a:endParaRPr lang="en-US" dirty="0"/>
          </a:p>
          <a:p>
            <a:r>
              <a:rPr lang="en-US" dirty="0"/>
              <a:t>Get checked by the teacher </a:t>
            </a:r>
          </a:p>
          <a:p>
            <a:endParaRPr lang="en-US" dirty="0"/>
          </a:p>
          <a:p>
            <a:r>
              <a:rPr lang="en-US" dirty="0"/>
              <a:t>Copy the correct responses</a:t>
            </a:r>
          </a:p>
          <a:p>
            <a:endParaRPr lang="en-US" dirty="0"/>
          </a:p>
          <a:p>
            <a:r>
              <a:rPr lang="en-US" dirty="0"/>
              <a:t>Receive the Next Envelope and Puzzle Piece  </a:t>
            </a:r>
          </a:p>
        </p:txBody>
      </p:sp>
    </p:spTree>
    <p:extLst>
      <p:ext uri="{BB962C8B-B14F-4D97-AF65-F5344CB8AC3E}">
        <p14:creationId xmlns:p14="http://schemas.microsoft.com/office/powerpoint/2010/main" val="34651663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8B5D745-28DE-4E02-B208-21EC11695285}"/>
              </a:ext>
            </a:extLst>
          </p:cNvPr>
          <p:cNvGraphicFramePr>
            <a:graphicFrameLocks noGrp="1"/>
          </p:cNvGraphicFramePr>
          <p:nvPr>
            <p:extLst>
              <p:ext uri="{D42A27DB-BD31-4B8C-83A1-F6EECF244321}">
                <p14:modId xmlns:p14="http://schemas.microsoft.com/office/powerpoint/2010/main" val="2603882695"/>
              </p:ext>
            </p:extLst>
          </p:nvPr>
        </p:nvGraphicFramePr>
        <p:xfrm>
          <a:off x="0" y="0"/>
          <a:ext cx="8068962" cy="6916176"/>
        </p:xfrm>
        <a:graphic>
          <a:graphicData uri="http://schemas.openxmlformats.org/drawingml/2006/table">
            <a:tbl>
              <a:tblPr firstRow="1" bandRow="1">
                <a:tableStyleId>{5940675A-B579-460E-94D1-54222C63F5DA}</a:tableStyleId>
              </a:tblPr>
              <a:tblGrid>
                <a:gridCol w="4034389">
                  <a:extLst>
                    <a:ext uri="{9D8B030D-6E8A-4147-A177-3AD203B41FA5}">
                      <a16:colId xmlns:a16="http://schemas.microsoft.com/office/drawing/2014/main" val="2822550234"/>
                    </a:ext>
                  </a:extLst>
                </a:gridCol>
                <a:gridCol w="4034573">
                  <a:extLst>
                    <a:ext uri="{9D8B030D-6E8A-4147-A177-3AD203B41FA5}">
                      <a16:colId xmlns:a16="http://schemas.microsoft.com/office/drawing/2014/main" val="3970390934"/>
                    </a:ext>
                  </a:extLst>
                </a:gridCol>
              </a:tblGrid>
              <a:tr h="1340074">
                <a:tc>
                  <a:txBody>
                    <a:bodyPr/>
                    <a:lstStyle/>
                    <a:p>
                      <a:pPr algn="ctr"/>
                      <a:r>
                        <a:rPr lang="en-US" b="1" dirty="0">
                          <a:latin typeface="Arial Black" panose="020B0A04020102020204" pitchFamily="34" charset="0"/>
                        </a:rPr>
                        <a:t>During what event were the Articles created? </a:t>
                      </a:r>
                    </a:p>
                    <a:p>
                      <a:pPr algn="ctr"/>
                      <a:endParaRPr lang="en-US" b="1" dirty="0">
                        <a:latin typeface="Arial Black" panose="020B0A04020102020204" pitchFamily="34" charset="0"/>
                      </a:endParaRPr>
                    </a:p>
                  </a:txBody>
                  <a:tcPr/>
                </a:tc>
                <a:tc>
                  <a:txBody>
                    <a:bodyPr/>
                    <a:lstStyle/>
                    <a:p>
                      <a:pPr algn="ctr"/>
                      <a:r>
                        <a:rPr lang="en-US" sz="2800" dirty="0">
                          <a:latin typeface="Brady Bunch" panose="020B0600020202020204" pitchFamily="34" charset="0"/>
                          <a:cs typeface="Aldhabi" panose="020B0604020202020204" pitchFamily="2" charset="-78"/>
                        </a:rPr>
                        <a:t>American Revolution</a:t>
                      </a:r>
                    </a:p>
                  </a:txBody>
                  <a:tcPr/>
                </a:tc>
                <a:extLst>
                  <a:ext uri="{0D108BD9-81ED-4DB2-BD59-A6C34878D82A}">
                    <a16:rowId xmlns:a16="http://schemas.microsoft.com/office/drawing/2014/main" val="3989333321"/>
                  </a:ext>
                </a:extLst>
              </a:tr>
              <a:tr h="1340074">
                <a:tc>
                  <a:txBody>
                    <a:bodyPr/>
                    <a:lstStyle/>
                    <a:p>
                      <a:pPr algn="ctr"/>
                      <a:r>
                        <a:rPr lang="en-US" b="1" dirty="0">
                          <a:latin typeface="Arial Black" panose="020B0A04020102020204" pitchFamily="34" charset="0"/>
                        </a:rPr>
                        <a:t>What period of history were the Articles of Confederation used during? </a:t>
                      </a:r>
                    </a:p>
                  </a:txBody>
                  <a:tcPr/>
                </a:tc>
                <a:tc>
                  <a:txBody>
                    <a:bodyPr/>
                    <a:lstStyle/>
                    <a:p>
                      <a:pPr algn="ctr"/>
                      <a:r>
                        <a:rPr lang="en-US" sz="2800" dirty="0">
                          <a:latin typeface="Brady Bunch" panose="020B0600020202020204" pitchFamily="34" charset="0"/>
                          <a:cs typeface="Aldhabi" panose="020B0604020202020204" pitchFamily="2" charset="-78"/>
                        </a:rPr>
                        <a:t>1777-1789</a:t>
                      </a:r>
                    </a:p>
                  </a:txBody>
                  <a:tcPr/>
                </a:tc>
                <a:extLst>
                  <a:ext uri="{0D108BD9-81ED-4DB2-BD59-A6C34878D82A}">
                    <a16:rowId xmlns:a16="http://schemas.microsoft.com/office/drawing/2014/main" val="3077824398"/>
                  </a:ext>
                </a:extLst>
              </a:tr>
              <a:tr h="1310294">
                <a:tc>
                  <a:txBody>
                    <a:bodyPr/>
                    <a:lstStyle/>
                    <a:p>
                      <a:pPr algn="ctr"/>
                      <a:r>
                        <a:rPr lang="en-US" b="1" dirty="0">
                          <a:latin typeface="Arial Black" panose="020B0A04020102020204" pitchFamily="34" charset="0"/>
                        </a:rPr>
                        <a:t>Where is the majority of the power? Why? </a:t>
                      </a:r>
                    </a:p>
                  </a:txBody>
                  <a:tcPr/>
                </a:tc>
                <a:tc>
                  <a:txBody>
                    <a:bodyPr/>
                    <a:lstStyle/>
                    <a:p>
                      <a:pPr algn="ctr"/>
                      <a:r>
                        <a:rPr lang="en-US" sz="2400" dirty="0">
                          <a:latin typeface="Brady Bunch" panose="020B0600020202020204" pitchFamily="34" charset="0"/>
                          <a:cs typeface="Aldhabi" panose="020B0604020202020204" pitchFamily="2" charset="-78"/>
                        </a:rPr>
                        <a:t>With the states because People were scared of powerful governments</a:t>
                      </a:r>
                    </a:p>
                  </a:txBody>
                  <a:tcPr/>
                </a:tc>
                <a:extLst>
                  <a:ext uri="{0D108BD9-81ED-4DB2-BD59-A6C34878D82A}">
                    <a16:rowId xmlns:a16="http://schemas.microsoft.com/office/drawing/2014/main" val="3750166168"/>
                  </a:ext>
                </a:extLst>
              </a:tr>
              <a:tr h="1310294">
                <a:tc>
                  <a:txBody>
                    <a:bodyPr/>
                    <a:lstStyle/>
                    <a:p>
                      <a:pPr algn="ctr"/>
                      <a:r>
                        <a:rPr lang="en-US" b="1" dirty="0">
                          <a:latin typeface="Arial Black" panose="020B0A04020102020204" pitchFamily="34" charset="0"/>
                        </a:rPr>
                        <a:t>What was the purpose of the document</a:t>
                      </a:r>
                    </a:p>
                  </a:txBody>
                  <a:tcPr/>
                </a:tc>
                <a:tc>
                  <a:txBody>
                    <a:bodyPr/>
                    <a:lstStyle/>
                    <a:p>
                      <a:pPr algn="ctr"/>
                      <a:r>
                        <a:rPr lang="en-US" sz="2800" dirty="0">
                          <a:latin typeface="Brady Bunch" panose="020B0600020202020204" pitchFamily="34" charset="0"/>
                          <a:cs typeface="Aldhabi" panose="020B0604020202020204" pitchFamily="2" charset="-78"/>
                        </a:rPr>
                        <a:t>To provide a central government </a:t>
                      </a:r>
                    </a:p>
                  </a:txBody>
                  <a:tcPr/>
                </a:tc>
                <a:extLst>
                  <a:ext uri="{0D108BD9-81ED-4DB2-BD59-A6C34878D82A}">
                    <a16:rowId xmlns:a16="http://schemas.microsoft.com/office/drawing/2014/main" val="3330382685"/>
                  </a:ext>
                </a:extLst>
              </a:tr>
              <a:tr h="1557265">
                <a:tc>
                  <a:txBody>
                    <a:bodyPr/>
                    <a:lstStyle/>
                    <a:p>
                      <a:pPr algn="ctr"/>
                      <a:r>
                        <a:rPr lang="en-US" b="1" dirty="0">
                          <a:latin typeface="Arial Black" panose="020B0A04020102020204" pitchFamily="34" charset="0"/>
                        </a:rPr>
                        <a:t>Structure of the Confederation Government </a:t>
                      </a:r>
                    </a:p>
                  </a:txBody>
                  <a:tcPr/>
                </a:tc>
                <a:tc>
                  <a:txBody>
                    <a:bodyPr/>
                    <a:lstStyle/>
                    <a:p>
                      <a:pPr algn="ctr"/>
                      <a:r>
                        <a:rPr lang="en-US" sz="2400" dirty="0">
                          <a:latin typeface="Brady Bunch" panose="020B0600020202020204" pitchFamily="34" charset="0"/>
                          <a:cs typeface="Aldhabi" panose="020B0604020202020204" pitchFamily="2" charset="-78"/>
                        </a:rPr>
                        <a:t>League of friendship.</a:t>
                      </a:r>
                    </a:p>
                    <a:p>
                      <a:pPr algn="ctr"/>
                      <a:r>
                        <a:rPr lang="en-US" sz="2400" dirty="0">
                          <a:latin typeface="Brady Bunch" panose="020B0600020202020204" pitchFamily="34" charset="0"/>
                          <a:cs typeface="Aldhabi" panose="020B0604020202020204" pitchFamily="2" charset="-78"/>
                        </a:rPr>
                        <a:t>1 branch = congress   </a:t>
                      </a:r>
                    </a:p>
                    <a:p>
                      <a:pPr algn="ctr"/>
                      <a:r>
                        <a:rPr lang="en-US" sz="2400" dirty="0">
                          <a:latin typeface="Brady Bunch" panose="020B0600020202020204" pitchFamily="34" charset="0"/>
                          <a:cs typeface="Aldhabi" panose="020B0604020202020204" pitchFamily="2" charset="-78"/>
                        </a:rPr>
                        <a:t>1 vote per state </a:t>
                      </a:r>
                    </a:p>
                    <a:p>
                      <a:pPr algn="ctr"/>
                      <a:endParaRPr lang="en-US" sz="2800" dirty="0">
                        <a:latin typeface="Brady Bunch" panose="020B0600020202020204" pitchFamily="34" charset="0"/>
                        <a:cs typeface="Aldhabi" panose="020B0604020202020204" pitchFamily="2" charset="-78"/>
                      </a:endParaRPr>
                    </a:p>
                  </a:txBody>
                  <a:tcPr/>
                </a:tc>
                <a:extLst>
                  <a:ext uri="{0D108BD9-81ED-4DB2-BD59-A6C34878D82A}">
                    <a16:rowId xmlns:a16="http://schemas.microsoft.com/office/drawing/2014/main" val="2473599606"/>
                  </a:ext>
                </a:extLst>
              </a:tr>
            </a:tbl>
          </a:graphicData>
        </a:graphic>
      </p:graphicFrame>
      <p:pic>
        <p:nvPicPr>
          <p:cNvPr id="3" name="Picture 2">
            <a:extLst>
              <a:ext uri="{FF2B5EF4-FFF2-40B4-BE49-F238E27FC236}">
                <a16:creationId xmlns:a16="http://schemas.microsoft.com/office/drawing/2014/main" id="{E543C51A-7370-4906-A4E2-DE2F4E5EB274}"/>
              </a:ext>
            </a:extLst>
          </p:cNvPr>
          <p:cNvPicPr>
            <a:picLocks noChangeAspect="1"/>
          </p:cNvPicPr>
          <p:nvPr/>
        </p:nvPicPr>
        <p:blipFill>
          <a:blip r:embed="rId2"/>
          <a:stretch>
            <a:fillRect/>
          </a:stretch>
        </p:blipFill>
        <p:spPr>
          <a:xfrm rot="16200000">
            <a:off x="7786498" y="2776859"/>
            <a:ext cx="1781424" cy="933580"/>
          </a:xfrm>
          <a:prstGeom prst="rect">
            <a:avLst/>
          </a:prstGeom>
        </p:spPr>
      </p:pic>
    </p:spTree>
    <p:extLst>
      <p:ext uri="{BB962C8B-B14F-4D97-AF65-F5344CB8AC3E}">
        <p14:creationId xmlns:p14="http://schemas.microsoft.com/office/powerpoint/2010/main" val="37881022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5C0DD-DDA7-4583-AB72-40505FDE1CAF}"/>
              </a:ext>
            </a:extLst>
          </p:cNvPr>
          <p:cNvPicPr>
            <a:picLocks noChangeAspect="1"/>
          </p:cNvPicPr>
          <p:nvPr/>
        </p:nvPicPr>
        <p:blipFill>
          <a:blip r:embed="rId2"/>
          <a:stretch>
            <a:fillRect/>
          </a:stretch>
        </p:blipFill>
        <p:spPr>
          <a:xfrm>
            <a:off x="0" y="1"/>
            <a:ext cx="4293675" cy="3645242"/>
          </a:xfrm>
          <a:prstGeom prst="rect">
            <a:avLst/>
          </a:prstGeom>
        </p:spPr>
      </p:pic>
      <p:sp>
        <p:nvSpPr>
          <p:cNvPr id="3" name="Oval 2">
            <a:extLst>
              <a:ext uri="{FF2B5EF4-FFF2-40B4-BE49-F238E27FC236}">
                <a16:creationId xmlns:a16="http://schemas.microsoft.com/office/drawing/2014/main" id="{F6C92DFE-9122-4CF3-A17C-55F97999980C}"/>
              </a:ext>
            </a:extLst>
          </p:cNvPr>
          <p:cNvSpPr/>
          <p:nvPr/>
        </p:nvSpPr>
        <p:spPr>
          <a:xfrm>
            <a:off x="1347917" y="718031"/>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KBCuriousSoul" panose="02000603000000000000" pitchFamily="2" charset="0"/>
                <a:ea typeface="KBCuriousSoul" panose="02000603000000000000" pitchFamily="2" charset="0"/>
              </a:rPr>
              <a:t>2</a:t>
            </a:r>
          </a:p>
        </p:txBody>
      </p:sp>
      <p:sp>
        <p:nvSpPr>
          <p:cNvPr id="4" name="Title 3">
            <a:extLst>
              <a:ext uri="{FF2B5EF4-FFF2-40B4-BE49-F238E27FC236}">
                <a16:creationId xmlns:a16="http://schemas.microsoft.com/office/drawing/2014/main" id="{5D2BC7C6-13A2-41C6-AC63-F0AFE9FEBF1A}"/>
              </a:ext>
            </a:extLst>
          </p:cNvPr>
          <p:cNvSpPr txBox="1">
            <a:spLocks/>
          </p:cNvSpPr>
          <p:nvPr/>
        </p:nvSpPr>
        <p:spPr>
          <a:xfrm>
            <a:off x="4293675" y="30892"/>
            <a:ext cx="5060390" cy="36143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sp>
        <p:nvSpPr>
          <p:cNvPr id="5" name="TextBox 4">
            <a:extLst>
              <a:ext uri="{FF2B5EF4-FFF2-40B4-BE49-F238E27FC236}">
                <a16:creationId xmlns:a16="http://schemas.microsoft.com/office/drawing/2014/main" id="{21BBE28F-BF88-4488-96A3-49D2AF330640}"/>
              </a:ext>
            </a:extLst>
          </p:cNvPr>
          <p:cNvSpPr txBox="1"/>
          <p:nvPr/>
        </p:nvSpPr>
        <p:spPr>
          <a:xfrm>
            <a:off x="0" y="3645243"/>
            <a:ext cx="4806779" cy="2308324"/>
          </a:xfrm>
          <a:prstGeom prst="rect">
            <a:avLst/>
          </a:prstGeom>
          <a:noFill/>
        </p:spPr>
        <p:txBody>
          <a:bodyPr wrap="square" rtlCol="0">
            <a:spAutoFit/>
          </a:bodyPr>
          <a:lstStyle/>
          <a:p>
            <a:r>
              <a:rPr lang="en-US" sz="3600" b="1" dirty="0"/>
              <a:t>Station 2 Brain POP</a:t>
            </a:r>
          </a:p>
          <a:p>
            <a:endParaRPr lang="en-US" dirty="0"/>
          </a:p>
          <a:p>
            <a:r>
              <a:rPr lang="en-US" dirty="0"/>
              <a:t>Directions : using the Brain pop Video answer the questions about the Articles of Confederation</a:t>
            </a:r>
          </a:p>
          <a:p>
            <a:endParaRPr lang="en-US" dirty="0"/>
          </a:p>
          <a:p>
            <a:r>
              <a:rPr lang="en-US" dirty="0"/>
              <a:t>Get checked by the teacher and receive the Next Envelope and Puzzle Piece  </a:t>
            </a:r>
          </a:p>
        </p:txBody>
      </p:sp>
      <p:sp>
        <p:nvSpPr>
          <p:cNvPr id="6" name="TextBox 5">
            <a:extLst>
              <a:ext uri="{FF2B5EF4-FFF2-40B4-BE49-F238E27FC236}">
                <a16:creationId xmlns:a16="http://schemas.microsoft.com/office/drawing/2014/main" id="{29D642BB-0508-4AC3-A45A-69F481E0148D}"/>
              </a:ext>
            </a:extLst>
          </p:cNvPr>
          <p:cNvSpPr txBox="1"/>
          <p:nvPr/>
        </p:nvSpPr>
        <p:spPr>
          <a:xfrm>
            <a:off x="5943600" y="3645243"/>
            <a:ext cx="2953265" cy="646331"/>
          </a:xfrm>
          <a:custGeom>
            <a:avLst/>
            <a:gdLst>
              <a:gd name="connsiteX0" fmla="*/ 0 w 2953265"/>
              <a:gd name="connsiteY0" fmla="*/ 0 h 646331"/>
              <a:gd name="connsiteX1" fmla="*/ 649718 w 2953265"/>
              <a:gd name="connsiteY1" fmla="*/ 0 h 646331"/>
              <a:gd name="connsiteX2" fmla="*/ 1210839 w 2953265"/>
              <a:gd name="connsiteY2" fmla="*/ 0 h 646331"/>
              <a:gd name="connsiteX3" fmla="*/ 1801492 w 2953265"/>
              <a:gd name="connsiteY3" fmla="*/ 0 h 646331"/>
              <a:gd name="connsiteX4" fmla="*/ 2421677 w 2953265"/>
              <a:gd name="connsiteY4" fmla="*/ 0 h 646331"/>
              <a:gd name="connsiteX5" fmla="*/ 2953265 w 2953265"/>
              <a:gd name="connsiteY5" fmla="*/ 0 h 646331"/>
              <a:gd name="connsiteX6" fmla="*/ 2953265 w 2953265"/>
              <a:gd name="connsiteY6" fmla="*/ 329629 h 646331"/>
              <a:gd name="connsiteX7" fmla="*/ 2953265 w 2953265"/>
              <a:gd name="connsiteY7" fmla="*/ 646331 h 646331"/>
              <a:gd name="connsiteX8" fmla="*/ 2362612 w 2953265"/>
              <a:gd name="connsiteY8" fmla="*/ 646331 h 646331"/>
              <a:gd name="connsiteX9" fmla="*/ 1801492 w 2953265"/>
              <a:gd name="connsiteY9" fmla="*/ 646331 h 646331"/>
              <a:gd name="connsiteX10" fmla="*/ 1210839 w 2953265"/>
              <a:gd name="connsiteY10" fmla="*/ 646331 h 646331"/>
              <a:gd name="connsiteX11" fmla="*/ 708784 w 2953265"/>
              <a:gd name="connsiteY11" fmla="*/ 646331 h 646331"/>
              <a:gd name="connsiteX12" fmla="*/ 0 w 2953265"/>
              <a:gd name="connsiteY12" fmla="*/ 646331 h 646331"/>
              <a:gd name="connsiteX13" fmla="*/ 0 w 2953265"/>
              <a:gd name="connsiteY13" fmla="*/ 323166 h 646331"/>
              <a:gd name="connsiteX14" fmla="*/ 0 w 2953265"/>
              <a:gd name="connsiteY1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3265" h="646331" extrusionOk="0">
                <a:moveTo>
                  <a:pt x="0" y="0"/>
                </a:moveTo>
                <a:cubicBezTo>
                  <a:pt x="142475" y="-52801"/>
                  <a:pt x="484624" y="76679"/>
                  <a:pt x="649718" y="0"/>
                </a:cubicBezTo>
                <a:cubicBezTo>
                  <a:pt x="814812" y="-76679"/>
                  <a:pt x="1092731" y="21320"/>
                  <a:pt x="1210839" y="0"/>
                </a:cubicBezTo>
                <a:cubicBezTo>
                  <a:pt x="1328947" y="-21320"/>
                  <a:pt x="1536601" y="7223"/>
                  <a:pt x="1801492" y="0"/>
                </a:cubicBezTo>
                <a:cubicBezTo>
                  <a:pt x="2066383" y="-7223"/>
                  <a:pt x="2291781" y="42119"/>
                  <a:pt x="2421677" y="0"/>
                </a:cubicBezTo>
                <a:cubicBezTo>
                  <a:pt x="2551573" y="-42119"/>
                  <a:pt x="2745658" y="1310"/>
                  <a:pt x="2953265" y="0"/>
                </a:cubicBezTo>
                <a:cubicBezTo>
                  <a:pt x="2992787" y="75779"/>
                  <a:pt x="2948565" y="248556"/>
                  <a:pt x="2953265" y="329629"/>
                </a:cubicBezTo>
                <a:cubicBezTo>
                  <a:pt x="2957965" y="410702"/>
                  <a:pt x="2940420" y="568822"/>
                  <a:pt x="2953265" y="646331"/>
                </a:cubicBezTo>
                <a:cubicBezTo>
                  <a:pt x="2781029" y="713991"/>
                  <a:pt x="2482712" y="638654"/>
                  <a:pt x="2362612" y="646331"/>
                </a:cubicBezTo>
                <a:cubicBezTo>
                  <a:pt x="2242512" y="654008"/>
                  <a:pt x="1948118" y="591156"/>
                  <a:pt x="1801492" y="646331"/>
                </a:cubicBezTo>
                <a:cubicBezTo>
                  <a:pt x="1654866" y="701506"/>
                  <a:pt x="1446726" y="601633"/>
                  <a:pt x="1210839" y="646331"/>
                </a:cubicBezTo>
                <a:cubicBezTo>
                  <a:pt x="974952" y="691029"/>
                  <a:pt x="956876" y="595183"/>
                  <a:pt x="708784" y="646331"/>
                </a:cubicBezTo>
                <a:cubicBezTo>
                  <a:pt x="460693" y="697479"/>
                  <a:pt x="166911" y="597173"/>
                  <a:pt x="0" y="646331"/>
                </a:cubicBezTo>
                <a:cubicBezTo>
                  <a:pt x="-28977" y="494039"/>
                  <a:pt x="32113" y="449728"/>
                  <a:pt x="0" y="323166"/>
                </a:cubicBezTo>
                <a:cubicBezTo>
                  <a:pt x="-32113" y="196605"/>
                  <a:pt x="12425" y="137256"/>
                  <a:pt x="0" y="0"/>
                </a:cubicBezTo>
                <a:close/>
              </a:path>
            </a:pathLst>
          </a:custGeom>
          <a:noFill/>
          <a:ln w="19050">
            <a:solidFill>
              <a:schemeClr val="tx1"/>
            </a:solidFill>
            <a:extLst>
              <a:ext uri="{C807C97D-BFC1-408E-A445-0C87EB9F89A2}">
                <ask:lineSketchStyleProps xmlns:ask="http://schemas.microsoft.com/office/drawing/2018/sketchyshapes" sd="2832874897">
                  <a:prstGeom prst="rect">
                    <a:avLst/>
                  </a:prstGeom>
                  <ask:type>
                    <ask:lineSketchScribble/>
                  </ask:type>
                </ask:lineSketchStyleProps>
              </a:ext>
            </a:extLst>
          </a:ln>
        </p:spPr>
        <p:txBody>
          <a:bodyPr wrap="square" rtlCol="0">
            <a:spAutoFit/>
          </a:bodyPr>
          <a:lstStyle/>
          <a:p>
            <a:pPr algn="ctr"/>
            <a:r>
              <a:rPr lang="en-US" b="1" dirty="0"/>
              <a:t>Username: </a:t>
            </a:r>
            <a:r>
              <a:rPr lang="en-US" dirty="0" err="1"/>
              <a:t>mehawks</a:t>
            </a:r>
            <a:endParaRPr lang="en-US" dirty="0"/>
          </a:p>
          <a:p>
            <a:pPr algn="ctr"/>
            <a:r>
              <a:rPr lang="en-US" b="1" dirty="0"/>
              <a:t>Password: </a:t>
            </a:r>
            <a:r>
              <a:rPr lang="en-US" dirty="0"/>
              <a:t>info4u</a:t>
            </a:r>
          </a:p>
        </p:txBody>
      </p:sp>
      <p:pic>
        <p:nvPicPr>
          <p:cNvPr id="15362" name="Picture 2">
            <a:extLst>
              <a:ext uri="{FF2B5EF4-FFF2-40B4-BE49-F238E27FC236}">
                <a16:creationId xmlns:a16="http://schemas.microsoft.com/office/drawing/2014/main" id="{79350B97-3BDF-4575-91C5-19D716F40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865" y="473785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brain pop">
            <a:extLst>
              <a:ext uri="{FF2B5EF4-FFF2-40B4-BE49-F238E27FC236}">
                <a16:creationId xmlns:a16="http://schemas.microsoft.com/office/drawing/2014/main" id="{02AB443C-FF93-4DFC-B7CE-DDBF04F3F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801" y="4822577"/>
            <a:ext cx="1839042" cy="173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4899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1DE09-0155-4B70-925E-64C90C737D73}"/>
              </a:ext>
            </a:extLst>
          </p:cNvPr>
          <p:cNvSpPr txBox="1"/>
          <p:nvPr/>
        </p:nvSpPr>
        <p:spPr>
          <a:xfrm>
            <a:off x="5310792" y="3180398"/>
            <a:ext cx="3697284" cy="1477328"/>
          </a:xfrm>
          <a:custGeom>
            <a:avLst/>
            <a:gdLst>
              <a:gd name="connsiteX0" fmla="*/ 0 w 3697284"/>
              <a:gd name="connsiteY0" fmla="*/ 0 h 1477328"/>
              <a:gd name="connsiteX1" fmla="*/ 565156 w 3697284"/>
              <a:gd name="connsiteY1" fmla="*/ 0 h 1477328"/>
              <a:gd name="connsiteX2" fmla="*/ 1056367 w 3697284"/>
              <a:gd name="connsiteY2" fmla="*/ 0 h 1477328"/>
              <a:gd name="connsiteX3" fmla="*/ 1658496 w 3697284"/>
              <a:gd name="connsiteY3" fmla="*/ 0 h 1477328"/>
              <a:gd name="connsiteX4" fmla="*/ 2075761 w 3697284"/>
              <a:gd name="connsiteY4" fmla="*/ 0 h 1477328"/>
              <a:gd name="connsiteX5" fmla="*/ 2603944 w 3697284"/>
              <a:gd name="connsiteY5" fmla="*/ 0 h 1477328"/>
              <a:gd name="connsiteX6" fmla="*/ 3206073 w 3697284"/>
              <a:gd name="connsiteY6" fmla="*/ 0 h 1477328"/>
              <a:gd name="connsiteX7" fmla="*/ 3697284 w 3697284"/>
              <a:gd name="connsiteY7" fmla="*/ 0 h 1477328"/>
              <a:gd name="connsiteX8" fmla="*/ 3697284 w 3697284"/>
              <a:gd name="connsiteY8" fmla="*/ 492443 h 1477328"/>
              <a:gd name="connsiteX9" fmla="*/ 3697284 w 3697284"/>
              <a:gd name="connsiteY9" fmla="*/ 1014432 h 1477328"/>
              <a:gd name="connsiteX10" fmla="*/ 3697284 w 3697284"/>
              <a:gd name="connsiteY10" fmla="*/ 1477328 h 1477328"/>
              <a:gd name="connsiteX11" fmla="*/ 3280019 w 3697284"/>
              <a:gd name="connsiteY11" fmla="*/ 1477328 h 1477328"/>
              <a:gd name="connsiteX12" fmla="*/ 2751836 w 3697284"/>
              <a:gd name="connsiteY12" fmla="*/ 1477328 h 1477328"/>
              <a:gd name="connsiteX13" fmla="*/ 2223652 w 3697284"/>
              <a:gd name="connsiteY13" fmla="*/ 1477328 h 1477328"/>
              <a:gd name="connsiteX14" fmla="*/ 1806387 w 3697284"/>
              <a:gd name="connsiteY14" fmla="*/ 1477328 h 1477328"/>
              <a:gd name="connsiteX15" fmla="*/ 1315177 w 3697284"/>
              <a:gd name="connsiteY15" fmla="*/ 1477328 h 1477328"/>
              <a:gd name="connsiteX16" fmla="*/ 823966 w 3697284"/>
              <a:gd name="connsiteY16" fmla="*/ 1477328 h 1477328"/>
              <a:gd name="connsiteX17" fmla="*/ 0 w 3697284"/>
              <a:gd name="connsiteY17" fmla="*/ 1477328 h 1477328"/>
              <a:gd name="connsiteX18" fmla="*/ 0 w 3697284"/>
              <a:gd name="connsiteY18" fmla="*/ 1014432 h 1477328"/>
              <a:gd name="connsiteX19" fmla="*/ 0 w 3697284"/>
              <a:gd name="connsiteY19" fmla="*/ 536763 h 1477328"/>
              <a:gd name="connsiteX20" fmla="*/ 0 w 3697284"/>
              <a:gd name="connsiteY20"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7284" h="1477328" extrusionOk="0">
                <a:moveTo>
                  <a:pt x="0" y="0"/>
                </a:moveTo>
                <a:cubicBezTo>
                  <a:pt x="266924" y="-60425"/>
                  <a:pt x="423442" y="23275"/>
                  <a:pt x="565156" y="0"/>
                </a:cubicBezTo>
                <a:cubicBezTo>
                  <a:pt x="706870" y="-23275"/>
                  <a:pt x="863040" y="15853"/>
                  <a:pt x="1056367" y="0"/>
                </a:cubicBezTo>
                <a:cubicBezTo>
                  <a:pt x="1249694" y="-15853"/>
                  <a:pt x="1537000" y="58822"/>
                  <a:pt x="1658496" y="0"/>
                </a:cubicBezTo>
                <a:cubicBezTo>
                  <a:pt x="1779992" y="-58822"/>
                  <a:pt x="1939403" y="18511"/>
                  <a:pt x="2075761" y="0"/>
                </a:cubicBezTo>
                <a:cubicBezTo>
                  <a:pt x="2212120" y="-18511"/>
                  <a:pt x="2342450" y="19273"/>
                  <a:pt x="2603944" y="0"/>
                </a:cubicBezTo>
                <a:cubicBezTo>
                  <a:pt x="2865438" y="-19273"/>
                  <a:pt x="3015712" y="17456"/>
                  <a:pt x="3206073" y="0"/>
                </a:cubicBezTo>
                <a:cubicBezTo>
                  <a:pt x="3396434" y="-17456"/>
                  <a:pt x="3527505" y="4416"/>
                  <a:pt x="3697284" y="0"/>
                </a:cubicBezTo>
                <a:cubicBezTo>
                  <a:pt x="3735487" y="240885"/>
                  <a:pt x="3653068" y="352643"/>
                  <a:pt x="3697284" y="492443"/>
                </a:cubicBezTo>
                <a:cubicBezTo>
                  <a:pt x="3741500" y="632243"/>
                  <a:pt x="3667747" y="838863"/>
                  <a:pt x="3697284" y="1014432"/>
                </a:cubicBezTo>
                <a:cubicBezTo>
                  <a:pt x="3726821" y="1190001"/>
                  <a:pt x="3685782" y="1295771"/>
                  <a:pt x="3697284" y="1477328"/>
                </a:cubicBezTo>
                <a:cubicBezTo>
                  <a:pt x="3603876" y="1478535"/>
                  <a:pt x="3443164" y="1442209"/>
                  <a:pt x="3280019" y="1477328"/>
                </a:cubicBezTo>
                <a:cubicBezTo>
                  <a:pt x="3116874" y="1512447"/>
                  <a:pt x="2951537" y="1425688"/>
                  <a:pt x="2751836" y="1477328"/>
                </a:cubicBezTo>
                <a:cubicBezTo>
                  <a:pt x="2552135" y="1528968"/>
                  <a:pt x="2454475" y="1419071"/>
                  <a:pt x="2223652" y="1477328"/>
                </a:cubicBezTo>
                <a:cubicBezTo>
                  <a:pt x="1992829" y="1535585"/>
                  <a:pt x="2012370" y="1434263"/>
                  <a:pt x="1806387" y="1477328"/>
                </a:cubicBezTo>
                <a:cubicBezTo>
                  <a:pt x="1600405" y="1520393"/>
                  <a:pt x="1427593" y="1421263"/>
                  <a:pt x="1315177" y="1477328"/>
                </a:cubicBezTo>
                <a:cubicBezTo>
                  <a:pt x="1202761" y="1533393"/>
                  <a:pt x="997379" y="1456159"/>
                  <a:pt x="823966" y="1477328"/>
                </a:cubicBezTo>
                <a:cubicBezTo>
                  <a:pt x="650553" y="1498497"/>
                  <a:pt x="404424" y="1448671"/>
                  <a:pt x="0" y="1477328"/>
                </a:cubicBezTo>
                <a:cubicBezTo>
                  <a:pt x="-12004" y="1291417"/>
                  <a:pt x="31423" y="1223437"/>
                  <a:pt x="0" y="1014432"/>
                </a:cubicBezTo>
                <a:cubicBezTo>
                  <a:pt x="-31423" y="805427"/>
                  <a:pt x="10657" y="737762"/>
                  <a:pt x="0" y="536763"/>
                </a:cubicBezTo>
                <a:cubicBezTo>
                  <a:pt x="-10657" y="335764"/>
                  <a:pt x="5027" y="217820"/>
                  <a:pt x="0" y="0"/>
                </a:cubicBezTo>
                <a:close/>
              </a:path>
            </a:pathLst>
          </a:custGeom>
          <a:noFill/>
          <a:ln>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pPr algn="ctr"/>
            <a:r>
              <a:rPr lang="en-US" b="1" dirty="0"/>
              <a:t>KEY TO UNLOCK NEXT PUZZLE PIECE</a:t>
            </a:r>
          </a:p>
          <a:p>
            <a:pPr algn="ctr"/>
            <a:endParaRPr lang="en-US" b="1" dirty="0"/>
          </a:p>
          <a:p>
            <a:pPr algn="ctr"/>
            <a:r>
              <a:rPr lang="en-US" b="1" dirty="0"/>
              <a:t>__B__    __A__    __C__    __B___</a:t>
            </a:r>
          </a:p>
          <a:p>
            <a:pPr algn="ctr"/>
            <a:r>
              <a:rPr lang="en-US" b="1" dirty="0"/>
              <a:t>1             2             3            4         </a:t>
            </a:r>
          </a:p>
        </p:txBody>
      </p:sp>
      <p:sp>
        <p:nvSpPr>
          <p:cNvPr id="3" name="Rectangle 2">
            <a:extLst>
              <a:ext uri="{FF2B5EF4-FFF2-40B4-BE49-F238E27FC236}">
                <a16:creationId xmlns:a16="http://schemas.microsoft.com/office/drawing/2014/main" id="{9C6E98EA-B55B-438A-A77E-D72067E4AA4F}"/>
              </a:ext>
            </a:extLst>
          </p:cNvPr>
          <p:cNvSpPr/>
          <p:nvPr/>
        </p:nvSpPr>
        <p:spPr>
          <a:xfrm>
            <a:off x="135924" y="135924"/>
            <a:ext cx="5066271" cy="6555641"/>
          </a:xfrm>
          <a:prstGeom prst="rect">
            <a:avLst/>
          </a:prstGeom>
        </p:spPr>
        <p:txBody>
          <a:bodyPr wrap="square">
            <a:spAutoFit/>
          </a:bodyPr>
          <a:lstStyle/>
          <a:p>
            <a:pPr marL="342900" indent="-342900">
              <a:buAutoNum type="arabicPeriod"/>
            </a:pPr>
            <a:r>
              <a:rPr lang="en-US" sz="1400" b="1" dirty="0">
                <a:solidFill>
                  <a:srgbClr val="343A41"/>
                </a:solidFill>
                <a:latin typeface="ProximaNova-Bold"/>
              </a:rPr>
              <a:t>Which of the following was established by the Declaration of Independence?</a:t>
            </a:r>
          </a:p>
          <a:p>
            <a:pPr marL="800100" lvl="1" indent="-342900">
              <a:buAutoNum type="alphaUcPeriod"/>
            </a:pPr>
            <a:r>
              <a:rPr lang="en-US" sz="1400" dirty="0">
                <a:solidFill>
                  <a:srgbClr val="343A41"/>
                </a:solidFill>
                <a:latin typeface="ProximaNova-Bold"/>
              </a:rPr>
              <a:t>A civil war</a:t>
            </a:r>
          </a:p>
          <a:p>
            <a:pPr marL="800100" lvl="1" indent="-342900">
              <a:buAutoNum type="alphaUcPeriod"/>
            </a:pPr>
            <a:r>
              <a:rPr lang="en-US" sz="1400" dirty="0">
                <a:solidFill>
                  <a:srgbClr val="343A41"/>
                </a:solidFill>
                <a:latin typeface="ProximaNova-Bold"/>
              </a:rPr>
              <a:t>A representative Government</a:t>
            </a:r>
          </a:p>
          <a:p>
            <a:pPr marL="800100" lvl="1" indent="-342900">
              <a:buAutoNum type="alphaUcPeriod"/>
            </a:pPr>
            <a:r>
              <a:rPr lang="en-US" sz="1400" dirty="0">
                <a:solidFill>
                  <a:srgbClr val="343A41"/>
                </a:solidFill>
                <a:latin typeface="ProximaNova-Bold"/>
              </a:rPr>
              <a:t>A monetary system</a:t>
            </a:r>
          </a:p>
          <a:p>
            <a:pPr marL="800100" lvl="1" indent="-342900">
              <a:buAutoNum type="alphaUcPeriod"/>
            </a:pPr>
            <a:r>
              <a:rPr lang="en-US" sz="1400" dirty="0">
                <a:solidFill>
                  <a:srgbClr val="343A41"/>
                </a:solidFill>
                <a:latin typeface="ProximaNova-Bold"/>
              </a:rPr>
              <a:t>The right to vote</a:t>
            </a:r>
          </a:p>
          <a:p>
            <a:pPr lvl="1"/>
            <a:endParaRPr lang="en-US" sz="1400" b="1" dirty="0">
              <a:solidFill>
                <a:srgbClr val="343A41"/>
              </a:solidFill>
              <a:latin typeface="ProximaNova-Bold"/>
            </a:endParaRPr>
          </a:p>
          <a:p>
            <a:pPr marL="342900" indent="-342900">
              <a:buAutoNum type="arabicPeriod"/>
            </a:pPr>
            <a:r>
              <a:rPr lang="en-US" sz="1400" b="1" dirty="0">
                <a:solidFill>
                  <a:srgbClr val="343A41"/>
                </a:solidFill>
                <a:latin typeface="ProximaNova-Bold"/>
              </a:rPr>
              <a:t>To Pass a law under the Articles of Confederation, Congress must pass it with </a:t>
            </a:r>
          </a:p>
          <a:p>
            <a:pPr marL="685800" lvl="1" indent="-228600">
              <a:buAutoNum type="alphaUcPeriod"/>
            </a:pPr>
            <a:r>
              <a:rPr lang="en-US" sz="1400" dirty="0">
                <a:solidFill>
                  <a:srgbClr val="343A41"/>
                </a:solidFill>
                <a:latin typeface="ProximaNova-Bold"/>
              </a:rPr>
              <a:t>A minimum of a 9/13 vote. </a:t>
            </a:r>
          </a:p>
          <a:p>
            <a:pPr marL="685800" lvl="1" indent="-228600">
              <a:buAutoNum type="alphaUcPeriod"/>
            </a:pPr>
            <a:r>
              <a:rPr lang="en-US" sz="1400" dirty="0">
                <a:solidFill>
                  <a:srgbClr val="343A41"/>
                </a:solidFill>
                <a:latin typeface="ProximaNova-Bold"/>
              </a:rPr>
              <a:t>A minimum of a 11/13 vote.</a:t>
            </a:r>
          </a:p>
          <a:p>
            <a:pPr marL="685800" lvl="1" indent="-228600">
              <a:buAutoNum type="alphaUcPeriod"/>
            </a:pPr>
            <a:r>
              <a:rPr lang="en-US" sz="1400" dirty="0">
                <a:solidFill>
                  <a:srgbClr val="343A41"/>
                </a:solidFill>
                <a:latin typeface="ProximaNova-Bold"/>
              </a:rPr>
              <a:t>Unanimously</a:t>
            </a:r>
          </a:p>
          <a:p>
            <a:pPr marL="685800" lvl="1" indent="-228600">
              <a:buAutoNum type="alphaUcPeriod"/>
            </a:pPr>
            <a:r>
              <a:rPr lang="en-US" sz="1400" dirty="0">
                <a:solidFill>
                  <a:srgbClr val="343A41"/>
                </a:solidFill>
                <a:latin typeface="ProximaNova-Bold"/>
              </a:rPr>
              <a:t>A minimum of a 7/13 vote. </a:t>
            </a:r>
          </a:p>
          <a:p>
            <a:pPr marL="685800" lvl="1" indent="-228600">
              <a:buAutoNum type="alphaUcPeriod"/>
            </a:pPr>
            <a:endParaRPr lang="en-US" sz="1400" b="1" dirty="0">
              <a:solidFill>
                <a:srgbClr val="343A41"/>
              </a:solidFill>
              <a:latin typeface="ProximaNova-Bold"/>
            </a:endParaRPr>
          </a:p>
          <a:p>
            <a:pPr marL="342900" indent="-342900">
              <a:buAutoNum type="arabicPeriod"/>
            </a:pPr>
            <a:endParaRPr lang="en-US" sz="1400" b="1" dirty="0">
              <a:solidFill>
                <a:srgbClr val="343A41"/>
              </a:solidFill>
              <a:latin typeface="ProximaNova-Bold"/>
            </a:endParaRPr>
          </a:p>
          <a:p>
            <a:pPr marL="342900" indent="-342900">
              <a:buAutoNum type="arabicPeriod"/>
            </a:pPr>
            <a:r>
              <a:rPr lang="en-US" sz="1400" b="1" dirty="0">
                <a:solidFill>
                  <a:srgbClr val="343A41"/>
                </a:solidFill>
                <a:latin typeface="ProximaNova-Bold"/>
              </a:rPr>
              <a:t>What factor convinced the framers of the Articles of Confederation to create a weak central government?</a:t>
            </a:r>
          </a:p>
          <a:p>
            <a:pPr marL="685800" lvl="1" indent="-228600">
              <a:buAutoNum type="alphaUcPeriod"/>
            </a:pPr>
            <a:r>
              <a:rPr lang="en-US" sz="1400" dirty="0">
                <a:solidFill>
                  <a:srgbClr val="343A41"/>
                </a:solidFill>
                <a:latin typeface="ProximaNova-Bold"/>
              </a:rPr>
              <a:t>The division between revolutionaries and loyalists</a:t>
            </a:r>
          </a:p>
          <a:p>
            <a:pPr marL="685800" lvl="1" indent="-228600">
              <a:buAutoNum type="alphaUcPeriod"/>
            </a:pPr>
            <a:r>
              <a:rPr lang="en-US" sz="1400" dirty="0">
                <a:solidFill>
                  <a:srgbClr val="343A41"/>
                </a:solidFill>
                <a:latin typeface="ProximaNova-Bold"/>
              </a:rPr>
              <a:t>Distrust between Northern and Southern States</a:t>
            </a:r>
          </a:p>
          <a:p>
            <a:pPr marL="685800" lvl="1" indent="-228600">
              <a:buAutoNum type="alphaUcPeriod"/>
            </a:pPr>
            <a:r>
              <a:rPr lang="en-US" sz="1400" dirty="0">
                <a:solidFill>
                  <a:srgbClr val="343A41"/>
                </a:solidFill>
                <a:latin typeface="ProximaNova-Bold"/>
              </a:rPr>
              <a:t>The States unwillingness to limit their own authority</a:t>
            </a:r>
          </a:p>
          <a:p>
            <a:pPr marL="685800" lvl="1" indent="-228600">
              <a:buAutoNum type="alphaUcPeriod"/>
            </a:pPr>
            <a:r>
              <a:rPr lang="en-US" sz="1400" dirty="0">
                <a:solidFill>
                  <a:srgbClr val="343A41"/>
                </a:solidFill>
                <a:latin typeface="ProximaNova-Bold"/>
              </a:rPr>
              <a:t>Cultural differences between Americans and Europeans </a:t>
            </a:r>
          </a:p>
          <a:p>
            <a:pPr marL="342900" indent="-342900">
              <a:buAutoNum type="arabicPeriod"/>
            </a:pPr>
            <a:endParaRPr lang="en-US" sz="1400" b="1" dirty="0">
              <a:solidFill>
                <a:srgbClr val="343A41"/>
              </a:solidFill>
              <a:latin typeface="ProximaNova-Bold"/>
            </a:endParaRPr>
          </a:p>
          <a:p>
            <a:pPr marL="342900" indent="-342900">
              <a:buAutoNum type="arabicPeriod"/>
            </a:pPr>
            <a:r>
              <a:rPr lang="en-US" sz="1400" b="1" dirty="0">
                <a:solidFill>
                  <a:srgbClr val="343A41"/>
                </a:solidFill>
                <a:latin typeface="ProximaNova-Bold"/>
              </a:rPr>
              <a:t>Place the following events in sequence: A) Declaration of Independence is signed; B) Shays' Rebellion; C) Articles of Confederation are written; D) Revolutionary War ends.</a:t>
            </a:r>
          </a:p>
          <a:p>
            <a:pPr marL="685800" lvl="1" indent="-228600">
              <a:buAutoNum type="alphaUcPeriod"/>
            </a:pPr>
            <a:r>
              <a:rPr lang="en-US" sz="1400" dirty="0">
                <a:solidFill>
                  <a:srgbClr val="343A41"/>
                </a:solidFill>
                <a:latin typeface="ProximaNova-Bold"/>
              </a:rPr>
              <a:t>( C,A,B,D)</a:t>
            </a:r>
          </a:p>
          <a:p>
            <a:pPr marL="685800" lvl="1" indent="-228600">
              <a:buAutoNum type="alphaUcPeriod"/>
            </a:pPr>
            <a:r>
              <a:rPr lang="en-US" sz="1400" dirty="0">
                <a:solidFill>
                  <a:srgbClr val="343A41"/>
                </a:solidFill>
                <a:latin typeface="ProximaNova-Bold"/>
              </a:rPr>
              <a:t>( A,C,D,B)</a:t>
            </a:r>
          </a:p>
          <a:p>
            <a:pPr marL="685800" lvl="1" indent="-228600">
              <a:buAutoNum type="alphaUcPeriod"/>
            </a:pPr>
            <a:r>
              <a:rPr lang="en-US" sz="1400" dirty="0">
                <a:solidFill>
                  <a:srgbClr val="343A41"/>
                </a:solidFill>
                <a:latin typeface="ProximaNova-Bold"/>
              </a:rPr>
              <a:t>(A,B,D,C)</a:t>
            </a:r>
          </a:p>
          <a:p>
            <a:pPr marL="685800" lvl="1" indent="-228600">
              <a:buAutoNum type="alphaUcPeriod"/>
            </a:pPr>
            <a:r>
              <a:rPr lang="en-US" sz="1400" dirty="0">
                <a:solidFill>
                  <a:srgbClr val="343A41"/>
                </a:solidFill>
                <a:latin typeface="ProximaNova-Bold"/>
              </a:rPr>
              <a:t>(C,B,A,D)</a:t>
            </a:r>
          </a:p>
          <a:p>
            <a:pPr lvl="1"/>
            <a:endParaRPr lang="en-US" sz="1400" dirty="0">
              <a:solidFill>
                <a:srgbClr val="343A41"/>
              </a:solidFill>
              <a:latin typeface="ProximaNova-Bold"/>
            </a:endParaRPr>
          </a:p>
        </p:txBody>
      </p:sp>
      <p:pic>
        <p:nvPicPr>
          <p:cNvPr id="4" name="Picture 3">
            <a:extLst>
              <a:ext uri="{FF2B5EF4-FFF2-40B4-BE49-F238E27FC236}">
                <a16:creationId xmlns:a16="http://schemas.microsoft.com/office/drawing/2014/main" id="{36773EF0-C844-4795-A9E1-12829A2287E8}"/>
              </a:ext>
            </a:extLst>
          </p:cNvPr>
          <p:cNvPicPr>
            <a:picLocks noChangeAspect="1"/>
          </p:cNvPicPr>
          <p:nvPr/>
        </p:nvPicPr>
        <p:blipFill>
          <a:blip r:embed="rId2"/>
          <a:stretch>
            <a:fillRect/>
          </a:stretch>
        </p:blipFill>
        <p:spPr>
          <a:xfrm>
            <a:off x="7610261" y="0"/>
            <a:ext cx="1533739" cy="1276528"/>
          </a:xfrm>
          <a:prstGeom prst="rect">
            <a:avLst/>
          </a:prstGeom>
        </p:spPr>
      </p:pic>
      <p:pic>
        <p:nvPicPr>
          <p:cNvPr id="5" name="Picture 4">
            <a:extLst>
              <a:ext uri="{FF2B5EF4-FFF2-40B4-BE49-F238E27FC236}">
                <a16:creationId xmlns:a16="http://schemas.microsoft.com/office/drawing/2014/main" id="{42D3B3C0-763F-48CB-81C4-ED2D35DA2229}"/>
              </a:ext>
            </a:extLst>
          </p:cNvPr>
          <p:cNvPicPr>
            <a:picLocks noChangeAspect="1"/>
          </p:cNvPicPr>
          <p:nvPr/>
        </p:nvPicPr>
        <p:blipFill>
          <a:blip r:embed="rId3"/>
          <a:stretch>
            <a:fillRect/>
          </a:stretch>
        </p:blipFill>
        <p:spPr>
          <a:xfrm>
            <a:off x="6362704" y="2072523"/>
            <a:ext cx="1781424" cy="933580"/>
          </a:xfrm>
          <a:prstGeom prst="rect">
            <a:avLst/>
          </a:prstGeom>
        </p:spPr>
      </p:pic>
    </p:spTree>
    <p:extLst>
      <p:ext uri="{BB962C8B-B14F-4D97-AF65-F5344CB8AC3E}">
        <p14:creationId xmlns:p14="http://schemas.microsoft.com/office/powerpoint/2010/main" val="1566717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5C0DD-DDA7-4583-AB72-40505FDE1CAF}"/>
              </a:ext>
            </a:extLst>
          </p:cNvPr>
          <p:cNvPicPr>
            <a:picLocks noChangeAspect="1"/>
          </p:cNvPicPr>
          <p:nvPr/>
        </p:nvPicPr>
        <p:blipFill>
          <a:blip r:embed="rId2"/>
          <a:stretch>
            <a:fillRect/>
          </a:stretch>
        </p:blipFill>
        <p:spPr>
          <a:xfrm>
            <a:off x="0" y="2"/>
            <a:ext cx="2800096" cy="2377224"/>
          </a:xfrm>
          <a:prstGeom prst="rect">
            <a:avLst/>
          </a:prstGeom>
        </p:spPr>
      </p:pic>
      <p:sp>
        <p:nvSpPr>
          <p:cNvPr id="3" name="Oval 2">
            <a:extLst>
              <a:ext uri="{FF2B5EF4-FFF2-40B4-BE49-F238E27FC236}">
                <a16:creationId xmlns:a16="http://schemas.microsoft.com/office/drawing/2014/main" id="{F6C92DFE-9122-4CF3-A17C-55F97999980C}"/>
              </a:ext>
            </a:extLst>
          </p:cNvPr>
          <p:cNvSpPr/>
          <p:nvPr/>
        </p:nvSpPr>
        <p:spPr>
          <a:xfrm>
            <a:off x="990108" y="329873"/>
            <a:ext cx="149579" cy="5447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KBCuriousSoul" panose="02000603000000000000" pitchFamily="2" charset="0"/>
                <a:ea typeface="KBCuriousSoul" panose="02000603000000000000" pitchFamily="2" charset="0"/>
              </a:rPr>
              <a:t>3</a:t>
            </a:r>
          </a:p>
        </p:txBody>
      </p:sp>
      <p:sp>
        <p:nvSpPr>
          <p:cNvPr id="4" name="Title 3">
            <a:extLst>
              <a:ext uri="{FF2B5EF4-FFF2-40B4-BE49-F238E27FC236}">
                <a16:creationId xmlns:a16="http://schemas.microsoft.com/office/drawing/2014/main" id="{5D2BC7C6-13A2-41C6-AC63-F0AFE9FEBF1A}"/>
              </a:ext>
            </a:extLst>
          </p:cNvPr>
          <p:cNvSpPr txBox="1">
            <a:spLocks/>
          </p:cNvSpPr>
          <p:nvPr/>
        </p:nvSpPr>
        <p:spPr>
          <a:xfrm>
            <a:off x="2800096" y="30892"/>
            <a:ext cx="6553969" cy="26611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4800" b="1" dirty="0">
                <a:latin typeface="KBCuriousSoul" panose="02000603000000000000" pitchFamily="2" charset="0"/>
                <a:ea typeface="KBCuriousSoul" panose="02000603000000000000" pitchFamily="2" charset="0"/>
              </a:rPr>
              <a:t>Power Stations:</a:t>
            </a:r>
          </a:p>
        </p:txBody>
      </p:sp>
      <p:pic>
        <p:nvPicPr>
          <p:cNvPr id="6" name="Picture 5">
            <a:extLst>
              <a:ext uri="{FF2B5EF4-FFF2-40B4-BE49-F238E27FC236}">
                <a16:creationId xmlns:a16="http://schemas.microsoft.com/office/drawing/2014/main" id="{2647EA70-A229-4FF8-A5D7-AD27AF0A9990}"/>
              </a:ext>
            </a:extLst>
          </p:cNvPr>
          <p:cNvPicPr>
            <a:picLocks noChangeAspect="1"/>
          </p:cNvPicPr>
          <p:nvPr/>
        </p:nvPicPr>
        <p:blipFill>
          <a:blip r:embed="rId3"/>
          <a:stretch>
            <a:fillRect/>
          </a:stretch>
        </p:blipFill>
        <p:spPr>
          <a:xfrm>
            <a:off x="3221580" y="4623167"/>
            <a:ext cx="700915" cy="806052"/>
          </a:xfrm>
          <a:prstGeom prst="rect">
            <a:avLst/>
          </a:prstGeom>
        </p:spPr>
      </p:pic>
      <p:pic>
        <p:nvPicPr>
          <p:cNvPr id="17410" name="Picture 2" descr="Image result for thinglink">
            <a:extLst>
              <a:ext uri="{FF2B5EF4-FFF2-40B4-BE49-F238E27FC236}">
                <a16:creationId xmlns:a16="http://schemas.microsoft.com/office/drawing/2014/main" id="{C4FB7491-9CC1-4BF6-8549-30CCAF9BA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316" y="3678272"/>
            <a:ext cx="1359445" cy="7646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923F6BC-306B-440A-AF4D-6F49DC68E4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5234" y="5692609"/>
            <a:ext cx="1114281" cy="11142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08D143C-76D7-4171-AAB2-8E40334AAA8F}"/>
              </a:ext>
            </a:extLst>
          </p:cNvPr>
          <p:cNvSpPr/>
          <p:nvPr/>
        </p:nvSpPr>
        <p:spPr>
          <a:xfrm>
            <a:off x="5004486" y="4708992"/>
            <a:ext cx="4139514" cy="2123658"/>
          </a:xfrm>
          <a:prstGeom prst="rect">
            <a:avLst/>
          </a:prstGeom>
        </p:spPr>
        <p:txBody>
          <a:bodyPr wrap="square">
            <a:spAutoFit/>
          </a:bodyPr>
          <a:lstStyle/>
          <a:p>
            <a:r>
              <a:rPr lang="en-US" dirty="0">
                <a:solidFill>
                  <a:srgbClr val="000000"/>
                </a:solidFill>
                <a:latin typeface="KG Second Chances Sketch" panose="02000000000000000000" pitchFamily="2" charset="0"/>
              </a:rPr>
              <a:t>______drafts of the Articles of Confederation were prepared before they were adopted by Congress on </a:t>
            </a:r>
            <a:r>
              <a:rPr lang="en-US" dirty="0">
                <a:latin typeface="KG Second Chances Sketch" panose="02000000000000000000" pitchFamily="2" charset="0"/>
              </a:rPr>
              <a:t>November 15, 1777.</a:t>
            </a:r>
          </a:p>
          <a:p>
            <a:endParaRPr lang="en-US" dirty="0">
              <a:latin typeface="KG Second Chances Sketch" panose="02000000000000000000" pitchFamily="2" charset="0"/>
            </a:endParaRPr>
          </a:p>
          <a:p>
            <a:r>
              <a:rPr lang="en-US" sz="1400" b="1" dirty="0"/>
              <a:t>Directions: Add the answers of the two questions on page 7 to complete the “ Did You Know” fact</a:t>
            </a:r>
          </a:p>
        </p:txBody>
      </p:sp>
      <p:pic>
        <p:nvPicPr>
          <p:cNvPr id="7" name="Picture 6">
            <a:extLst>
              <a:ext uri="{FF2B5EF4-FFF2-40B4-BE49-F238E27FC236}">
                <a16:creationId xmlns:a16="http://schemas.microsoft.com/office/drawing/2014/main" id="{3116BC97-6705-4629-82AC-E60B4C730B23}"/>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571962" y="2568189"/>
            <a:ext cx="3080619" cy="1874771"/>
          </a:xfrm>
          <a:prstGeom prst="rect">
            <a:avLst/>
          </a:prstGeom>
        </p:spPr>
      </p:pic>
      <p:sp>
        <p:nvSpPr>
          <p:cNvPr id="11" name="TextBox 10">
            <a:extLst>
              <a:ext uri="{FF2B5EF4-FFF2-40B4-BE49-F238E27FC236}">
                <a16:creationId xmlns:a16="http://schemas.microsoft.com/office/drawing/2014/main" id="{845BB57E-FD3E-4D1F-8BE0-8034DCC78FD2}"/>
              </a:ext>
            </a:extLst>
          </p:cNvPr>
          <p:cNvSpPr txBox="1"/>
          <p:nvPr/>
        </p:nvSpPr>
        <p:spPr>
          <a:xfrm>
            <a:off x="0" y="2327005"/>
            <a:ext cx="2800096" cy="4524315"/>
          </a:xfrm>
          <a:prstGeom prst="rect">
            <a:avLst/>
          </a:prstGeom>
          <a:noFill/>
        </p:spPr>
        <p:txBody>
          <a:bodyPr wrap="square" rtlCol="0">
            <a:spAutoFit/>
          </a:bodyPr>
          <a:lstStyle/>
          <a:p>
            <a:pPr algn="ctr"/>
            <a:r>
              <a:rPr lang="en-US" sz="3600" b="1" dirty="0"/>
              <a:t>Station 3 </a:t>
            </a:r>
          </a:p>
          <a:p>
            <a:pPr algn="ctr"/>
            <a:r>
              <a:rPr lang="en-US" sz="3600" b="1" dirty="0"/>
              <a:t>Thing Link</a:t>
            </a:r>
          </a:p>
          <a:p>
            <a:endParaRPr lang="en-US" dirty="0"/>
          </a:p>
          <a:p>
            <a:pPr algn="ctr"/>
            <a:r>
              <a:rPr lang="en-US" dirty="0"/>
              <a:t>Directions : using the Thing Link collect the notes on the Weakness of the </a:t>
            </a:r>
          </a:p>
          <a:p>
            <a:pPr algn="ctr"/>
            <a:r>
              <a:rPr lang="en-US" dirty="0"/>
              <a:t>Articles of Confederation by clicking on the correct symbol</a:t>
            </a:r>
          </a:p>
          <a:p>
            <a:pPr algn="ctr"/>
            <a:endParaRPr lang="en-US" dirty="0"/>
          </a:p>
          <a:p>
            <a:pPr algn="ctr"/>
            <a:r>
              <a:rPr lang="en-US" dirty="0"/>
              <a:t>Get checked by the teacher for the Weakness</a:t>
            </a:r>
          </a:p>
          <a:p>
            <a:pPr algn="ctr"/>
            <a:endParaRPr lang="en-US" dirty="0"/>
          </a:p>
          <a:p>
            <a:pPr algn="ctr"/>
            <a:r>
              <a:rPr lang="en-US" dirty="0"/>
              <a:t>Receive a Puzzle Piece  </a:t>
            </a:r>
          </a:p>
        </p:txBody>
      </p:sp>
      <p:cxnSp>
        <p:nvCxnSpPr>
          <p:cNvPr id="12" name="Straight Connector 11">
            <a:extLst>
              <a:ext uri="{FF2B5EF4-FFF2-40B4-BE49-F238E27FC236}">
                <a16:creationId xmlns:a16="http://schemas.microsoft.com/office/drawing/2014/main" id="{EB9F0F59-6A9A-4D76-BC3A-0B29FA74C43F}"/>
              </a:ext>
            </a:extLst>
          </p:cNvPr>
          <p:cNvCxnSpPr/>
          <p:nvPr/>
        </p:nvCxnSpPr>
        <p:spPr>
          <a:xfrm>
            <a:off x="4439478" y="3154017"/>
            <a:ext cx="0" cy="370398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086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otalTime>2118</TotalTime>
  <Words>2778</Words>
  <Application>Microsoft Office PowerPoint</Application>
  <PresentationFormat>On-screen Show (4:3)</PresentationFormat>
  <Paragraphs>406</Paragraphs>
  <Slides>46</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Arial</vt:lpstr>
      <vt:lpstr>Arial Black</vt:lpstr>
      <vt:lpstr>Brady Bunch</vt:lpstr>
      <vt:lpstr>Century Gothic</vt:lpstr>
      <vt:lpstr>Gill Sans MT</vt:lpstr>
      <vt:lpstr>KBCuriousSoul</vt:lpstr>
      <vt:lpstr>KG Second Chances Sketch</vt:lpstr>
      <vt:lpstr>ProximaNova-Bold</vt:lpstr>
      <vt:lpstr>Wingdings</vt:lpstr>
      <vt:lpstr>Wingdings 2</vt:lpstr>
      <vt:lpstr>Wingdings 3</vt:lpstr>
      <vt:lpstr>Parcel</vt:lpstr>
      <vt:lpstr>Photo Editor Photo</vt:lpstr>
      <vt:lpstr>I. Articles of Confederation (1777-1789):</vt:lpstr>
      <vt:lpstr>I. Articles of Confederation (1777-1789):</vt:lpstr>
      <vt:lpstr>I. Articles of Confederation (1777-1789):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National (Federal) Government Lacked the Power to Tax:  Historical Circumstances</vt:lpstr>
      <vt:lpstr>1. National (Federal) Government Lacked the Power to Tax:  Historical Impacts</vt:lpstr>
      <vt:lpstr>PowerPoint Presentation</vt:lpstr>
      <vt:lpstr>2. States Used Different Currency: Historical Circumstances &amp; Impacts</vt:lpstr>
      <vt:lpstr>Station 4 </vt:lpstr>
      <vt:lpstr>PowerPoint Presentation</vt:lpstr>
      <vt:lpstr>3. States Controlled Interstate &amp; Foreign Commerce (Trade):  Historical Circumstances  </vt:lpstr>
      <vt:lpstr>3. States Controlled Interstate &amp; Foreign Commerce (Trade):  Historical Impacts</vt:lpstr>
      <vt:lpstr>Station 5 </vt:lpstr>
      <vt:lpstr>PowerPoint Presentation</vt:lpstr>
      <vt:lpstr>4. States Acted as Separate Countries: Historical Circumstances </vt:lpstr>
      <vt:lpstr>4. States Acted as Separate Countries: Historical Circumstances </vt:lpstr>
      <vt:lpstr>Station 6</vt:lpstr>
      <vt:lpstr>PowerPoint Presentation</vt:lpstr>
      <vt:lpstr>PowerPoint Presentation</vt:lpstr>
      <vt:lpstr>5. Each State Only Received 1 Vote: </vt:lpstr>
      <vt:lpstr>Articles of Confederation Mock Congress</vt:lpstr>
      <vt:lpstr>PowerPoint Presentation</vt:lpstr>
      <vt:lpstr>6. Lacked Funds for Army &amp; Navy: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Northwest Ordinance (1787):</vt:lpstr>
      <vt:lpstr>PowerPoint Presentation</vt:lpstr>
      <vt:lpstr>PowerPoint Presentation</vt:lpstr>
      <vt:lpstr>PowerPoint Presentation</vt:lpstr>
      <vt:lpstr>PowerPoint Presentation</vt:lpstr>
      <vt:lpstr>3. The Articles of Confederation Failed: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Articles of Confederation (1777-1789):</dc:title>
  <dc:creator>Veronica Oliver</dc:creator>
  <cp:lastModifiedBy>Veronica Oliver</cp:lastModifiedBy>
  <cp:revision>16</cp:revision>
  <cp:lastPrinted>2020-03-12T14:38:24Z</cp:lastPrinted>
  <dcterms:created xsi:type="dcterms:W3CDTF">2020-03-10T02:14:47Z</dcterms:created>
  <dcterms:modified xsi:type="dcterms:W3CDTF">2020-03-12T19:36:13Z</dcterms:modified>
</cp:coreProperties>
</file>